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ighteous"/>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ighteou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6fea56b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6fea56b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6fea56ba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6fea56ba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6fea56ba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6fea56ba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6fea56ba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6fea56ba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6fea56ba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6fea56ba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6fea56ba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66fea56ba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6fea56ba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6fea56ba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6fea56ba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6fea56ba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6fea56ba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6fea56ba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6fea56b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6fea56b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6fea56ba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6fea56ba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6fea56ba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66fea56ba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66fea56ba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66fea56b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6fea56ba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6fea56ba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6fea56ba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6fea56ba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6fea56ba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66fea56ba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6fea56ba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66fea56ba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NuzKN7fO8Is"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www.youtube.com/watch?v=hrZSfMly_Ck"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883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latin typeface="Righteous"/>
                <a:ea typeface="Righteous"/>
                <a:cs typeface="Righteous"/>
                <a:sym typeface="Righteous"/>
              </a:rPr>
              <a:t>Email</a:t>
            </a:r>
            <a:r>
              <a:rPr lang="en" sz="4400">
                <a:latin typeface="Righteous"/>
                <a:ea typeface="Righteous"/>
                <a:cs typeface="Righteous"/>
                <a:sym typeface="Righteous"/>
              </a:rPr>
              <a:t> </a:t>
            </a:r>
            <a:r>
              <a:rPr lang="en" sz="4400">
                <a:latin typeface="Righteous"/>
                <a:ea typeface="Righteous"/>
                <a:cs typeface="Righteous"/>
                <a:sym typeface="Righteous"/>
              </a:rPr>
              <a:t>Etiquette</a:t>
            </a:r>
            <a:r>
              <a:rPr lang="en" sz="4400">
                <a:latin typeface="Righteous"/>
                <a:ea typeface="Righteous"/>
                <a:cs typeface="Righteous"/>
                <a:sym typeface="Righteous"/>
              </a:rPr>
              <a:t>: </a:t>
            </a:r>
            <a:endParaRPr sz="4400">
              <a:latin typeface="Righteous"/>
              <a:ea typeface="Righteous"/>
              <a:cs typeface="Righteous"/>
              <a:sym typeface="Righteous"/>
            </a:endParaRPr>
          </a:p>
        </p:txBody>
      </p:sp>
      <p:pic>
        <p:nvPicPr>
          <p:cNvPr id="55" name="Google Shape;55;p13"/>
          <p:cNvPicPr preferRelativeResize="0"/>
          <p:nvPr/>
        </p:nvPicPr>
        <p:blipFill>
          <a:blip r:embed="rId3">
            <a:alphaModFix/>
          </a:blip>
          <a:stretch>
            <a:fillRect/>
          </a:stretch>
        </p:blipFill>
        <p:spPr>
          <a:xfrm>
            <a:off x="2757775" y="1019275"/>
            <a:ext cx="3628450" cy="3628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This video provides tips for students on how to send an email or message to teachers.-- Created using PowToon&#10;&#10;Several of the tips and a text example came from &quot;Email Etiquette&quot; by Ellie Simons: http://www.slideshare.net/elliesimons/email-etiquette-26673915  &#10;&#10;Formatting inspiration derived from &quot;Email Etiquette for Students&quot; by Yolanda McCarthy: https://www.youtube.com/watch?v=qNSztAqD19g" id="106" name="Google Shape;106;p22" title="How to email a teacher">
            <a:hlinkClick r:id="rId3"/>
          </p:cNvPr>
          <p:cNvPicPr preferRelativeResize="0"/>
          <p:nvPr/>
        </p:nvPicPr>
        <p:blipFill>
          <a:blip r:embed="rId4">
            <a:alphaModFix/>
          </a:blip>
          <a:stretch>
            <a:fillRect/>
          </a:stretch>
        </p:blipFill>
        <p:spPr>
          <a:xfrm>
            <a:off x="483400" y="233438"/>
            <a:ext cx="8314000" cy="4676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Righteous"/>
                <a:ea typeface="Righteous"/>
                <a:cs typeface="Righteous"/>
                <a:sym typeface="Righteous"/>
              </a:rPr>
              <a:t>Let’s look at some examples! What do we notice?  </a:t>
            </a:r>
            <a:endParaRPr>
              <a:latin typeface="Righteous"/>
              <a:ea typeface="Righteous"/>
              <a:cs typeface="Righteous"/>
              <a:sym typeface="Righteou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latin typeface="Righteous"/>
                <a:ea typeface="Righteous"/>
                <a:cs typeface="Righteous"/>
                <a:sym typeface="Righteous"/>
              </a:rPr>
              <a:t>Your task: send Ms. Ward a formal email</a:t>
            </a:r>
            <a:endParaRPr>
              <a:latin typeface="Righteous"/>
              <a:ea typeface="Righteous"/>
              <a:cs typeface="Righteous"/>
              <a:sym typeface="Righteous"/>
            </a:endParaRPr>
          </a:p>
          <a:p>
            <a:pPr indent="0" lvl="0" marL="0" rtl="0" algn="ctr">
              <a:spcBef>
                <a:spcPts val="0"/>
              </a:spcBef>
              <a:spcAft>
                <a:spcPts val="0"/>
              </a:spcAft>
              <a:buNone/>
            </a:pPr>
            <a:r>
              <a:t/>
            </a:r>
            <a:endParaRPr>
              <a:latin typeface="Righteous"/>
              <a:ea typeface="Righteous"/>
              <a:cs typeface="Righteous"/>
              <a:sym typeface="Righteous"/>
            </a:endParaRPr>
          </a:p>
          <a:p>
            <a:pPr indent="-389889" lvl="0" marL="457200" rtl="0" algn="ctr">
              <a:spcBef>
                <a:spcPts val="0"/>
              </a:spcBef>
              <a:spcAft>
                <a:spcPts val="0"/>
              </a:spcAft>
              <a:buSzPct val="100000"/>
              <a:buAutoNum type="arabicParenR"/>
            </a:pPr>
            <a:r>
              <a:rPr lang="en" sz="2822"/>
              <a:t>Find Ms. Ward’s email on Lochdale’s school website (kim.ward@burnabyschools.ca)</a:t>
            </a:r>
            <a:endParaRPr sz="2822"/>
          </a:p>
          <a:p>
            <a:pPr indent="0" lvl="0" marL="457200" rtl="0" algn="ctr">
              <a:spcBef>
                <a:spcPts val="0"/>
              </a:spcBef>
              <a:spcAft>
                <a:spcPts val="0"/>
              </a:spcAft>
              <a:buNone/>
            </a:pPr>
            <a:r>
              <a:t/>
            </a:r>
            <a:endParaRPr sz="2822"/>
          </a:p>
          <a:p>
            <a:pPr indent="-389889" lvl="0" marL="457200" rtl="0" algn="ctr">
              <a:spcBef>
                <a:spcPts val="0"/>
              </a:spcBef>
              <a:spcAft>
                <a:spcPts val="0"/>
              </a:spcAft>
              <a:buSzPct val="100000"/>
              <a:buAutoNum type="arabicParenR"/>
            </a:pPr>
            <a:r>
              <a:rPr lang="en" sz="2822"/>
              <a:t>Write a formal email including the tips/tricks we learned</a:t>
            </a:r>
            <a:endParaRPr sz="2822"/>
          </a:p>
          <a:p>
            <a:pPr indent="0" lvl="0" marL="457200" rtl="0" algn="ctr">
              <a:spcBef>
                <a:spcPts val="0"/>
              </a:spcBef>
              <a:spcAft>
                <a:spcPts val="0"/>
              </a:spcAft>
              <a:buNone/>
            </a:pPr>
            <a:r>
              <a:t/>
            </a:r>
            <a:endParaRPr sz="2822"/>
          </a:p>
          <a:p>
            <a:pPr indent="-389889" lvl="0" marL="457200" rtl="0" algn="ctr">
              <a:spcBef>
                <a:spcPts val="0"/>
              </a:spcBef>
              <a:spcAft>
                <a:spcPts val="0"/>
              </a:spcAft>
              <a:buSzPct val="100000"/>
              <a:buAutoNum type="arabicParenR"/>
            </a:pPr>
            <a:r>
              <a:rPr lang="en" sz="2822"/>
              <a:t>Your topic: what type of cuisine/food should we serve at the Grade 7 event </a:t>
            </a:r>
            <a:endParaRPr sz="2822"/>
          </a:p>
          <a:p>
            <a:pPr indent="0" lvl="0" marL="457200" rtl="0" algn="ctr">
              <a:spcBef>
                <a:spcPts val="0"/>
              </a:spcBef>
              <a:spcAft>
                <a:spcPts val="0"/>
              </a:spcAft>
              <a:buNone/>
            </a:pPr>
            <a:r>
              <a:t/>
            </a:r>
            <a:endParaRPr sz="2822"/>
          </a:p>
          <a:p>
            <a:pPr indent="-389889" lvl="0" marL="457200" rtl="0" algn="ctr">
              <a:spcBef>
                <a:spcPts val="0"/>
              </a:spcBef>
              <a:spcAft>
                <a:spcPts val="0"/>
              </a:spcAft>
              <a:buSzPct val="100000"/>
              <a:buAutoNum type="arabicParenR"/>
            </a:pPr>
            <a:r>
              <a:rPr lang="en" sz="2822"/>
              <a:t>Attach a picture of the food you chose </a:t>
            </a:r>
            <a:endParaRPr sz="2822"/>
          </a:p>
          <a:p>
            <a:pPr indent="0" lvl="0" marL="457200" rtl="0" algn="ctr">
              <a:spcBef>
                <a:spcPts val="0"/>
              </a:spcBef>
              <a:spcAft>
                <a:spcPts val="0"/>
              </a:spcAft>
              <a:buNone/>
            </a:pPr>
            <a:r>
              <a:t/>
            </a:r>
            <a:endParaRPr sz="2822"/>
          </a:p>
          <a:p>
            <a:pPr indent="-389889" lvl="0" marL="457200" rtl="0" algn="ctr">
              <a:spcBef>
                <a:spcPts val="0"/>
              </a:spcBef>
              <a:spcAft>
                <a:spcPts val="0"/>
              </a:spcAft>
              <a:buSzPct val="100000"/>
              <a:buAutoNum type="arabicParenR"/>
            </a:pPr>
            <a:r>
              <a:rPr lang="en" sz="2822"/>
              <a:t>Send it! </a:t>
            </a:r>
            <a:endParaRPr sz="2822"/>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title"/>
          </p:nvPr>
        </p:nvSpPr>
        <p:spPr>
          <a:xfrm>
            <a:off x="279150" y="53400"/>
            <a:ext cx="42603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Notes from our emails yesterday:</a:t>
            </a:r>
            <a:endParaRPr/>
          </a:p>
        </p:txBody>
      </p:sp>
      <p:sp>
        <p:nvSpPr>
          <p:cNvPr id="122" name="Google Shape;122;p25"/>
          <p:cNvSpPr txBox="1"/>
          <p:nvPr>
            <p:ph idx="1" type="body"/>
          </p:nvPr>
        </p:nvSpPr>
        <p:spPr>
          <a:xfrm>
            <a:off x="311700" y="809100"/>
            <a:ext cx="4195200" cy="4118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t>The good: </a:t>
            </a:r>
            <a:endParaRPr sz="1600"/>
          </a:p>
          <a:p>
            <a:pPr indent="0" lvl="0" marL="0" rtl="0" algn="l">
              <a:spcBef>
                <a:spcPts val="1200"/>
              </a:spcBef>
              <a:spcAft>
                <a:spcPts val="0"/>
              </a:spcAft>
              <a:buNone/>
            </a:pPr>
            <a:r>
              <a:rPr lang="en" sz="1600"/>
              <a:t>-excellent use of “subject” line</a:t>
            </a:r>
            <a:endParaRPr sz="1600"/>
          </a:p>
          <a:p>
            <a:pPr indent="0" lvl="0" marL="0" rtl="0" algn="l">
              <a:spcBef>
                <a:spcPts val="1200"/>
              </a:spcBef>
              <a:spcAft>
                <a:spcPts val="0"/>
              </a:spcAft>
              <a:buNone/>
            </a:pPr>
            <a:r>
              <a:rPr lang="en" sz="1600"/>
              <a:t>-clear and focused messages</a:t>
            </a:r>
            <a:endParaRPr sz="1600"/>
          </a:p>
          <a:p>
            <a:pPr indent="0" lvl="0" marL="0" rtl="0" algn="l">
              <a:spcBef>
                <a:spcPts val="1200"/>
              </a:spcBef>
              <a:spcAft>
                <a:spcPts val="0"/>
              </a:spcAft>
              <a:buNone/>
            </a:pPr>
            <a:r>
              <a:rPr lang="en" sz="1600"/>
              <a:t>-everyone had relevant images</a:t>
            </a:r>
            <a:endParaRPr sz="1600"/>
          </a:p>
          <a:p>
            <a:pPr indent="0" lvl="0" marL="0" rtl="0" algn="l">
              <a:spcBef>
                <a:spcPts val="1200"/>
              </a:spcBef>
              <a:spcAft>
                <a:spcPts val="0"/>
              </a:spcAft>
              <a:buNone/>
            </a:pPr>
            <a:r>
              <a:rPr lang="en" sz="1600"/>
              <a:t>-very polite </a:t>
            </a:r>
            <a:endParaRPr sz="1600"/>
          </a:p>
          <a:p>
            <a:pPr indent="0" lvl="0" marL="0" rtl="0" algn="l">
              <a:spcBef>
                <a:spcPts val="1200"/>
              </a:spcBef>
              <a:spcAft>
                <a:spcPts val="0"/>
              </a:spcAft>
              <a:buNone/>
            </a:pPr>
            <a:r>
              <a:t/>
            </a:r>
            <a:endParaRPr sz="1600"/>
          </a:p>
          <a:p>
            <a:pPr indent="0" lvl="0" marL="0" rtl="0" algn="l">
              <a:spcBef>
                <a:spcPts val="1200"/>
              </a:spcBef>
              <a:spcAft>
                <a:spcPts val="0"/>
              </a:spcAft>
              <a:buNone/>
            </a:pPr>
            <a:r>
              <a:rPr lang="en" sz="1600"/>
              <a:t>The not-so-good: </a:t>
            </a:r>
            <a:endParaRPr sz="1600"/>
          </a:p>
          <a:p>
            <a:pPr indent="0" lvl="0" marL="0" rtl="0" algn="l">
              <a:spcBef>
                <a:spcPts val="1200"/>
              </a:spcBef>
              <a:spcAft>
                <a:spcPts val="0"/>
              </a:spcAft>
              <a:buNone/>
            </a:pPr>
            <a:r>
              <a:rPr lang="en" sz="1600"/>
              <a:t>-editing for easy mistakes such as capitalization, periods, spelling</a:t>
            </a:r>
            <a:endParaRPr sz="1600"/>
          </a:p>
          <a:p>
            <a:pPr indent="0" lvl="0" marL="0" rtl="0" algn="l">
              <a:spcBef>
                <a:spcPts val="1200"/>
              </a:spcBef>
              <a:spcAft>
                <a:spcPts val="1200"/>
              </a:spcAft>
              <a:buNone/>
            </a:pPr>
            <a:r>
              <a:rPr lang="en" sz="1600"/>
              <a:t>-</a:t>
            </a:r>
            <a:r>
              <a:rPr lang="en" sz="1600"/>
              <a:t>formatting</a:t>
            </a:r>
            <a:r>
              <a:rPr lang="en" sz="1600"/>
              <a:t> and spacing </a:t>
            </a:r>
            <a:endParaRPr sz="1600"/>
          </a:p>
        </p:txBody>
      </p:sp>
      <p:pic>
        <p:nvPicPr>
          <p:cNvPr id="123" name="Google Shape;123;p25"/>
          <p:cNvPicPr preferRelativeResize="0"/>
          <p:nvPr/>
        </p:nvPicPr>
        <p:blipFill>
          <a:blip r:embed="rId3">
            <a:alphaModFix/>
          </a:blip>
          <a:stretch>
            <a:fillRect/>
          </a:stretch>
        </p:blipFill>
        <p:spPr>
          <a:xfrm>
            <a:off x="4662075" y="809100"/>
            <a:ext cx="3525300" cy="352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266">
                <a:latin typeface="Righteous"/>
                <a:ea typeface="Righteous"/>
                <a:cs typeface="Righteous"/>
                <a:sym typeface="Righteous"/>
              </a:rPr>
              <a:t>Your task part 2: send Ms. Ward a formal email</a:t>
            </a:r>
            <a:endParaRPr sz="3266">
              <a:latin typeface="Righteous"/>
              <a:ea typeface="Righteous"/>
              <a:cs typeface="Righteous"/>
              <a:sym typeface="Righteous"/>
            </a:endParaRPr>
          </a:p>
          <a:p>
            <a:pPr indent="0" lvl="0" marL="0" rtl="0" algn="ctr">
              <a:spcBef>
                <a:spcPts val="0"/>
              </a:spcBef>
              <a:spcAft>
                <a:spcPts val="0"/>
              </a:spcAft>
              <a:buNone/>
            </a:pPr>
            <a:r>
              <a:t/>
            </a:r>
            <a:endParaRPr>
              <a:latin typeface="Righteous"/>
              <a:ea typeface="Righteous"/>
              <a:cs typeface="Righteous"/>
              <a:sym typeface="Righteous"/>
            </a:endParaRPr>
          </a:p>
          <a:p>
            <a:pPr indent="0" lvl="0" marL="0" rtl="0" algn="l">
              <a:spcBef>
                <a:spcPts val="0"/>
              </a:spcBef>
              <a:spcAft>
                <a:spcPts val="0"/>
              </a:spcAft>
              <a:buNone/>
            </a:pPr>
            <a:r>
              <a:rPr lang="en" sz="2822"/>
              <a:t>We need some more practice self-editing when sending a formal email! For your 2nd assignment, you must: </a:t>
            </a:r>
            <a:endParaRPr sz="2822"/>
          </a:p>
          <a:p>
            <a:pPr indent="0" lvl="0" marL="0" rtl="0" algn="l">
              <a:spcBef>
                <a:spcPts val="0"/>
              </a:spcBef>
              <a:spcAft>
                <a:spcPts val="0"/>
              </a:spcAft>
              <a:buNone/>
            </a:pPr>
            <a:r>
              <a:t/>
            </a:r>
            <a:endParaRPr sz="2822"/>
          </a:p>
          <a:p>
            <a:pPr indent="-389889" lvl="0" marL="457200" rtl="0" algn="l">
              <a:spcBef>
                <a:spcPts val="0"/>
              </a:spcBef>
              <a:spcAft>
                <a:spcPts val="0"/>
              </a:spcAft>
              <a:buSzPct val="100000"/>
              <a:buAutoNum type="arabicParenR"/>
            </a:pPr>
            <a:r>
              <a:rPr lang="en" sz="2822"/>
              <a:t>Email Ms. Ward using the formal guidelines we discussed. It must include an attached picture.</a:t>
            </a:r>
            <a:endParaRPr sz="2822"/>
          </a:p>
          <a:p>
            <a:pPr indent="0" lvl="0" marL="457200" rtl="0" algn="l">
              <a:spcBef>
                <a:spcPts val="0"/>
              </a:spcBef>
              <a:spcAft>
                <a:spcPts val="0"/>
              </a:spcAft>
              <a:buNone/>
            </a:pPr>
            <a:r>
              <a:t/>
            </a:r>
            <a:endParaRPr sz="2822"/>
          </a:p>
          <a:p>
            <a:pPr indent="-389889" lvl="0" marL="457200" rtl="0" algn="l">
              <a:spcBef>
                <a:spcPts val="0"/>
              </a:spcBef>
              <a:spcAft>
                <a:spcPts val="0"/>
              </a:spcAft>
              <a:buSzPct val="100000"/>
              <a:buAutoNum type="arabicParenR"/>
            </a:pPr>
            <a:r>
              <a:rPr lang="en" sz="2822"/>
              <a:t>PROOFREAD and EDIT your email before sending! </a:t>
            </a:r>
            <a:endParaRPr sz="2822"/>
          </a:p>
          <a:p>
            <a:pPr indent="0" lvl="0" marL="457200" rtl="0" algn="l">
              <a:spcBef>
                <a:spcPts val="0"/>
              </a:spcBef>
              <a:spcAft>
                <a:spcPts val="0"/>
              </a:spcAft>
              <a:buNone/>
            </a:pPr>
            <a:r>
              <a:rPr lang="en" sz="2822"/>
              <a:t> </a:t>
            </a:r>
            <a:endParaRPr sz="2822"/>
          </a:p>
          <a:p>
            <a:pPr indent="-389889" lvl="0" marL="457200" rtl="0" algn="l">
              <a:spcBef>
                <a:spcPts val="0"/>
              </a:spcBef>
              <a:spcAft>
                <a:spcPts val="0"/>
              </a:spcAft>
              <a:buSzPct val="100000"/>
              <a:buAutoNum type="arabicParenR"/>
            </a:pPr>
            <a:r>
              <a:rPr lang="en" sz="2822"/>
              <a:t>Your topic is: what species of animal should we get as a class pet </a:t>
            </a:r>
            <a:endParaRPr sz="2822"/>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type="title"/>
          </p:nvPr>
        </p:nvSpPr>
        <p:spPr>
          <a:xfrm>
            <a:off x="311700" y="1776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4375"/>
              <a:buFont typeface="Arial"/>
              <a:buNone/>
            </a:pPr>
            <a:r>
              <a:rPr lang="en" sz="3200">
                <a:latin typeface="Righteous"/>
                <a:ea typeface="Righteous"/>
                <a:cs typeface="Righteous"/>
                <a:sym typeface="Righteous"/>
              </a:rPr>
              <a:t>What is a Cover Letter? </a:t>
            </a:r>
            <a:endParaRPr/>
          </a:p>
        </p:txBody>
      </p:sp>
      <p:sp>
        <p:nvSpPr>
          <p:cNvPr id="134" name="Google Shape;134;p27"/>
          <p:cNvSpPr txBox="1"/>
          <p:nvPr>
            <p:ph idx="1" type="body"/>
          </p:nvPr>
        </p:nvSpPr>
        <p:spPr>
          <a:xfrm>
            <a:off x="311700" y="814800"/>
            <a:ext cx="8520600" cy="4112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SzPts val="935"/>
              <a:buNone/>
            </a:pPr>
            <a:r>
              <a:rPr lang="en" sz="2332">
                <a:solidFill>
                  <a:schemeClr val="dk1"/>
                </a:solidFill>
              </a:rPr>
              <a:t>To be considered for almost any job/volunteering/</a:t>
            </a:r>
            <a:r>
              <a:rPr lang="en" sz="2332">
                <a:solidFill>
                  <a:schemeClr val="dk1"/>
                </a:solidFill>
              </a:rPr>
              <a:t>opportunity</a:t>
            </a:r>
            <a:r>
              <a:rPr lang="en" sz="2332">
                <a:solidFill>
                  <a:schemeClr val="dk1"/>
                </a:solidFill>
              </a:rPr>
              <a:t>, you will need to write a cover letter. </a:t>
            </a:r>
            <a:endParaRPr sz="2332">
              <a:solidFill>
                <a:schemeClr val="dk1"/>
              </a:solidFill>
            </a:endParaRPr>
          </a:p>
          <a:p>
            <a:pPr indent="0" lvl="0" marL="0" rtl="0" algn="l">
              <a:spcBef>
                <a:spcPts val="1200"/>
              </a:spcBef>
              <a:spcAft>
                <a:spcPts val="0"/>
              </a:spcAft>
              <a:buSzPts val="935"/>
              <a:buNone/>
            </a:pPr>
            <a:r>
              <a:t/>
            </a:r>
            <a:endParaRPr sz="2332">
              <a:solidFill>
                <a:schemeClr val="dk1"/>
              </a:solidFill>
            </a:endParaRPr>
          </a:p>
          <a:p>
            <a:pPr indent="0" lvl="0" marL="0" rtl="0" algn="l">
              <a:spcBef>
                <a:spcPts val="1200"/>
              </a:spcBef>
              <a:spcAft>
                <a:spcPts val="0"/>
              </a:spcAft>
              <a:buSzPts val="935"/>
              <a:buNone/>
            </a:pPr>
            <a:r>
              <a:rPr lang="en" sz="2332">
                <a:solidFill>
                  <a:schemeClr val="dk1"/>
                </a:solidFill>
              </a:rPr>
              <a:t>This introduces you, explains your purpose for writing, highlights a few of your experiences or skills, and requests an opportunity to meet personally with the potential employer.</a:t>
            </a:r>
            <a:endParaRPr sz="2332">
              <a:solidFill>
                <a:schemeClr val="dk1"/>
              </a:solidFill>
            </a:endParaRPr>
          </a:p>
          <a:p>
            <a:pPr indent="0" lvl="0" marL="0" rtl="0" algn="l">
              <a:spcBef>
                <a:spcPts val="1200"/>
              </a:spcBef>
              <a:spcAft>
                <a:spcPts val="0"/>
              </a:spcAft>
              <a:buSzPts val="935"/>
              <a:buNone/>
            </a:pPr>
            <a:r>
              <a:rPr lang="en" sz="2332">
                <a:solidFill>
                  <a:schemeClr val="dk1"/>
                </a:solidFill>
              </a:rPr>
              <a:t> </a:t>
            </a:r>
            <a:endParaRPr sz="2332">
              <a:solidFill>
                <a:schemeClr val="dk1"/>
              </a:solidFill>
            </a:endParaRPr>
          </a:p>
          <a:p>
            <a:pPr indent="0" lvl="0" marL="0" rtl="0" algn="l">
              <a:spcBef>
                <a:spcPts val="1200"/>
              </a:spcBef>
              <a:spcAft>
                <a:spcPts val="1200"/>
              </a:spcAft>
              <a:buSzPts val="935"/>
              <a:buNone/>
            </a:pPr>
            <a:r>
              <a:rPr lang="en" sz="2332">
                <a:solidFill>
                  <a:schemeClr val="dk1"/>
                </a:solidFill>
              </a:rPr>
              <a:t>Think of it as an “introduction” that makes the person want to read your resume! </a:t>
            </a:r>
            <a:endParaRPr sz="93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Find more cover letter tips: https://go.indeed.com/cg_howto_from_coverletter&#10;Get started with free cover letter templates: https://go.indeed.com/free_cover_letter_templates&#10;&#10;Not sure how to write a cover letter? In this video, we walk through each part of a cover letter sample, explain how a cover letter boosts your application and review the best cover letter format. Since cover letters are a chance to say why you're a great fit for a role and how a job links to your professional goals or background, they're worth the extra effort. Remember, the smallest moves are sometimes the smartest! &#10;&#10;Follow this easy format for a great cover letter:&#10;&#10;1. Header: Include the date, your name, address, and other contact information&#10;&#10;2. Greeting: Try to address the hiring manager by name. If you can’t, use “Dear Hiring Manager”.&#10;&#10;3. First Paragraph: This is your attention getter! Enthusiastically tell the employer why you’re applying for the job. Include why you’re excited and how the role lines up with your career goals. Make your cover letter stand out with these powerful starters: https://go.indeed.com/7-powerful-cover-letter-starts&#10;&#10;4. Middle Paragraph: This is where you get to dig into your most relevant experience. Don’t simply repeat the bullet points on your resume; highlight your specific qualifications and skills that make you a perfect fit for the job.&#10;&#10;5. Third Paragraph: Thank the employer and take this opportunity to clarify any potential questions like long gaps in employment. Be sure to thank the employer and close with a complimentary, but formal close and signature. See more examples of how to close a cover letter: https://go.indeed.com/cover_letter_closer_examples&#10;&#10;5. Make sure to proofread your cover letter. Use this cover letter checklist before hitting submit: https://go.indeed.com/cover-letter-checkllist&#10;&#10;&#10;Watch more episodes of Smart &amp; Small: https://www.youtube.com/watch?v=_bZi-34IFxs&amp;list=PL6qIzGkkiXFFGIZ09uOBn4JAGYdooXxfP&#10;&#10;Search for your next job: https://www.indeed.com/&#10;&#10;Indeed is the world's #1 job site, with over 250 million unique visitors* every month from over 60 different countries. We provide free access to search and apply for jobs, post your resume, research companies, and compare salaries. Every day, we connect millions of people to new opportunities. On our YouTube channel, you’ll find tips and personal stories to help you take the next step in your job search. &#10;&#10;&#10;*Google Analytics, Unique Visitors, September 2018&#10;**Terms, conditions and quality standards apply.&#10;&#10;#coverletter #howtowriteacoverletter #coverletterformat" id="139" name="Google Shape;139;p28" title="How to Write a Cover Letter">
            <a:hlinkClick r:id="rId3"/>
          </p:cNvPr>
          <p:cNvPicPr preferRelativeResize="0"/>
          <p:nvPr/>
        </p:nvPicPr>
        <p:blipFill>
          <a:blip r:embed="rId4">
            <a:alphaModFix/>
          </a:blip>
          <a:stretch>
            <a:fillRect/>
          </a:stretch>
        </p:blipFill>
        <p:spPr>
          <a:xfrm>
            <a:off x="294050" y="165400"/>
            <a:ext cx="8555900" cy="481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txBox="1"/>
          <p:nvPr>
            <p:ph type="title"/>
          </p:nvPr>
        </p:nvSpPr>
        <p:spPr>
          <a:xfrm>
            <a:off x="311700" y="1267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4375"/>
              <a:buFont typeface="Arial"/>
              <a:buNone/>
            </a:pPr>
            <a:r>
              <a:rPr lang="en" sz="3200">
                <a:latin typeface="Righteous"/>
                <a:ea typeface="Righteous"/>
                <a:cs typeface="Righteous"/>
                <a:sym typeface="Righteous"/>
              </a:rPr>
              <a:t>Writing a Cover Letter:</a:t>
            </a:r>
            <a:endParaRPr/>
          </a:p>
        </p:txBody>
      </p:sp>
      <p:sp>
        <p:nvSpPr>
          <p:cNvPr id="145" name="Google Shape;145;p29"/>
          <p:cNvSpPr txBox="1"/>
          <p:nvPr>
            <p:ph idx="1" type="body"/>
          </p:nvPr>
        </p:nvSpPr>
        <p:spPr>
          <a:xfrm>
            <a:off x="203700" y="789350"/>
            <a:ext cx="8628600" cy="4175700"/>
          </a:xfrm>
          <a:prstGeom prst="rect">
            <a:avLst/>
          </a:prstGeom>
        </p:spPr>
        <p:txBody>
          <a:bodyPr anchorCtr="0" anchor="t" bIns="91425" lIns="91425" spcFirstLastPara="1" rIns="91425" wrap="square" tIns="91425">
            <a:normAutofit fontScale="55000" lnSpcReduction="10000"/>
          </a:bodyPr>
          <a:lstStyle/>
          <a:p>
            <a:pPr indent="0" lvl="0" marL="0" rtl="0" algn="l">
              <a:spcBef>
                <a:spcPts val="3200"/>
              </a:spcBef>
              <a:spcAft>
                <a:spcPts val="0"/>
              </a:spcAft>
              <a:buClr>
                <a:schemeClr val="dk1"/>
              </a:buClr>
              <a:buSzPct val="29537"/>
              <a:buFont typeface="Arial"/>
              <a:buNone/>
            </a:pPr>
            <a:r>
              <a:rPr lang="en" sz="3724">
                <a:solidFill>
                  <a:schemeClr val="dk1"/>
                </a:solidFill>
              </a:rPr>
              <a:t>-Limit to 1 page</a:t>
            </a:r>
            <a:endParaRPr sz="3724">
              <a:solidFill>
                <a:schemeClr val="dk1"/>
              </a:solidFill>
            </a:endParaRPr>
          </a:p>
          <a:p>
            <a:pPr indent="0" lvl="0" marL="0" rtl="0" algn="l">
              <a:spcBef>
                <a:spcPts val="3200"/>
              </a:spcBef>
              <a:spcAft>
                <a:spcPts val="0"/>
              </a:spcAft>
              <a:buClr>
                <a:schemeClr val="dk1"/>
              </a:buClr>
              <a:buSzPct val="29537"/>
              <a:buFont typeface="Arial"/>
              <a:buNone/>
            </a:pPr>
            <a:r>
              <a:rPr lang="en" sz="3724">
                <a:solidFill>
                  <a:schemeClr val="dk1"/>
                </a:solidFill>
              </a:rPr>
              <a:t>-Highlight your strengths and your connection/interest in the company</a:t>
            </a:r>
            <a:endParaRPr sz="3724">
              <a:solidFill>
                <a:schemeClr val="dk1"/>
              </a:solidFill>
            </a:endParaRPr>
          </a:p>
          <a:p>
            <a:pPr indent="0" lvl="0" marL="0" rtl="0" algn="l">
              <a:spcBef>
                <a:spcPts val="3200"/>
              </a:spcBef>
              <a:spcAft>
                <a:spcPts val="0"/>
              </a:spcAft>
              <a:buClr>
                <a:schemeClr val="dk1"/>
              </a:buClr>
              <a:buSzPct val="29537"/>
              <a:buFont typeface="Arial"/>
              <a:buNone/>
            </a:pPr>
            <a:r>
              <a:rPr lang="en" sz="3724">
                <a:solidFill>
                  <a:schemeClr val="dk1"/>
                </a:solidFill>
              </a:rPr>
              <a:t>-Be confident, clear, and to the point — avoid flashy, showy, or overly complex language; “convey confidence, optimism, and enthusiasm coupled with respect and professionalism” </a:t>
            </a:r>
            <a:endParaRPr sz="3724">
              <a:solidFill>
                <a:schemeClr val="dk1"/>
              </a:solidFill>
            </a:endParaRPr>
          </a:p>
          <a:p>
            <a:pPr indent="0" lvl="0" marL="0" rtl="0" algn="l">
              <a:spcBef>
                <a:spcPts val="3200"/>
              </a:spcBef>
              <a:spcAft>
                <a:spcPts val="0"/>
              </a:spcAft>
              <a:buClr>
                <a:schemeClr val="dk1"/>
              </a:buClr>
              <a:buSzPct val="29537"/>
              <a:buFont typeface="Arial"/>
              <a:buNone/>
            </a:pPr>
            <a:r>
              <a:rPr lang="en" sz="3724">
                <a:solidFill>
                  <a:schemeClr val="dk1"/>
                </a:solidFill>
              </a:rPr>
              <a:t>-Arrange points in a logical way</a:t>
            </a:r>
            <a:endParaRPr sz="3724">
              <a:solidFill>
                <a:schemeClr val="dk1"/>
              </a:solidFill>
            </a:endParaRPr>
          </a:p>
          <a:p>
            <a:pPr indent="0" lvl="0" marL="0" rtl="0" algn="l">
              <a:spcBef>
                <a:spcPts val="3200"/>
              </a:spcBef>
              <a:spcAft>
                <a:spcPts val="0"/>
              </a:spcAft>
              <a:buClr>
                <a:schemeClr val="dk1"/>
              </a:buClr>
              <a:buSzPct val="29537"/>
              <a:buFont typeface="Arial"/>
              <a:buNone/>
            </a:pPr>
            <a:r>
              <a:rPr lang="en" sz="3724">
                <a:solidFill>
                  <a:schemeClr val="dk1"/>
                </a:solidFill>
              </a:rPr>
              <a:t>-As always, stay formal!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434340" lvl="0" marL="457200" rtl="0" algn="ctr">
              <a:spcBef>
                <a:spcPts val="0"/>
              </a:spcBef>
              <a:spcAft>
                <a:spcPts val="0"/>
              </a:spcAft>
              <a:buSzPct val="100000"/>
              <a:buAutoNum type="arabicParenR"/>
            </a:pPr>
            <a:r>
              <a:rPr lang="en"/>
              <a:t>Who (and when) would you send a more formal, professional email? </a:t>
            </a:r>
            <a:endParaRPr/>
          </a:p>
          <a:p>
            <a:pPr indent="0" lvl="0" marL="457200" rtl="0" algn="ctr">
              <a:spcBef>
                <a:spcPts val="0"/>
              </a:spcBef>
              <a:spcAft>
                <a:spcPts val="0"/>
              </a:spcAft>
              <a:buNone/>
            </a:pPr>
            <a:r>
              <a:t/>
            </a:r>
            <a:endParaRPr/>
          </a:p>
          <a:p>
            <a:pPr indent="-434340" lvl="0" marL="457200" rtl="0" algn="ctr">
              <a:spcBef>
                <a:spcPts val="0"/>
              </a:spcBef>
              <a:spcAft>
                <a:spcPts val="0"/>
              </a:spcAft>
              <a:buSzPct val="100000"/>
              <a:buAutoNum type="arabicParenR"/>
            </a:pPr>
            <a:r>
              <a:rPr lang="en"/>
              <a:t>What are some differences between a formal, </a:t>
            </a:r>
            <a:r>
              <a:rPr lang="en"/>
              <a:t>professional</a:t>
            </a:r>
            <a:r>
              <a:rPr lang="en"/>
              <a:t> email and a casual, informal email?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39390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Righteous"/>
                <a:ea typeface="Righteous"/>
                <a:cs typeface="Righteous"/>
                <a:sym typeface="Righteous"/>
              </a:rPr>
              <a:t>Time to take notes on FORMAL emails! </a:t>
            </a:r>
            <a:r>
              <a:rPr lang="en"/>
              <a:t> </a:t>
            </a:r>
            <a:endParaRPr/>
          </a:p>
        </p:txBody>
      </p:sp>
      <p:pic>
        <p:nvPicPr>
          <p:cNvPr id="66" name="Google Shape;66;p15"/>
          <p:cNvPicPr preferRelativeResize="0"/>
          <p:nvPr/>
        </p:nvPicPr>
        <p:blipFill>
          <a:blip r:embed="rId3">
            <a:alphaModFix/>
          </a:blip>
          <a:stretch>
            <a:fillRect/>
          </a:stretch>
        </p:blipFill>
        <p:spPr>
          <a:xfrm>
            <a:off x="2286000" y="129897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3200"/>
              </a:spcBef>
              <a:spcAft>
                <a:spcPts val="0"/>
              </a:spcAft>
              <a:buSzPts val="990"/>
              <a:buNone/>
            </a:pPr>
            <a:r>
              <a:rPr b="1" i="1" lang="en" sz="2440">
                <a:latin typeface="Righteous"/>
                <a:ea typeface="Righteous"/>
                <a:cs typeface="Righteous"/>
                <a:sym typeface="Righteous"/>
              </a:rPr>
              <a:t>Rule #1: Pay Attention to the Subject Line</a:t>
            </a:r>
            <a:endParaRPr b="1" i="1" sz="2440">
              <a:latin typeface="Righteous"/>
              <a:ea typeface="Righteous"/>
              <a:cs typeface="Righteous"/>
              <a:sym typeface="Righteous"/>
            </a:endParaRPr>
          </a:p>
          <a:p>
            <a:pPr indent="-383540" lvl="0" marL="457200" rtl="0" algn="l">
              <a:lnSpc>
                <a:spcPct val="115000"/>
              </a:lnSpc>
              <a:spcBef>
                <a:spcPts val="3200"/>
              </a:spcBef>
              <a:spcAft>
                <a:spcPts val="0"/>
              </a:spcAft>
              <a:buSzPts val="2440"/>
              <a:buChar char="●"/>
            </a:pPr>
            <a:r>
              <a:rPr lang="en" sz="2440"/>
              <a:t>The subject line is the most important part of your email</a:t>
            </a:r>
            <a:endParaRPr sz="2440"/>
          </a:p>
          <a:p>
            <a:pPr indent="0" lvl="0" marL="457200" rtl="0" algn="l">
              <a:lnSpc>
                <a:spcPct val="115000"/>
              </a:lnSpc>
              <a:spcBef>
                <a:spcPts val="3200"/>
              </a:spcBef>
              <a:spcAft>
                <a:spcPts val="0"/>
              </a:spcAft>
              <a:buNone/>
            </a:pPr>
            <a:r>
              <a:t/>
            </a:r>
            <a:endParaRPr sz="2440"/>
          </a:p>
          <a:p>
            <a:pPr indent="-383540" lvl="0" marL="457200" rtl="0" algn="l">
              <a:lnSpc>
                <a:spcPct val="115000"/>
              </a:lnSpc>
              <a:spcBef>
                <a:spcPts val="3200"/>
              </a:spcBef>
              <a:spcAft>
                <a:spcPts val="0"/>
              </a:spcAft>
              <a:buSzPts val="2440"/>
              <a:buChar char="●"/>
            </a:pPr>
            <a:r>
              <a:rPr lang="en" sz="2440"/>
              <a:t>Helps determine if it is spam or not </a:t>
            </a:r>
            <a:endParaRPr sz="2440"/>
          </a:p>
          <a:p>
            <a:pPr indent="0" lvl="0" marL="457200" rtl="0" algn="l">
              <a:lnSpc>
                <a:spcPct val="115000"/>
              </a:lnSpc>
              <a:spcBef>
                <a:spcPts val="3200"/>
              </a:spcBef>
              <a:spcAft>
                <a:spcPts val="0"/>
              </a:spcAft>
              <a:buNone/>
            </a:pPr>
            <a:r>
              <a:t/>
            </a:r>
            <a:endParaRPr sz="2440"/>
          </a:p>
          <a:p>
            <a:pPr indent="-383540" lvl="0" marL="457200" rtl="0" algn="l">
              <a:lnSpc>
                <a:spcPct val="115000"/>
              </a:lnSpc>
              <a:spcBef>
                <a:spcPts val="3200"/>
              </a:spcBef>
              <a:spcAft>
                <a:spcPts val="0"/>
              </a:spcAft>
              <a:buSzPts val="2440"/>
              <a:buChar char="●"/>
            </a:pPr>
            <a:r>
              <a:rPr lang="en" sz="2440"/>
              <a:t>Vague subject lines also make email hard to find later </a:t>
            </a:r>
            <a:endParaRPr sz="2440"/>
          </a:p>
          <a:p>
            <a:pPr indent="0" lvl="0" marL="0" rtl="0" algn="ctr">
              <a:spcBef>
                <a:spcPts val="0"/>
              </a:spcBef>
              <a:spcAft>
                <a:spcPts val="0"/>
              </a:spcAft>
              <a:buSzPts val="990"/>
              <a:buNone/>
            </a:pPr>
            <a:r>
              <a:t/>
            </a:r>
            <a:endParaRPr sz="29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329350" y="101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3200">
                <a:latin typeface="Righteous"/>
                <a:ea typeface="Righteous"/>
                <a:cs typeface="Righteous"/>
                <a:sym typeface="Righteous"/>
              </a:rPr>
              <a:t>Rule #2: Consider Your Greeting </a:t>
            </a:r>
            <a:endParaRPr sz="3200"/>
          </a:p>
        </p:txBody>
      </p:sp>
      <p:sp>
        <p:nvSpPr>
          <p:cNvPr id="77" name="Google Shape;77;p17"/>
          <p:cNvSpPr txBox="1"/>
          <p:nvPr>
            <p:ph idx="1" type="body"/>
          </p:nvPr>
        </p:nvSpPr>
        <p:spPr>
          <a:xfrm>
            <a:off x="140050" y="763875"/>
            <a:ext cx="8899200" cy="3804900"/>
          </a:xfrm>
          <a:prstGeom prst="rect">
            <a:avLst/>
          </a:prstGeom>
        </p:spPr>
        <p:txBody>
          <a:bodyPr anchorCtr="0" anchor="t" bIns="91425" lIns="91425" spcFirstLastPara="1" rIns="91425" wrap="square" tIns="91425">
            <a:normAutofit fontScale="25000" lnSpcReduction="20000"/>
          </a:bodyPr>
          <a:lstStyle/>
          <a:p>
            <a:pPr indent="-355600" lvl="0" marL="457200" rtl="0" algn="l">
              <a:spcBef>
                <a:spcPts val="2800"/>
              </a:spcBef>
              <a:spcAft>
                <a:spcPts val="0"/>
              </a:spcAft>
              <a:buClr>
                <a:schemeClr val="dk1"/>
              </a:buClr>
              <a:buSzPct val="100000"/>
              <a:buChar char="●"/>
            </a:pPr>
            <a:r>
              <a:rPr lang="en" sz="8000">
                <a:solidFill>
                  <a:schemeClr val="dk1"/>
                </a:solidFill>
              </a:rPr>
              <a:t>Start with a salutation (greeting) that is appropriate</a:t>
            </a:r>
            <a:endParaRPr sz="8000">
              <a:solidFill>
                <a:schemeClr val="dk1"/>
              </a:solidFill>
            </a:endParaRPr>
          </a:p>
          <a:p>
            <a:pPr indent="-355600" lvl="1" marL="914400" rtl="0" algn="l">
              <a:spcBef>
                <a:spcPts val="0"/>
              </a:spcBef>
              <a:spcAft>
                <a:spcPts val="0"/>
              </a:spcAft>
              <a:buClr>
                <a:schemeClr val="dk1"/>
              </a:buClr>
              <a:buSzPct val="100000"/>
              <a:buChar char="○"/>
            </a:pPr>
            <a:r>
              <a:rPr lang="en" sz="8000">
                <a:solidFill>
                  <a:schemeClr val="dk1"/>
                </a:solidFill>
              </a:rPr>
              <a:t>“Hey” or “Hi” or </a:t>
            </a:r>
            <a:r>
              <a:rPr lang="en" sz="8000">
                <a:solidFill>
                  <a:schemeClr val="dk1"/>
                </a:solidFill>
              </a:rPr>
              <a:t>even</a:t>
            </a:r>
            <a:r>
              <a:rPr lang="en" sz="8000">
                <a:solidFill>
                  <a:schemeClr val="dk1"/>
                </a:solidFill>
              </a:rPr>
              <a:t> “Dear” can be too casual or familiar </a:t>
            </a:r>
            <a:endParaRPr sz="8000">
              <a:solidFill>
                <a:schemeClr val="dk1"/>
              </a:solidFill>
            </a:endParaRPr>
          </a:p>
          <a:p>
            <a:pPr indent="-355600" lvl="1" marL="914400" rtl="0" algn="l">
              <a:spcBef>
                <a:spcPts val="0"/>
              </a:spcBef>
              <a:spcAft>
                <a:spcPts val="0"/>
              </a:spcAft>
              <a:buClr>
                <a:schemeClr val="dk1"/>
              </a:buClr>
              <a:buSzPct val="100000"/>
              <a:buChar char="○"/>
            </a:pPr>
            <a:r>
              <a:rPr lang="en" sz="8000">
                <a:solidFill>
                  <a:schemeClr val="dk1"/>
                </a:solidFill>
              </a:rPr>
              <a:t>Instead, you can use “Hello” or “To” </a:t>
            </a:r>
            <a:endParaRPr sz="8000">
              <a:solidFill>
                <a:schemeClr val="dk1"/>
              </a:solidFill>
            </a:endParaRPr>
          </a:p>
          <a:p>
            <a:pPr indent="0" lvl="0" marL="914400" rtl="0" algn="l">
              <a:spcBef>
                <a:spcPts val="2800"/>
              </a:spcBef>
              <a:spcAft>
                <a:spcPts val="0"/>
              </a:spcAft>
              <a:buNone/>
            </a:pPr>
            <a:r>
              <a:t/>
            </a:r>
            <a:endParaRPr sz="8000">
              <a:solidFill>
                <a:schemeClr val="dk1"/>
              </a:solidFill>
            </a:endParaRPr>
          </a:p>
          <a:p>
            <a:pPr indent="-355600" lvl="0" marL="457200" rtl="0" algn="l">
              <a:spcBef>
                <a:spcPts val="2800"/>
              </a:spcBef>
              <a:spcAft>
                <a:spcPts val="0"/>
              </a:spcAft>
              <a:buClr>
                <a:schemeClr val="dk1"/>
              </a:buClr>
              <a:buSzPct val="100000"/>
              <a:buChar char="●"/>
            </a:pPr>
            <a:r>
              <a:rPr lang="en" sz="8000">
                <a:solidFill>
                  <a:schemeClr val="dk1"/>
                </a:solidFill>
              </a:rPr>
              <a:t>When possible, use the person’s name (usually a simple Google search/website investigation) </a:t>
            </a:r>
            <a:endParaRPr sz="8000">
              <a:solidFill>
                <a:schemeClr val="dk1"/>
              </a:solidFill>
            </a:endParaRPr>
          </a:p>
          <a:p>
            <a:pPr indent="0" lvl="0" marL="457200" rtl="0" algn="l">
              <a:spcBef>
                <a:spcPts val="2800"/>
              </a:spcBef>
              <a:spcAft>
                <a:spcPts val="0"/>
              </a:spcAft>
              <a:buNone/>
            </a:pPr>
            <a:r>
              <a:t/>
            </a:r>
            <a:endParaRPr sz="8000">
              <a:solidFill>
                <a:schemeClr val="dk1"/>
              </a:solidFill>
            </a:endParaRPr>
          </a:p>
          <a:p>
            <a:pPr indent="-355600" lvl="0" marL="457200" rtl="0" algn="l">
              <a:spcBef>
                <a:spcPts val="2800"/>
              </a:spcBef>
              <a:spcAft>
                <a:spcPts val="0"/>
              </a:spcAft>
              <a:buClr>
                <a:schemeClr val="dk1"/>
              </a:buClr>
              <a:buSzPct val="100000"/>
              <a:buChar char="●"/>
            </a:pPr>
            <a:r>
              <a:rPr lang="en" sz="8000">
                <a:solidFill>
                  <a:schemeClr val="dk1"/>
                </a:solidFill>
              </a:rPr>
              <a:t>Is it appropriate to use Mr., Ms., Dr., Professor? Be overly formal to start, then tone it down after (ex: “Please call me ________”) </a:t>
            </a:r>
            <a:endParaRPr sz="8000">
              <a:solidFill>
                <a:schemeClr val="dk1"/>
              </a:solidFill>
            </a:endParaRPr>
          </a:p>
          <a:p>
            <a:pPr indent="0" lvl="0" marL="0" rtl="0" algn="l">
              <a:spcBef>
                <a:spcPts val="2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type="title"/>
          </p:nvPr>
        </p:nvSpPr>
        <p:spPr>
          <a:xfrm>
            <a:off x="311700" y="152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0937"/>
              <a:buFont typeface="Arial"/>
              <a:buNone/>
            </a:pPr>
            <a:r>
              <a:rPr lang="en" sz="3200">
                <a:latin typeface="Righteous"/>
                <a:ea typeface="Righteous"/>
                <a:cs typeface="Righteous"/>
                <a:sym typeface="Righteous"/>
              </a:rPr>
              <a:t>Rule #3: Stay Formal  </a:t>
            </a:r>
            <a:endParaRPr/>
          </a:p>
        </p:txBody>
      </p:sp>
      <p:sp>
        <p:nvSpPr>
          <p:cNvPr id="83" name="Google Shape;83;p18"/>
          <p:cNvSpPr txBox="1"/>
          <p:nvPr>
            <p:ph idx="1" type="body"/>
          </p:nvPr>
        </p:nvSpPr>
        <p:spPr>
          <a:xfrm>
            <a:off x="311700" y="863550"/>
            <a:ext cx="8520600" cy="4203600"/>
          </a:xfrm>
          <a:prstGeom prst="rect">
            <a:avLst/>
          </a:prstGeom>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Clr>
                <a:schemeClr val="dk1"/>
              </a:buClr>
              <a:buSzPct val="100000"/>
              <a:buChar char="●"/>
            </a:pPr>
            <a:r>
              <a:rPr lang="en" sz="2000">
                <a:solidFill>
                  <a:schemeClr val="dk1"/>
                </a:solidFill>
              </a:rPr>
              <a:t>Similar rules with formal writing apply here!</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46075" lvl="0" marL="457200" rtl="0" algn="l">
              <a:spcBef>
                <a:spcPts val="1200"/>
              </a:spcBef>
              <a:spcAft>
                <a:spcPts val="0"/>
              </a:spcAft>
              <a:buClr>
                <a:schemeClr val="dk1"/>
              </a:buClr>
              <a:buSzPct val="100000"/>
              <a:buChar char="●"/>
            </a:pPr>
            <a:r>
              <a:rPr lang="en" sz="2000">
                <a:solidFill>
                  <a:schemeClr val="dk1"/>
                </a:solidFill>
              </a:rPr>
              <a:t>No slang, abbreviations, emojis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46075" lvl="0" marL="457200" rtl="0" algn="l">
              <a:spcBef>
                <a:spcPts val="1200"/>
              </a:spcBef>
              <a:spcAft>
                <a:spcPts val="0"/>
              </a:spcAft>
              <a:buClr>
                <a:schemeClr val="dk1"/>
              </a:buClr>
              <a:buSzPct val="100000"/>
              <a:buChar char="●"/>
            </a:pPr>
            <a:r>
              <a:rPr lang="en" sz="2000">
                <a:solidFill>
                  <a:schemeClr val="dk1"/>
                </a:solidFill>
              </a:rPr>
              <a:t>ALL CAPITALS = yelling at the reader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46075" lvl="0" marL="457200" rtl="0" algn="l">
              <a:spcBef>
                <a:spcPts val="1200"/>
              </a:spcBef>
              <a:spcAft>
                <a:spcPts val="0"/>
              </a:spcAft>
              <a:buClr>
                <a:schemeClr val="dk1"/>
              </a:buClr>
              <a:buSzPct val="100000"/>
              <a:buChar char="●"/>
            </a:pPr>
            <a:r>
              <a:rPr lang="en" sz="2000">
                <a:solidFill>
                  <a:schemeClr val="dk1"/>
                </a:solidFill>
              </a:rPr>
              <a:t>Try to stay on one topic per email if possible. You can use bullet points or a list! </a:t>
            </a:r>
            <a:endParaRPr sz="2000">
              <a:solidFill>
                <a:schemeClr val="dk1"/>
              </a:solidFill>
            </a:endParaRPr>
          </a:p>
          <a:p>
            <a:pPr indent="0" lvl="0" marL="457200" rtl="0" algn="l">
              <a:spcBef>
                <a:spcPts val="1200"/>
              </a:spcBef>
              <a:spcAft>
                <a:spcPts val="0"/>
              </a:spcAft>
              <a:buNone/>
            </a:pPr>
            <a:r>
              <a:rPr lang="en" sz="2000">
                <a:solidFill>
                  <a:schemeClr val="dk1"/>
                </a:solidFill>
              </a:rPr>
              <a:t> </a:t>
            </a:r>
            <a:endParaRPr sz="2000">
              <a:solidFill>
                <a:schemeClr val="dk1"/>
              </a:solidFill>
            </a:endParaRPr>
          </a:p>
          <a:p>
            <a:pPr indent="-346075" lvl="0" marL="457200" rtl="0" algn="l">
              <a:spcBef>
                <a:spcPts val="1200"/>
              </a:spcBef>
              <a:spcAft>
                <a:spcPts val="0"/>
              </a:spcAft>
              <a:buClr>
                <a:schemeClr val="dk1"/>
              </a:buClr>
              <a:buSzPct val="100000"/>
              <a:buChar char="●"/>
            </a:pPr>
            <a:r>
              <a:rPr lang="en" sz="2000">
                <a:solidFill>
                  <a:schemeClr val="dk1"/>
                </a:solidFill>
              </a:rPr>
              <a:t>Clear, </a:t>
            </a:r>
            <a:r>
              <a:rPr lang="en" sz="2000">
                <a:solidFill>
                  <a:schemeClr val="dk1"/>
                </a:solidFill>
              </a:rPr>
              <a:t>concise, and easy-to-follow emails are best </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152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200">
                <a:latin typeface="Righteous"/>
                <a:ea typeface="Righteous"/>
                <a:cs typeface="Righteous"/>
                <a:sym typeface="Righteous"/>
              </a:rPr>
              <a:t>Rule #4: Attachments </a:t>
            </a:r>
            <a:endParaRPr/>
          </a:p>
        </p:txBody>
      </p:sp>
      <p:sp>
        <p:nvSpPr>
          <p:cNvPr id="89" name="Google Shape;89;p19"/>
          <p:cNvSpPr txBox="1"/>
          <p:nvPr>
            <p:ph idx="1" type="body"/>
          </p:nvPr>
        </p:nvSpPr>
        <p:spPr>
          <a:xfrm>
            <a:off x="311700" y="863550"/>
            <a:ext cx="8520600" cy="4203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If you are attaching a document, include the words: please see attached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Describe what you have attached (ex: resume, photo of a shark)</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Name the attachment appropriately (ex: 2024 budget, grocery list)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Make sure you actually attach the file! </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152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200">
                <a:latin typeface="Righteous"/>
                <a:ea typeface="Righteous"/>
                <a:cs typeface="Righteous"/>
                <a:sym typeface="Righteous"/>
              </a:rPr>
              <a:t>Rule #5: Closing/Sign-Off </a:t>
            </a:r>
            <a:endParaRPr/>
          </a:p>
        </p:txBody>
      </p:sp>
      <p:sp>
        <p:nvSpPr>
          <p:cNvPr id="95" name="Google Shape;95;p20"/>
          <p:cNvSpPr txBox="1"/>
          <p:nvPr>
            <p:ph idx="1" type="body"/>
          </p:nvPr>
        </p:nvSpPr>
        <p:spPr>
          <a:xfrm>
            <a:off x="311700" y="863550"/>
            <a:ext cx="8520600" cy="4203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Stay formal here as well, keep a more professional tone</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Consider wishing the person well, thanking them for their time, or promoting a follow-up </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“Thank you for your time”</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“Have a great day”</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“Looking forward to talking soon”</a:t>
            </a:r>
            <a:endParaRPr sz="2000">
              <a:solidFill>
                <a:schemeClr val="dk1"/>
              </a:solidFill>
            </a:endParaRPr>
          </a:p>
          <a:p>
            <a:pPr indent="0" lvl="0" marL="9144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Sign your name at the bottom (just like a letter) </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152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200">
                <a:latin typeface="Righteous"/>
                <a:ea typeface="Righteous"/>
                <a:cs typeface="Righteous"/>
                <a:sym typeface="Righteous"/>
              </a:rPr>
              <a:t>Rule #6: Proofread + Check </a:t>
            </a:r>
            <a:r>
              <a:rPr lang="en" sz="3200">
                <a:latin typeface="Righteous"/>
                <a:ea typeface="Righteous"/>
                <a:cs typeface="Righteous"/>
                <a:sym typeface="Righteous"/>
              </a:rPr>
              <a:t>Recipient</a:t>
            </a:r>
            <a:r>
              <a:rPr lang="en" sz="3200">
                <a:latin typeface="Righteous"/>
                <a:ea typeface="Righteous"/>
                <a:cs typeface="Righteous"/>
                <a:sym typeface="Righteous"/>
              </a:rPr>
              <a:t>! </a:t>
            </a:r>
            <a:endParaRPr/>
          </a:p>
        </p:txBody>
      </p:sp>
      <p:sp>
        <p:nvSpPr>
          <p:cNvPr id="101" name="Google Shape;101;p21"/>
          <p:cNvSpPr txBox="1"/>
          <p:nvPr>
            <p:ph idx="1" type="body"/>
          </p:nvPr>
        </p:nvSpPr>
        <p:spPr>
          <a:xfrm>
            <a:off x="311700" y="863550"/>
            <a:ext cx="8520600" cy="42036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Clr>
                <a:schemeClr val="dk1"/>
              </a:buClr>
              <a:buSzPts val="2000"/>
              <a:buChar char="●"/>
            </a:pPr>
            <a:r>
              <a:rPr lang="en" sz="2000">
                <a:solidFill>
                  <a:schemeClr val="dk1"/>
                </a:solidFill>
              </a:rPr>
              <a:t>Before sending your email, double check for spelling, grammar, and correctness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Ensure your attachment is, in fact, attached</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Is the email address to the correct person</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Do you need to CC anyone else on the email? </a:t>
            </a:r>
            <a:endParaRPr sz="2000">
              <a:solidFill>
                <a:schemeClr val="dk1"/>
              </a:solidFill>
            </a:endParaRPr>
          </a:p>
          <a:p>
            <a:pPr indent="0" lvl="0" marL="457200" rtl="0" algn="l">
              <a:spcBef>
                <a:spcPts val="1200"/>
              </a:spcBef>
              <a:spcAft>
                <a:spcPts val="1200"/>
              </a:spcAft>
              <a:buNone/>
            </a:pPr>
            <a:r>
              <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