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embeddedFontLst>
    <p:embeddedFont>
      <p:font typeface="Permanent Marker"/>
      <p:regular r:id="rId18"/>
    </p:embeddedFont>
    <p:embeddedFont>
      <p:font typeface="Cinzel"/>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Cinzel-bold.fntdata"/><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Cinzel-regular.fntdata"/><Relationship Id="rId6" Type="http://schemas.openxmlformats.org/officeDocument/2006/relationships/slide" Target="slides/slide2.xml"/><Relationship Id="rId18" Type="http://schemas.openxmlformats.org/officeDocument/2006/relationships/font" Target="fonts/PermanentMarker-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b4c321f24b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b4c321f24b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b4b5d1c77c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b4b5d1c77c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b5088e74a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b5088e74a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b5088e74af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b5088e74af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b5088e74af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8" name="Google Shape;118;gb5088e74af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4e7c71a849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4e7c71a849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b4c321f24b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b4c321f24b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b4c321f24b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b4c321f24b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b4c321f24b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b4c321f24b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b4c321f24b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b4c321f24b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b4b5d1c77c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b4b5d1c77c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b4b5d1c77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b4b5d1c77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youtube.com/watch?v=kSBB5PsRV-k" TargetMode="Externa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 Id="rId3" Type="http://schemas.openxmlformats.org/officeDocument/2006/relationships/hyperlink" Target="http://www.youtube.com/watch?v=4pywFRpEcZA" TargetMode="Externa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 Id="rId3" Type="http://schemas.openxmlformats.org/officeDocument/2006/relationships/hyperlink" Target="http://www.youtube.com/watch?v=qfPxLu46nLA"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www.youtube.com/watch?v=jkjjxioYIuE" TargetMode="Externa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www.youtube.com/watch?v=6iVYT_I1gL4" TargetMode="Externa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www.youtube.com/watch?v=4ZvYtKpo2qQ" TargetMode="External"/><Relationship Id="rId4" Type="http://schemas.openxmlformats.org/officeDocument/2006/relationships/image" Target="../media/image7.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www.youtube.com/watch?v=o7TUhfpXGT8" TargetMode="External"/><Relationship Id="rId4"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descr="View full lesson: http://ed.ted.com/lessons/how-much-of-human-history-is-on-the-bottom-of-the-ocean-peter-campbell&#10;&#10;Sunken relics, ghostly shipwrecks, and lost cities aren’t just wonders found in fictional adventures. Beneath the ocean’s surface, there are ruins where people once roamed and shipwrecks loaded with artifacts from another time. Peter Campbell takes us into the huge underwater museum that is our ocean to see what these artifacts can tell us about humanity. &#10;&#10;Lesson by Peter Campbell, animation by Blind Pig." id="54" name="Google Shape;54;p13" title="How much of human history is on the bottom of the ocean? - Peter Campbell">
            <a:hlinkClick r:id="rId3"/>
          </p:cNvPr>
          <p:cNvPicPr preferRelativeResize="0"/>
          <p:nvPr/>
        </p:nvPicPr>
        <p:blipFill>
          <a:blip r:embed="rId4">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4"/>
                                        </p:tgtEl>
                                        <p:attrNameLst>
                                          <p:attrName>style.visibility</p:attrName>
                                        </p:attrNameLst>
                                      </p:cBhvr>
                                      <p:to>
                                        <p:strVal val="visible"/>
                                      </p:to>
                                    </p:set>
                                    <p:animEffect filter="fade" transition="in">
                                      <p:cBhvr>
                                        <p:cTn dur="1000"/>
                                        <p:tgtEl>
                                          <p:spTgt spid="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Quote from a Historian </a:t>
            </a:r>
            <a:endParaRPr/>
          </a:p>
        </p:txBody>
      </p:sp>
      <p:sp>
        <p:nvSpPr>
          <p:cNvPr id="105" name="Google Shape;105;p2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i="1" lang="en-GB" sz="1900">
                <a:solidFill>
                  <a:srgbClr val="3C3736"/>
                </a:solidFill>
                <a:highlight>
                  <a:srgbClr val="FFFFFF"/>
                </a:highlight>
              </a:rPr>
              <a:t>“TheTitanic sinking really showed the differences between how wealthy and poor people were treated in the 1900s. The highest loss of life came from the second and third class passengers while the wealthy, first class had the best chance of escaping death. In other words, those with money were in the best location on the ship for survival (upper decks near lifeboats) and those with the least amount were located on the lower decks and were literally locked-down by gates in the third class compartments, so they could not escape to the top where the lifeboats were stored. It makes me wonder if we are not cruising upon a Titanic today. I feel like the wealthiest people are up at the top, while everyone else is ‘stuck’ at </a:t>
            </a:r>
            <a:r>
              <a:rPr i="1" lang="en-GB" sz="1900">
                <a:solidFill>
                  <a:srgbClr val="3C3736"/>
                </a:solidFill>
                <a:highlight>
                  <a:srgbClr val="FFFFFF"/>
                </a:highlight>
              </a:rPr>
              <a:t>the</a:t>
            </a:r>
            <a:r>
              <a:rPr i="1" lang="en-GB" sz="1900">
                <a:solidFill>
                  <a:srgbClr val="3C3736"/>
                </a:solidFill>
                <a:highlight>
                  <a:srgbClr val="FFFFFF"/>
                </a:highlight>
              </a:rPr>
              <a:t> bottom of society.” </a:t>
            </a:r>
            <a:endParaRPr sz="25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n-GB" sz="3300"/>
              <a:t>So far, we’ve seen several pieces of evidence (including primary sources). </a:t>
            </a:r>
            <a:endParaRPr sz="3300"/>
          </a:p>
          <a:p>
            <a:pPr indent="0" lvl="0" marL="0" rtl="0" algn="ctr">
              <a:spcBef>
                <a:spcPts val="0"/>
              </a:spcBef>
              <a:spcAft>
                <a:spcPts val="0"/>
              </a:spcAft>
              <a:buNone/>
            </a:pPr>
            <a:r>
              <a:t/>
            </a:r>
            <a:endParaRPr sz="3300"/>
          </a:p>
          <a:p>
            <a:pPr indent="0" lvl="0" marL="0" rtl="0" algn="ctr">
              <a:spcBef>
                <a:spcPts val="0"/>
              </a:spcBef>
              <a:spcAft>
                <a:spcPts val="0"/>
              </a:spcAft>
              <a:buNone/>
            </a:pPr>
            <a:r>
              <a:rPr lang="en-GB" sz="3300"/>
              <a:t>On your sheet, write down the MOST important pieces of information and evidence.</a:t>
            </a:r>
            <a:endParaRPr sz="3300"/>
          </a:p>
          <a:p>
            <a:pPr indent="0" lvl="0" marL="0" rtl="0" algn="ctr">
              <a:spcBef>
                <a:spcPts val="0"/>
              </a:spcBef>
              <a:spcAft>
                <a:spcPts val="0"/>
              </a:spcAft>
              <a:buNone/>
            </a:pPr>
            <a:r>
              <a:t/>
            </a:r>
            <a:endParaRPr sz="3300"/>
          </a:p>
          <a:p>
            <a:pPr indent="0" lvl="0" marL="0" rtl="0" algn="ctr">
              <a:spcBef>
                <a:spcPts val="0"/>
              </a:spcBef>
              <a:spcAft>
                <a:spcPts val="0"/>
              </a:spcAft>
              <a:buNone/>
            </a:pPr>
            <a:r>
              <a:rPr lang="en-GB" sz="3300"/>
              <a:t>You will be creating an argument for WHO or WHAT is most to blame for </a:t>
            </a:r>
            <a:r>
              <a:rPr lang="en-GB" sz="3300"/>
              <a:t>the</a:t>
            </a:r>
            <a:r>
              <a:rPr lang="en-GB" sz="3300"/>
              <a:t> disaster!</a:t>
            </a:r>
            <a:r>
              <a:rPr lang="en-GB"/>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pic>
        <p:nvPicPr>
          <p:cNvPr descr="Over a hundred years ago, the Titanic sank beneath the Atlantic Ocean in less than three hours. Hailed as the most beautiful ship of her time, Titanic's short-lived life was full of luxury. This video will explore some little-known facts about this unsinkable story.&#10;➡ Subscribe: http://bit.ly/NatGeoSubscribe&#10;➡ Drain the Titanic airs Sunday November 26 at 3PM ET.&#10;&#10;#NationalGeographic #Titanic #History&#10;&#10;About Titanic: 100 Years&#10;James Cameron and Bob Ballard join National Geographic Channel in marking the Titanic disaster's 100th anniversary.&#10;&#10;About Drain the Titanic&#10;Advanced new underwater mapping, combined with the latest computer graphics techniques, are today enabling us to virtually ‘drain’ the Titanic, and reveal spectacular 3D images of the final resting place of this most iconic of shipwrecks.&#10;&#10;Get More National Geographic:&#10;Official Site: http://bit.ly/NatGeoOfficialSite&#10;Facebook: http://bit.ly/FBNatGeo&#10;Twitter: http://bit.ly/NatGeoTwitter&#10;Instagram: http://bit.ly/NatGeoInsta&#10;&#10;The Titanic was a massive cruise ship that was commonly viewed as indestructible. When it began its maiden voyage from Southampton, England, to New York City in 1912, voyagers indulged in some of the most elegant luxuries of the time. But the state-of-the-art safety equipment wasn’t enough to keep the ship afloat after striking a massive iceberg; more than 1,500 people died. Now the infamous ship rests 12,000 feet deep in the Atlantic Ocean, about 400 miles southeast of Newfoundland. This video will reveal some little-known facts from this iconic story that intrigues historians to this day.&#10;&#10;How Did the 'Unsinkable' Titanic End Up at the Bottom of the Ocean? | National Geographic&#10;https://youtu.be/4pywFRpEcZA&#10;&#10;National Geographic&#10;https://www.youtube.com/natgeo" id="115" name="Google Shape;115;p24" title="How Did the 'Unsinkable' Titanic End Up at the Bottom of the Ocean? | National Geographic">
            <a:hlinkClick r:id="rId3"/>
          </p:cNvPr>
          <p:cNvPicPr preferRelativeResize="0"/>
          <p:nvPr/>
        </p:nvPicPr>
        <p:blipFill>
          <a:blip r:embed="rId4">
            <a:alphaModFix/>
          </a:blip>
          <a:stretch>
            <a:fillRect/>
          </a:stretch>
        </p:blipFill>
        <p:spPr>
          <a:xfrm>
            <a:off x="2457675" y="747325"/>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gtEl>
                                        <p:attrNameLst>
                                          <p:attrName>style.visibility</p:attrName>
                                        </p:attrNameLst>
                                      </p:cBhvr>
                                      <p:to>
                                        <p:strVal val="visible"/>
                                      </p:to>
                                    </p:set>
                                    <p:animEffect filter="fade" transition="in">
                                      <p:cBhvr>
                                        <p:cTn dur="1000"/>
                                        <p:tgtEl>
                                          <p:spTgt spid="1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pic>
        <p:nvPicPr>
          <p:cNvPr descr="An iceberg ripped through the body of the Titanic leading to disaster. Could some clever engineering have avoided the tragedy and saved lives?&#10;&#10;Check out exclusive HISTORY videos and full episodes:&#10;http://www.history.com/videos&#10;&#10;Get daily updates on history:&#10;http://www.history.com/news/&#10;&#10;Get the latest on show premieres, special events, sweepstakes and more. Sign up for HISTORY email updates.&#10;http://www.history.com/emails&#10;&#10;Keep up to date with everything HISTORY by following us on Twitter:&#10;http://twitter.com/History&#10;&#10;Check out our Facebook games, and other exclusive content:&#10;http://www.facebook.com/History&#10;&#10;Follow HISTORY on StumbleUpon:&#10;http://www.stumbleupon.com/channel/HISTORY&#10;&#10;Titanic's Achilles Heel&#10;&#10;HISTORY®, now reaching more than 98 million homes, is the leading destination for award-winning original series and specials that connect viewers with history in an informative, immersive, and entertaining manner across all platforms. The network’s all-original programming slate features a roster of hit series, epic miniseries, and scripted event programming. Visit us at HISTORY.com for more info." id="120" name="Google Shape;120;p25" title="The Titanic: Engineering Disaster | History">
            <a:hlinkClick r:id="rId3"/>
          </p:cNvPr>
          <p:cNvPicPr preferRelativeResize="0"/>
          <p:nvPr/>
        </p:nvPicPr>
        <p:blipFill>
          <a:blip r:embed="rId4">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20"/>
                                        </p:tgtEl>
                                        <p:attrNameLst>
                                          <p:attrName>style.visibility</p:attrName>
                                        </p:attrNameLst>
                                      </p:cBhvr>
                                      <p:to>
                                        <p:strVal val="visible"/>
                                      </p:to>
                                    </p:set>
                                    <p:animEffect filter="fade" transition="in">
                                      <p:cBhvr>
                                        <p:cTn dur="1000"/>
                                        <p:tgtEl>
                                          <p:spTgt spid="12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pic>
        <p:nvPicPr>
          <p:cNvPr descr="Real footage of RMS Titanic leaving for the first voyage. 1912. Видеокадры &quot;Титаника&quot; 100-летней давности." id="59" name="Google Shape;59;p14" title="Titanic departure (real video 1912)">
            <a:hlinkClick r:id="rId3"/>
          </p:cNvPr>
          <p:cNvPicPr preferRelativeResize="0"/>
          <p:nvPr/>
        </p:nvPicPr>
        <p:blipFill>
          <a:blip r:embed="rId4">
            <a:alphaModFix/>
          </a:blip>
          <a:stretch>
            <a:fillRect/>
          </a:stretch>
        </p:blipFill>
        <p:spPr>
          <a:xfrm>
            <a:off x="2286000" y="1218300"/>
            <a:ext cx="4572000" cy="3429000"/>
          </a:xfrm>
          <a:prstGeom prst="rect">
            <a:avLst/>
          </a:prstGeom>
          <a:noFill/>
          <a:ln>
            <a:noFill/>
          </a:ln>
        </p:spPr>
      </p:pic>
      <p:sp>
        <p:nvSpPr>
          <p:cNvPr id="60" name="Google Shape;60;p14"/>
          <p:cNvSpPr txBox="1"/>
          <p:nvPr/>
        </p:nvSpPr>
        <p:spPr>
          <a:xfrm>
            <a:off x="371825" y="450000"/>
            <a:ext cx="8229600" cy="76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500">
                <a:highlight>
                  <a:srgbClr val="FFFFFF"/>
                </a:highlight>
                <a:latin typeface="Cinzel"/>
                <a:ea typeface="Cinzel"/>
                <a:cs typeface="Cinzel"/>
                <a:sym typeface="Cinzel"/>
              </a:rPr>
              <a:t>Evidence A: Primary Source</a:t>
            </a:r>
            <a:endParaRPr sz="2500">
              <a:highlight>
                <a:srgbClr val="FFFFFF"/>
              </a:highlight>
              <a:latin typeface="Cinzel"/>
              <a:ea typeface="Cinzel"/>
              <a:cs typeface="Cinzel"/>
              <a:sym typeface="Cinz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
                                        </p:tgtEl>
                                        <p:attrNameLst>
                                          <p:attrName>style.visibility</p:attrName>
                                        </p:attrNameLst>
                                      </p:cBhvr>
                                      <p:to>
                                        <p:strVal val="visible"/>
                                      </p:to>
                                    </p:set>
                                    <p:animEffect filter="fade" transition="in">
                                      <p:cBhvr>
                                        <p:cTn dur="1000"/>
                                        <p:tgtEl>
                                          <p:spTgt spid="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HD footage of the wreck of Titanic" id="65" name="Google Shape;65;p15" title="Titanic wreck HD">
            <a:hlinkClick r:id="rId3"/>
          </p:cNvPr>
          <p:cNvPicPr preferRelativeResize="0"/>
          <p:nvPr/>
        </p:nvPicPr>
        <p:blipFill>
          <a:blip r:embed="rId4">
            <a:alphaModFix/>
          </a:blip>
          <a:stretch>
            <a:fillRect/>
          </a:stretch>
        </p:blipFill>
        <p:spPr>
          <a:xfrm>
            <a:off x="2286000" y="1253875"/>
            <a:ext cx="4572000" cy="3429000"/>
          </a:xfrm>
          <a:prstGeom prst="rect">
            <a:avLst/>
          </a:prstGeom>
          <a:noFill/>
          <a:ln>
            <a:noFill/>
          </a:ln>
        </p:spPr>
      </p:pic>
      <p:sp>
        <p:nvSpPr>
          <p:cNvPr id="66" name="Google Shape;66;p15"/>
          <p:cNvSpPr txBox="1"/>
          <p:nvPr/>
        </p:nvSpPr>
        <p:spPr>
          <a:xfrm>
            <a:off x="371825" y="272675"/>
            <a:ext cx="8229600" cy="768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GB" sz="2500">
                <a:highlight>
                  <a:srgbClr val="FFFFFF"/>
                </a:highlight>
                <a:latin typeface="Cinzel"/>
                <a:ea typeface="Cinzel"/>
                <a:cs typeface="Cinzel"/>
                <a:sym typeface="Cinzel"/>
              </a:rPr>
              <a:t>Evidence A: the shipwreck</a:t>
            </a:r>
            <a:endParaRPr sz="2500">
              <a:highlight>
                <a:srgbClr val="FFFFFF"/>
              </a:highlight>
              <a:latin typeface="Cinzel"/>
              <a:ea typeface="Cinzel"/>
              <a:cs typeface="Cinzel"/>
              <a:sym typeface="Cinze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5"/>
                                        </p:tgtEl>
                                        <p:attrNameLst>
                                          <p:attrName>style.visibility</p:attrName>
                                        </p:attrNameLst>
                                      </p:cBhvr>
                                      <p:to>
                                        <p:strVal val="visible"/>
                                      </p:to>
                                    </p:set>
                                    <p:animEffect filter="fade" transition="in">
                                      <p:cBhvr>
                                        <p:cTn dur="1000"/>
                                        <p:tgtEl>
                                          <p:spTgt spid="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GB">
                <a:latin typeface="Permanent Marker"/>
                <a:ea typeface="Permanent Marker"/>
                <a:cs typeface="Permanent Marker"/>
                <a:sym typeface="Permanent Marker"/>
              </a:rPr>
              <a:t>The fate of the titanic </a:t>
            </a:r>
            <a:endParaRPr>
              <a:latin typeface="Permanent Marker"/>
              <a:ea typeface="Permanent Marker"/>
              <a:cs typeface="Permanent Marker"/>
              <a:sym typeface="Permanent Marker"/>
            </a:endParaRPr>
          </a:p>
        </p:txBody>
      </p:sp>
      <p:sp>
        <p:nvSpPr>
          <p:cNvPr id="72" name="Google Shape;72;p16"/>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a:solidFill>
                  <a:srgbClr val="FFFFFF"/>
                </a:solidFill>
              </a:rPr>
              <a:t>A History Mystery</a:t>
            </a:r>
            <a:endParaRPr b="1">
              <a:solidFill>
                <a:srgbClr val="FFFFFF"/>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GB"/>
              <a:t>On your paper, please brainstorm:</a:t>
            </a:r>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lang="en-GB" sz="2000"/>
              <a:t>-What do you already know about the Titanic? Have you heard of it before? Have you seen the movie? </a:t>
            </a:r>
            <a:endParaRPr sz="2000"/>
          </a:p>
          <a:p>
            <a:pPr indent="0" lvl="0" marL="0" rtl="0" algn="l">
              <a:lnSpc>
                <a:spcPct val="200000"/>
              </a:lnSpc>
              <a:spcBef>
                <a:spcPts val="1600"/>
              </a:spcBef>
              <a:spcAft>
                <a:spcPts val="0"/>
              </a:spcAft>
              <a:buNone/>
            </a:pPr>
            <a:r>
              <a:rPr lang="en-GB" sz="2000"/>
              <a:t>-What questions do you have about the sinking of the Titanic? What do you want to know more about? </a:t>
            </a:r>
            <a:endParaRPr sz="2000"/>
          </a:p>
          <a:p>
            <a:pPr indent="0" lvl="0" marL="0" rtl="0" algn="l">
              <a:lnSpc>
                <a:spcPct val="200000"/>
              </a:lnSpc>
              <a:spcBef>
                <a:spcPts val="1600"/>
              </a:spcBef>
              <a:spcAft>
                <a:spcPts val="1600"/>
              </a:spcAft>
              <a:buNone/>
            </a:pPr>
            <a:r>
              <a:rPr lang="en-GB" sz="2000"/>
              <a:t>-Why do you think we are learning about an event that happened over 100 years ago? Why is it important? </a:t>
            </a:r>
            <a:endParaRPr sz="2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799900"/>
            <a:ext cx="8520600" cy="4244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lang="en-GB">
                <a:latin typeface="Cinzel"/>
                <a:ea typeface="Cinzel"/>
                <a:cs typeface="Cinzel"/>
                <a:sym typeface="Cinzel"/>
              </a:rPr>
              <a:t>E</a:t>
            </a:r>
            <a:r>
              <a:rPr b="1" lang="en-GB">
                <a:latin typeface="Cinzel"/>
                <a:ea typeface="Cinzel"/>
                <a:cs typeface="Cinzel"/>
                <a:sym typeface="Cinzel"/>
              </a:rPr>
              <a:t>vidence C: (answer/take notes on your paper)</a:t>
            </a:r>
            <a:endParaRPr b="1">
              <a:latin typeface="Cinzel"/>
              <a:ea typeface="Cinzel"/>
              <a:cs typeface="Cinzel"/>
              <a:sym typeface="Cinzel"/>
            </a:endParaRPr>
          </a:p>
          <a:p>
            <a:pPr indent="0" lvl="0" marL="0" rtl="0" algn="l">
              <a:lnSpc>
                <a:spcPct val="200000"/>
              </a:lnSpc>
              <a:spcBef>
                <a:spcPts val="0"/>
              </a:spcBef>
              <a:spcAft>
                <a:spcPts val="0"/>
              </a:spcAft>
              <a:buNone/>
            </a:pPr>
            <a:r>
              <a:rPr lang="en-GB" sz="2200">
                <a:solidFill>
                  <a:schemeClr val="lt2"/>
                </a:solidFill>
              </a:rPr>
              <a:t>-What do you notice about this advertisement?</a:t>
            </a:r>
            <a:endParaRPr sz="2200">
              <a:solidFill>
                <a:schemeClr val="lt2"/>
              </a:solidFill>
            </a:endParaRPr>
          </a:p>
          <a:p>
            <a:pPr indent="0" lvl="0" marL="0" rtl="0" algn="l">
              <a:lnSpc>
                <a:spcPct val="200000"/>
              </a:lnSpc>
              <a:spcBef>
                <a:spcPts val="1600"/>
              </a:spcBef>
              <a:spcAft>
                <a:spcPts val="0"/>
              </a:spcAft>
              <a:buNone/>
            </a:pPr>
            <a:r>
              <a:rPr lang="en-GB" sz="2200">
                <a:solidFill>
                  <a:schemeClr val="lt2"/>
                </a:solidFill>
              </a:rPr>
              <a:t>-Why do you think so many people were persuaded to buy a ticket for the Titanic?</a:t>
            </a:r>
            <a:endParaRPr sz="2200">
              <a:solidFill>
                <a:schemeClr val="lt2"/>
              </a:solidFill>
            </a:endParaRPr>
          </a:p>
          <a:p>
            <a:pPr indent="0" lvl="0" marL="0" rtl="0" algn="l">
              <a:lnSpc>
                <a:spcPct val="200000"/>
              </a:lnSpc>
              <a:spcBef>
                <a:spcPts val="1600"/>
              </a:spcBef>
              <a:spcAft>
                <a:spcPts val="0"/>
              </a:spcAft>
              <a:buNone/>
            </a:pPr>
            <a:r>
              <a:rPr lang="en-GB" sz="2200">
                <a:solidFill>
                  <a:schemeClr val="lt2"/>
                </a:solidFill>
              </a:rPr>
              <a:t>-Do you think you would have wanted to go on the Titanic? </a:t>
            </a:r>
            <a:endParaRPr sz="2200">
              <a:solidFill>
                <a:schemeClr val="lt2"/>
              </a:solidFill>
            </a:endParaRPr>
          </a:p>
          <a:p>
            <a:pPr indent="0" lvl="0" marL="0" rtl="0" algn="ctr">
              <a:spcBef>
                <a:spcPts val="1600"/>
              </a:spcBef>
              <a:spcAft>
                <a:spcPts val="0"/>
              </a:spcAft>
              <a:buNone/>
            </a:pPr>
            <a:r>
              <a:t/>
            </a:r>
            <a:endParaRPr b="1">
              <a:latin typeface="Cinzel"/>
              <a:ea typeface="Cinzel"/>
              <a:cs typeface="Cinzel"/>
              <a:sym typeface="Cinzel"/>
            </a:endParaRPr>
          </a:p>
          <a:p>
            <a:pPr indent="0" lvl="0" marL="0" rtl="0" algn="ctr">
              <a:spcBef>
                <a:spcPts val="0"/>
              </a:spcBef>
              <a:spcAft>
                <a:spcPts val="0"/>
              </a:spcAft>
              <a:buNone/>
            </a:pPr>
            <a:r>
              <a:t/>
            </a:r>
            <a:endParaRPr b="1">
              <a:latin typeface="Cinzel"/>
              <a:ea typeface="Cinzel"/>
              <a:cs typeface="Cinzel"/>
              <a:sym typeface="Cinze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9"/>
          <p:cNvSpPr txBox="1"/>
          <p:nvPr>
            <p:ph type="title"/>
          </p:nvPr>
        </p:nvSpPr>
        <p:spPr>
          <a:xfrm>
            <a:off x="311700" y="15997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GB" sz="3600">
                <a:latin typeface="Cinzel"/>
                <a:ea typeface="Cinzel"/>
                <a:cs typeface="Cinzel"/>
                <a:sym typeface="Cinzel"/>
              </a:rPr>
              <a:t>Evidence D, E, F:</a:t>
            </a:r>
            <a:endParaRPr/>
          </a:p>
        </p:txBody>
      </p:sp>
      <p:sp>
        <p:nvSpPr>
          <p:cNvPr id="89" name="Google Shape;89;p19"/>
          <p:cNvSpPr txBox="1"/>
          <p:nvPr>
            <p:ph idx="1" type="body"/>
          </p:nvPr>
        </p:nvSpPr>
        <p:spPr>
          <a:xfrm>
            <a:off x="311700" y="863550"/>
            <a:ext cx="8520600" cy="3416400"/>
          </a:xfrm>
          <a:prstGeom prst="rect">
            <a:avLst/>
          </a:prstGeom>
        </p:spPr>
        <p:txBody>
          <a:bodyPr anchorCtr="0" anchor="t" bIns="91425" lIns="91425" spcFirstLastPara="1" rIns="91425" wrap="square" tIns="91425">
            <a:noAutofit/>
          </a:bodyPr>
          <a:lstStyle/>
          <a:p>
            <a:pPr indent="0" lvl="0" marL="0" rtl="0" algn="l">
              <a:lnSpc>
                <a:spcPct val="200000"/>
              </a:lnSpc>
              <a:spcBef>
                <a:spcPts val="0"/>
              </a:spcBef>
              <a:spcAft>
                <a:spcPts val="0"/>
              </a:spcAft>
              <a:buNone/>
            </a:pPr>
            <a:r>
              <a:rPr lang="en-GB" sz="2200"/>
              <a:t>-What do you notice about the number of First class and Third class passengers? </a:t>
            </a:r>
            <a:endParaRPr sz="2200"/>
          </a:p>
          <a:p>
            <a:pPr indent="0" lvl="0" marL="0" rtl="0" algn="l">
              <a:lnSpc>
                <a:spcPct val="200000"/>
              </a:lnSpc>
              <a:spcBef>
                <a:spcPts val="1600"/>
              </a:spcBef>
              <a:spcAft>
                <a:spcPts val="0"/>
              </a:spcAft>
              <a:buNone/>
            </a:pPr>
            <a:r>
              <a:rPr lang="en-GB" sz="2200"/>
              <a:t>-What similarities and differences do you notice between First and Third class?</a:t>
            </a:r>
            <a:endParaRPr sz="2200"/>
          </a:p>
          <a:p>
            <a:pPr indent="0" lvl="0" marL="0" rtl="0" algn="l">
              <a:lnSpc>
                <a:spcPct val="200000"/>
              </a:lnSpc>
              <a:spcBef>
                <a:spcPts val="1600"/>
              </a:spcBef>
              <a:spcAft>
                <a:spcPts val="0"/>
              </a:spcAft>
              <a:buNone/>
            </a:pPr>
            <a:r>
              <a:rPr lang="en-GB" sz="2200"/>
              <a:t>-Why do you think the passengers were treated differently? Does this still happen today? </a:t>
            </a:r>
            <a:endParaRPr sz="2200"/>
          </a:p>
          <a:p>
            <a:pPr indent="0" lvl="0" marL="0" rtl="0" algn="l">
              <a:lnSpc>
                <a:spcPct val="200000"/>
              </a:lnSpc>
              <a:spcBef>
                <a:spcPts val="1600"/>
              </a:spcBef>
              <a:spcAft>
                <a:spcPts val="1600"/>
              </a:spcAft>
              <a:buNone/>
            </a:pPr>
            <a:r>
              <a:rPr lang="en-GB" sz="2200"/>
              <a:t>-</a:t>
            </a: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pic>
        <p:nvPicPr>
          <p:cNvPr descr="Item title reads - Safety First Always! &quot;Abandon Ship&quot; practice on the mighty Cunarder &quot;Aquitania&quot;. Southampton, Hampshire.&#10;&#10;&#10;&#10;M/S of the lifeboats, people climb up to them from the ship, they are swung out over the sea.  M/S of the Aquitania.  Various shots as they are all lowered into the sea. &#10;&#10;&#10;&#10;Intertitle - 'By perfect drilling and constant practice - the 77 boats with accommodation for 4198 souls, can be got away in less than half an hour.'&#10;&#10;&#10;&#10;M/S of one lifeboat full of people, it is lowered down.  M/S as they are all lowered into the water and row away. L/S of the boats by the side of the ship, they are all joined together with rope.&#10; FILM ID:322.01&#10;&#10;A VIDEO FROM BRITISH PATHÉ. EXPLORE OUR ONLINE CHANNEL, BRITISH PATHÉ TV. IT'S FULL OF GREAT DOCUMENTARIES, FASCINATING INTERVIEWS, AND CLASSIC MOVIES. http://www.britishpathe.tv/&#10;&#10;FOR LICENSING ENQUIRIES VISIT http://www.britishpathe.com/&#10;&#10;British Pathé also represents the Reuters historical collection, which includes more than 136,000 items from the news agencies Gaumont Graphic (1910-1932), Empire News Bulletin (1926-1930), British Paramount (1931-1957), and Gaumont British (1934-1959), as well as Visnews content from 1957 to the end of 1984. All footage can be viewed on the British Pathé website. https://www.britishpathe.com/" id="94" name="Google Shape;94;p20" title="Safety First Always (1923)">
            <a:hlinkClick r:id="rId3"/>
          </p:cNvPr>
          <p:cNvPicPr preferRelativeResize="0"/>
          <p:nvPr/>
        </p:nvPicPr>
        <p:blipFill>
          <a:blip r:embed="rId4">
            <a:alphaModFix/>
          </a:blip>
          <a:stretch>
            <a:fillRect/>
          </a:stretch>
        </p:blipFill>
        <p:spPr>
          <a:xfrm>
            <a:off x="2123050" y="57380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000"/>
                                        <p:tgtEl>
                                          <p:spTgt spid="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pic>
        <p:nvPicPr>
          <p:cNvPr descr="Aboard the Titanic, there were only enough lifeboats to carry a little more than half of the passengers. And in 1912, they thought this was plenty.&#10;&#10;From the Series: The Real Story: Titanic http://bit.ly/2g90dQ5" id="99" name="Google Shape;99;p21" title="Titanic's Lack of Lifeboats">
            <a:hlinkClick r:id="rId3"/>
          </p:cNvPr>
          <p:cNvPicPr preferRelativeResize="0"/>
          <p:nvPr/>
        </p:nvPicPr>
        <p:blipFill>
          <a:blip r:embed="rId4">
            <a:alphaModFix/>
          </a:blip>
          <a:stretch>
            <a:fillRect/>
          </a:stretch>
        </p:blipFill>
        <p:spPr>
          <a:xfrm>
            <a:off x="2185025" y="710125"/>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1000"/>
                                        <p:tgtEl>
                                          <p:spTgt spid="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