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71" r:id="rId8"/>
    <p:sldId id="261" r:id="rId9"/>
    <p:sldId id="270" r:id="rId10"/>
    <p:sldId id="263" r:id="rId11"/>
    <p:sldId id="264" r:id="rId12"/>
    <p:sldId id="267" r:id="rId13"/>
    <p:sldId id="273" r:id="rId14"/>
    <p:sldId id="275" r:id="rId15"/>
    <p:sldId id="276" r:id="rId16"/>
    <p:sldId id="289" r:id="rId17"/>
    <p:sldId id="290" r:id="rId18"/>
    <p:sldId id="282" r:id="rId19"/>
    <p:sldId id="277" r:id="rId20"/>
    <p:sldId id="279" r:id="rId21"/>
    <p:sldId id="283" r:id="rId22"/>
    <p:sldId id="280" r:id="rId23"/>
    <p:sldId id="292" r:id="rId24"/>
    <p:sldId id="274" r:id="rId25"/>
    <p:sldId id="265" r:id="rId26"/>
    <p:sldId id="266" r:id="rId27"/>
    <p:sldId id="286" r:id="rId28"/>
    <p:sldId id="269" r:id="rId29"/>
    <p:sldId id="285" r:id="rId30"/>
    <p:sldId id="272" r:id="rId31"/>
    <p:sldId id="288" r:id="rId32"/>
    <p:sldId id="268" r:id="rId33"/>
    <p:sldId id="291" r:id="rId34"/>
    <p:sldId id="293" r:id="rId35"/>
    <p:sldId id="294" r:id="rId36"/>
    <p:sldId id="295" r:id="rId37"/>
    <p:sldId id="298" r:id="rId38"/>
    <p:sldId id="299" r:id="rId39"/>
    <p:sldId id="300"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31C04-D653-46AC-B24E-22F44DD92024}"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199109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31C04-D653-46AC-B24E-22F44DD92024}"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2290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31C04-D653-46AC-B24E-22F44DD92024}"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391450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31C04-D653-46AC-B24E-22F44DD92024}"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201418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31C04-D653-46AC-B24E-22F44DD92024}"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147572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31C04-D653-46AC-B24E-22F44DD92024}"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90999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31C04-D653-46AC-B24E-22F44DD92024}"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41160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31C04-D653-46AC-B24E-22F44DD92024}"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19347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31C04-D653-46AC-B24E-22F44DD92024}"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22385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31C04-D653-46AC-B24E-22F44DD92024}"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395463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31C04-D653-46AC-B24E-22F44DD92024}"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C3652-F361-407B-9FA3-BD0EB1EBD1D5}" type="slidenum">
              <a:rPr lang="en-US" smtClean="0"/>
              <a:t>‹#›</a:t>
            </a:fld>
            <a:endParaRPr lang="en-US"/>
          </a:p>
        </p:txBody>
      </p:sp>
    </p:spTree>
    <p:extLst>
      <p:ext uri="{BB962C8B-B14F-4D97-AF65-F5344CB8AC3E}">
        <p14:creationId xmlns:p14="http://schemas.microsoft.com/office/powerpoint/2010/main" val="243221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31C04-D653-46AC-B24E-22F44DD92024}" type="datetimeFigureOut">
              <a:rPr lang="en-US" smtClean="0"/>
              <a:t>6/21/2018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C3652-F361-407B-9FA3-BD0EB1EBD1D5}" type="slidenum">
              <a:rPr lang="en-US" smtClean="0"/>
              <a:t>‹#›</a:t>
            </a:fld>
            <a:endParaRPr lang="en-US"/>
          </a:p>
        </p:txBody>
      </p:sp>
    </p:spTree>
    <p:extLst>
      <p:ext uri="{BB962C8B-B14F-4D97-AF65-F5344CB8AC3E}">
        <p14:creationId xmlns:p14="http://schemas.microsoft.com/office/powerpoint/2010/main" val="49928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8904"/>
            <a:ext cx="12192000" cy="6849096"/>
          </a:xfrm>
          <a:prstGeom prst="rect">
            <a:avLst/>
          </a:prstGeom>
        </p:spPr>
      </p:pic>
      <p:sp>
        <p:nvSpPr>
          <p:cNvPr id="5" name="TextBox 4"/>
          <p:cNvSpPr txBox="1"/>
          <p:nvPr/>
        </p:nvSpPr>
        <p:spPr>
          <a:xfrm>
            <a:off x="141668" y="270456"/>
            <a:ext cx="6130343" cy="1446550"/>
          </a:xfrm>
          <a:prstGeom prst="rect">
            <a:avLst/>
          </a:prstGeom>
          <a:noFill/>
        </p:spPr>
        <p:txBody>
          <a:bodyPr wrap="square" rtlCol="0">
            <a:spAutoFit/>
          </a:bodyPr>
          <a:lstStyle/>
          <a:p>
            <a:r>
              <a:rPr lang="en-CA" sz="4400" b="1" dirty="0" smtClean="0">
                <a:solidFill>
                  <a:schemeClr val="bg1"/>
                </a:solidFill>
              </a:rPr>
              <a:t>HOW PLASTIC POLLUTING OUR PLANET</a:t>
            </a:r>
            <a:endParaRPr lang="en-US" sz="4400" b="1" dirty="0">
              <a:solidFill>
                <a:schemeClr val="bg1"/>
              </a:solidFill>
            </a:endParaRPr>
          </a:p>
        </p:txBody>
      </p:sp>
    </p:spTree>
    <p:extLst>
      <p:ext uri="{BB962C8B-B14F-4D97-AF65-F5344CB8AC3E}">
        <p14:creationId xmlns:p14="http://schemas.microsoft.com/office/powerpoint/2010/main" val="404867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9"/>
            <a:ext cx="12192000" cy="6867029"/>
          </a:xfrm>
          <a:prstGeom prst="rect">
            <a:avLst/>
          </a:prstGeom>
        </p:spPr>
      </p:pic>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Tree>
    <p:extLst>
      <p:ext uri="{BB962C8B-B14F-4D97-AF65-F5344CB8AC3E}">
        <p14:creationId xmlns:p14="http://schemas.microsoft.com/office/powerpoint/2010/main" val="264868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13"/>
            <a:ext cx="12192000" cy="6846387"/>
          </a:xfrm>
          <a:prstGeom prst="rect">
            <a:avLst/>
          </a:prstGeom>
        </p:spPr>
      </p:pic>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spTree>
    <p:extLst>
      <p:ext uri="{BB962C8B-B14F-4D97-AF65-F5344CB8AC3E}">
        <p14:creationId xmlns:p14="http://schemas.microsoft.com/office/powerpoint/2010/main" val="32919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sp>
        <p:nvSpPr>
          <p:cNvPr id="9" name="TextBox 8"/>
          <p:cNvSpPr txBox="1"/>
          <p:nvPr/>
        </p:nvSpPr>
        <p:spPr>
          <a:xfrm>
            <a:off x="165278" y="5441220"/>
            <a:ext cx="3992451" cy="1200329"/>
          </a:xfrm>
          <a:prstGeom prst="rect">
            <a:avLst/>
          </a:prstGeom>
          <a:noFill/>
        </p:spPr>
        <p:txBody>
          <a:bodyPr wrap="square" rtlCol="0">
            <a:spAutoFit/>
          </a:bodyPr>
          <a:lstStyle/>
          <a:p>
            <a:r>
              <a:rPr lang="en-CA" sz="3600" dirty="0" smtClean="0">
                <a:solidFill>
                  <a:schemeClr val="bg1"/>
                </a:solidFill>
              </a:rPr>
              <a:t>“Choking” coral reefs</a:t>
            </a:r>
            <a:endParaRPr lang="en-US" sz="3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8"/>
            <a:ext cx="12193629" cy="6848862"/>
          </a:xfrm>
          <a:prstGeom prst="rect">
            <a:avLst/>
          </a:prstGeom>
        </p:spPr>
      </p:pic>
      <p:sp>
        <p:nvSpPr>
          <p:cNvPr id="12" name="TextBox 11"/>
          <p:cNvSpPr txBox="1"/>
          <p:nvPr/>
        </p:nvSpPr>
        <p:spPr>
          <a:xfrm>
            <a:off x="358461" y="1718291"/>
            <a:ext cx="3734873" cy="646331"/>
          </a:xfrm>
          <a:prstGeom prst="rect">
            <a:avLst/>
          </a:prstGeom>
          <a:noFill/>
        </p:spPr>
        <p:txBody>
          <a:bodyPr wrap="square" rtlCol="0">
            <a:spAutoFit/>
          </a:bodyPr>
          <a:lstStyle/>
          <a:p>
            <a:r>
              <a:rPr lang="en-CA" sz="3600" dirty="0" smtClean="0">
                <a:solidFill>
                  <a:schemeClr val="bg1"/>
                </a:solidFill>
              </a:rPr>
              <a:t>ENGLAND</a:t>
            </a:r>
            <a:endParaRPr lang="en-US" sz="3600" dirty="0">
              <a:solidFill>
                <a:schemeClr val="bg1"/>
              </a:solidFill>
            </a:endParaRPr>
          </a:p>
        </p:txBody>
      </p:sp>
    </p:spTree>
    <p:extLst>
      <p:ext uri="{BB962C8B-B14F-4D97-AF65-F5344CB8AC3E}">
        <p14:creationId xmlns:p14="http://schemas.microsoft.com/office/powerpoint/2010/main" val="173627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502276" y="566670"/>
            <a:ext cx="2897747" cy="646331"/>
          </a:xfrm>
          <a:prstGeom prst="rect">
            <a:avLst/>
          </a:prstGeom>
          <a:noFill/>
        </p:spPr>
        <p:txBody>
          <a:bodyPr wrap="square" rtlCol="0">
            <a:spAutoFit/>
          </a:bodyPr>
          <a:lstStyle/>
          <a:p>
            <a:r>
              <a:rPr lang="en-CA" sz="3600" dirty="0" smtClean="0">
                <a:solidFill>
                  <a:schemeClr val="bg1"/>
                </a:solidFill>
              </a:rPr>
              <a:t>GERMANY</a:t>
            </a:r>
            <a:endParaRPr lang="en-US" sz="3600" dirty="0">
              <a:solidFill>
                <a:schemeClr val="bg1"/>
              </a:solidFill>
            </a:endParaRPr>
          </a:p>
        </p:txBody>
      </p:sp>
    </p:spTree>
    <p:extLst>
      <p:ext uri="{BB962C8B-B14F-4D97-AF65-F5344CB8AC3E}">
        <p14:creationId xmlns:p14="http://schemas.microsoft.com/office/powerpoint/2010/main" val="8356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7534141" y="4945487"/>
            <a:ext cx="3992451" cy="769441"/>
          </a:xfrm>
          <a:prstGeom prst="rect">
            <a:avLst/>
          </a:prstGeom>
          <a:noFill/>
        </p:spPr>
        <p:txBody>
          <a:bodyPr wrap="square" rtlCol="0">
            <a:spAutoFit/>
          </a:bodyPr>
          <a:lstStyle/>
          <a:p>
            <a:r>
              <a:rPr lang="en-CA" sz="4400" b="1" dirty="0" smtClean="0">
                <a:solidFill>
                  <a:schemeClr val="bg1"/>
                </a:solidFill>
              </a:rPr>
              <a:t>GREECE</a:t>
            </a:r>
            <a:endParaRPr lang="en-US" sz="4400" b="1" dirty="0">
              <a:solidFill>
                <a:schemeClr val="bg1"/>
              </a:solidFill>
            </a:endParaRPr>
          </a:p>
        </p:txBody>
      </p:sp>
    </p:spTree>
    <p:extLst>
      <p:ext uri="{BB962C8B-B14F-4D97-AF65-F5344CB8AC3E}">
        <p14:creationId xmlns:p14="http://schemas.microsoft.com/office/powerpoint/2010/main" val="4123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6452315" y="365125"/>
            <a:ext cx="4327302" cy="646331"/>
          </a:xfrm>
          <a:prstGeom prst="rect">
            <a:avLst/>
          </a:prstGeom>
          <a:noFill/>
        </p:spPr>
        <p:txBody>
          <a:bodyPr wrap="square" rtlCol="0">
            <a:spAutoFit/>
          </a:bodyPr>
          <a:lstStyle/>
          <a:p>
            <a:r>
              <a:rPr lang="en-CA" sz="3600" dirty="0" smtClean="0">
                <a:solidFill>
                  <a:schemeClr val="bg1"/>
                </a:solidFill>
              </a:rPr>
              <a:t>HONG KONG</a:t>
            </a:r>
            <a:endParaRPr lang="en-US" sz="3600" dirty="0">
              <a:solidFill>
                <a:schemeClr val="bg1"/>
              </a:solidFill>
            </a:endParaRPr>
          </a:p>
        </p:txBody>
      </p:sp>
    </p:spTree>
    <p:extLst>
      <p:ext uri="{BB962C8B-B14F-4D97-AF65-F5344CB8AC3E}">
        <p14:creationId xmlns:p14="http://schemas.microsoft.com/office/powerpoint/2010/main" val="85315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Image result for VANCOUVER PLASTIC POL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72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8794" y="708338"/>
            <a:ext cx="4121240" cy="646331"/>
          </a:xfrm>
          <a:prstGeom prst="rect">
            <a:avLst/>
          </a:prstGeom>
          <a:noFill/>
        </p:spPr>
        <p:txBody>
          <a:bodyPr wrap="square" rtlCol="0">
            <a:spAutoFit/>
          </a:bodyPr>
          <a:lstStyle/>
          <a:p>
            <a:r>
              <a:rPr lang="en-CA" sz="3600" dirty="0" smtClean="0"/>
              <a:t>VANCOUVER</a:t>
            </a:r>
            <a:endParaRPr lang="en-US" sz="3600" dirty="0"/>
          </a:p>
        </p:txBody>
      </p:sp>
    </p:spTree>
    <p:extLst>
      <p:ext uri="{BB962C8B-B14F-4D97-AF65-F5344CB8AC3E}">
        <p14:creationId xmlns:p14="http://schemas.microsoft.com/office/powerpoint/2010/main" val="367782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VANCOUVER PLASTIC POL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6438"/>
            <a:ext cx="12208859" cy="70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6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400"/>
            <a:ext cx="12192000" cy="6983399"/>
          </a:xfrm>
        </p:spPr>
      </p:pic>
      <p:sp>
        <p:nvSpPr>
          <p:cNvPr id="5" name="TextBox 4"/>
          <p:cNvSpPr txBox="1"/>
          <p:nvPr/>
        </p:nvSpPr>
        <p:spPr>
          <a:xfrm>
            <a:off x="0" y="850006"/>
            <a:ext cx="3644721" cy="646331"/>
          </a:xfrm>
          <a:prstGeom prst="rect">
            <a:avLst/>
          </a:prstGeom>
          <a:noFill/>
        </p:spPr>
        <p:txBody>
          <a:bodyPr wrap="square" rtlCol="0">
            <a:spAutoFit/>
          </a:bodyPr>
          <a:lstStyle/>
          <a:p>
            <a:r>
              <a:rPr lang="en-CA" sz="3600" b="1" dirty="0" smtClean="0"/>
              <a:t>MICROBEADS</a:t>
            </a:r>
            <a:endParaRPr lang="en-US" sz="3600" b="1" dirty="0"/>
          </a:p>
        </p:txBody>
      </p:sp>
    </p:spTree>
    <p:extLst>
      <p:ext uri="{BB962C8B-B14F-4D97-AF65-F5344CB8AC3E}">
        <p14:creationId xmlns:p14="http://schemas.microsoft.com/office/powerpoint/2010/main" val="252623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02"/>
            <a:ext cx="12224892" cy="6876502"/>
          </a:xfrm>
        </p:spPr>
      </p:pic>
      <p:sp>
        <p:nvSpPr>
          <p:cNvPr id="5" name="TextBox 4"/>
          <p:cNvSpPr txBox="1"/>
          <p:nvPr/>
        </p:nvSpPr>
        <p:spPr>
          <a:xfrm>
            <a:off x="218941" y="231820"/>
            <a:ext cx="5666704" cy="1200329"/>
          </a:xfrm>
          <a:prstGeom prst="rect">
            <a:avLst/>
          </a:prstGeom>
          <a:noFill/>
        </p:spPr>
        <p:txBody>
          <a:bodyPr wrap="square" rtlCol="0">
            <a:spAutoFit/>
          </a:bodyPr>
          <a:lstStyle/>
          <a:p>
            <a:r>
              <a:rPr lang="en-CA" sz="3600" dirty="0" smtClean="0">
                <a:solidFill>
                  <a:schemeClr val="bg1"/>
                </a:solidFill>
              </a:rPr>
              <a:t>INDISTRUCTIBLE PLASTIC EVERYWHERE</a:t>
            </a:r>
            <a:endParaRPr lang="en-US" sz="3600" dirty="0">
              <a:solidFill>
                <a:schemeClr val="bg1"/>
              </a:solidFill>
            </a:endParaRPr>
          </a:p>
        </p:txBody>
      </p:sp>
    </p:spTree>
    <p:extLst>
      <p:ext uri="{BB962C8B-B14F-4D97-AF65-F5344CB8AC3E}">
        <p14:creationId xmlns:p14="http://schemas.microsoft.com/office/powerpoint/2010/main" val="13988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68"/>
            <a:ext cx="12192000" cy="6875968"/>
          </a:xfrm>
          <a:prstGeom prst="rect">
            <a:avLst/>
          </a:prstGeom>
        </p:spPr>
      </p:pic>
      <p:sp>
        <p:nvSpPr>
          <p:cNvPr id="5" name="TextBox 4"/>
          <p:cNvSpPr txBox="1"/>
          <p:nvPr/>
        </p:nvSpPr>
        <p:spPr>
          <a:xfrm>
            <a:off x="231820" y="5679583"/>
            <a:ext cx="6272011" cy="1200329"/>
          </a:xfrm>
          <a:prstGeom prst="rect">
            <a:avLst/>
          </a:prstGeom>
          <a:noFill/>
        </p:spPr>
        <p:txBody>
          <a:bodyPr wrap="square" rtlCol="0">
            <a:spAutoFit/>
          </a:bodyPr>
          <a:lstStyle/>
          <a:p>
            <a:r>
              <a:rPr lang="en-CA" sz="7200" dirty="0" smtClean="0"/>
              <a:t>AFGANISTAN</a:t>
            </a:r>
            <a:endParaRPr lang="en-US" sz="7200" dirty="0"/>
          </a:p>
        </p:txBody>
      </p:sp>
    </p:spTree>
    <p:extLst>
      <p:ext uri="{BB962C8B-B14F-4D97-AF65-F5344CB8AC3E}">
        <p14:creationId xmlns:p14="http://schemas.microsoft.com/office/powerpoint/2010/main" val="241823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7096259" y="3477296"/>
            <a:ext cx="4700789" cy="646331"/>
          </a:xfrm>
          <a:prstGeom prst="rect">
            <a:avLst/>
          </a:prstGeom>
          <a:noFill/>
        </p:spPr>
        <p:txBody>
          <a:bodyPr wrap="square" rtlCol="0">
            <a:spAutoFit/>
          </a:bodyPr>
          <a:lstStyle/>
          <a:p>
            <a:r>
              <a:rPr lang="en-CA" sz="3600" b="1" dirty="0" smtClean="0"/>
              <a:t>OVERTAKING BEACHES</a:t>
            </a:r>
            <a:endParaRPr lang="en-US" sz="3600" b="1" dirty="0"/>
          </a:p>
        </p:txBody>
      </p:sp>
    </p:spTree>
    <p:extLst>
      <p:ext uri="{BB962C8B-B14F-4D97-AF65-F5344CB8AC3E}">
        <p14:creationId xmlns:p14="http://schemas.microsoft.com/office/powerpoint/2010/main" val="427184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668"/>
            <a:ext cx="12159647" cy="6716331"/>
          </a:xfrm>
        </p:spPr>
      </p:pic>
      <p:sp>
        <p:nvSpPr>
          <p:cNvPr id="5" name="TextBox 4"/>
          <p:cNvSpPr txBox="1"/>
          <p:nvPr/>
        </p:nvSpPr>
        <p:spPr>
          <a:xfrm>
            <a:off x="7289442" y="4881093"/>
            <a:ext cx="3863662" cy="646331"/>
          </a:xfrm>
          <a:prstGeom prst="rect">
            <a:avLst/>
          </a:prstGeom>
          <a:noFill/>
        </p:spPr>
        <p:txBody>
          <a:bodyPr wrap="square" rtlCol="0">
            <a:spAutoFit/>
          </a:bodyPr>
          <a:lstStyle/>
          <a:p>
            <a:r>
              <a:rPr lang="en-CA" sz="3600" b="1" dirty="0" smtClean="0">
                <a:solidFill>
                  <a:schemeClr val="bg1"/>
                </a:solidFill>
              </a:rPr>
              <a:t>POLLUTING WATER</a:t>
            </a:r>
            <a:endParaRPr lang="en-US" sz="3600" b="1" dirty="0">
              <a:solidFill>
                <a:schemeClr val="bg1"/>
              </a:solidFill>
            </a:endParaRPr>
          </a:p>
        </p:txBody>
      </p:sp>
    </p:spTree>
    <p:extLst>
      <p:ext uri="{BB962C8B-B14F-4D97-AF65-F5344CB8AC3E}">
        <p14:creationId xmlns:p14="http://schemas.microsoft.com/office/powerpoint/2010/main" val="45846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5705341" y="5228823"/>
            <a:ext cx="5512158" cy="646331"/>
          </a:xfrm>
          <a:prstGeom prst="rect">
            <a:avLst/>
          </a:prstGeom>
          <a:noFill/>
        </p:spPr>
        <p:txBody>
          <a:bodyPr wrap="square" rtlCol="0">
            <a:spAutoFit/>
          </a:bodyPr>
          <a:lstStyle/>
          <a:p>
            <a:r>
              <a:rPr lang="en-CA" sz="3600" dirty="0" smtClean="0">
                <a:solidFill>
                  <a:schemeClr val="bg1"/>
                </a:solidFill>
              </a:rPr>
              <a:t>PHILIPINNES</a:t>
            </a:r>
            <a:endParaRPr lang="en-US" sz="3600" dirty="0">
              <a:solidFill>
                <a:schemeClr val="bg1"/>
              </a:solidFill>
            </a:endParaRPr>
          </a:p>
        </p:txBody>
      </p:sp>
    </p:spTree>
    <p:extLst>
      <p:ext uri="{BB962C8B-B14F-4D97-AF65-F5344CB8AC3E}">
        <p14:creationId xmlns:p14="http://schemas.microsoft.com/office/powerpoint/2010/main" val="2152012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699" y="-66341"/>
            <a:ext cx="12436699" cy="6924341"/>
          </a:xfrm>
        </p:spPr>
      </p:pic>
      <p:sp>
        <p:nvSpPr>
          <p:cNvPr id="5" name="TextBox 4"/>
          <p:cNvSpPr txBox="1"/>
          <p:nvPr/>
        </p:nvSpPr>
        <p:spPr>
          <a:xfrm>
            <a:off x="6915955" y="5370490"/>
            <a:ext cx="3837904" cy="707886"/>
          </a:xfrm>
          <a:prstGeom prst="rect">
            <a:avLst/>
          </a:prstGeom>
          <a:noFill/>
        </p:spPr>
        <p:txBody>
          <a:bodyPr wrap="square" rtlCol="0">
            <a:spAutoFit/>
          </a:bodyPr>
          <a:lstStyle/>
          <a:p>
            <a:r>
              <a:rPr lang="en-CA" sz="4000" b="1" dirty="0" smtClean="0">
                <a:solidFill>
                  <a:schemeClr val="bg1"/>
                </a:solidFill>
              </a:rPr>
              <a:t>PAKISTAN</a:t>
            </a:r>
            <a:endParaRPr lang="en-US" sz="4000" b="1" dirty="0">
              <a:solidFill>
                <a:schemeClr val="bg1"/>
              </a:solidFill>
            </a:endParaRPr>
          </a:p>
        </p:txBody>
      </p:sp>
    </p:spTree>
    <p:extLst>
      <p:ext uri="{BB962C8B-B14F-4D97-AF65-F5344CB8AC3E}">
        <p14:creationId xmlns:p14="http://schemas.microsoft.com/office/powerpoint/2010/main" val="279205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618186" y="502276"/>
            <a:ext cx="3863662" cy="646331"/>
          </a:xfrm>
          <a:prstGeom prst="rect">
            <a:avLst/>
          </a:prstGeom>
          <a:noFill/>
        </p:spPr>
        <p:txBody>
          <a:bodyPr wrap="square" rtlCol="0">
            <a:spAutoFit/>
          </a:bodyPr>
          <a:lstStyle/>
          <a:p>
            <a:r>
              <a:rPr lang="en-CA" sz="3600" b="1" dirty="0" smtClean="0">
                <a:solidFill>
                  <a:schemeClr val="bg1"/>
                </a:solidFill>
              </a:rPr>
              <a:t>GHOAST NETS</a:t>
            </a:r>
            <a:endParaRPr lang="en-US" sz="3600" b="1" dirty="0">
              <a:solidFill>
                <a:schemeClr val="bg1"/>
              </a:solidFill>
            </a:endParaRPr>
          </a:p>
        </p:txBody>
      </p:sp>
    </p:spTree>
    <p:extLst>
      <p:ext uri="{BB962C8B-B14F-4D97-AF65-F5344CB8AC3E}">
        <p14:creationId xmlns:p14="http://schemas.microsoft.com/office/powerpoint/2010/main" val="82744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97"/>
            <a:ext cx="12174262" cy="6874597"/>
          </a:xfrm>
          <a:prstGeom prst="rect">
            <a:avLst/>
          </a:prstGeom>
        </p:spPr>
      </p:pic>
      <p:sp>
        <p:nvSpPr>
          <p:cNvPr id="9" name="TextBox 8"/>
          <p:cNvSpPr txBox="1"/>
          <p:nvPr/>
        </p:nvSpPr>
        <p:spPr>
          <a:xfrm>
            <a:off x="128788" y="5964944"/>
            <a:ext cx="3992451" cy="646331"/>
          </a:xfrm>
          <a:prstGeom prst="rect">
            <a:avLst/>
          </a:prstGeom>
          <a:noFill/>
        </p:spPr>
        <p:txBody>
          <a:bodyPr wrap="square" rtlCol="0">
            <a:spAutoFit/>
          </a:bodyPr>
          <a:lstStyle/>
          <a:p>
            <a:r>
              <a:rPr lang="en-CA" sz="3600" dirty="0" smtClean="0">
                <a:solidFill>
                  <a:schemeClr val="bg1"/>
                </a:solidFill>
              </a:rPr>
              <a:t>Choking coral reefs</a:t>
            </a:r>
            <a:endParaRPr lang="en-US" sz="3600" dirty="0">
              <a:solidFill>
                <a:schemeClr val="bg1"/>
              </a:solidFill>
            </a:endParaRPr>
          </a:p>
        </p:txBody>
      </p:sp>
    </p:spTree>
    <p:extLst>
      <p:ext uri="{BB962C8B-B14F-4D97-AF65-F5344CB8AC3E}">
        <p14:creationId xmlns:p14="http://schemas.microsoft.com/office/powerpoint/2010/main" val="350283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sp>
        <p:nvSpPr>
          <p:cNvPr id="9" name="TextBox 8"/>
          <p:cNvSpPr txBox="1"/>
          <p:nvPr/>
        </p:nvSpPr>
        <p:spPr>
          <a:xfrm>
            <a:off x="165278" y="5441220"/>
            <a:ext cx="3992451" cy="1200329"/>
          </a:xfrm>
          <a:prstGeom prst="rect">
            <a:avLst/>
          </a:prstGeom>
          <a:noFill/>
        </p:spPr>
        <p:txBody>
          <a:bodyPr wrap="square" rtlCol="0">
            <a:spAutoFit/>
          </a:bodyPr>
          <a:lstStyle/>
          <a:p>
            <a:r>
              <a:rPr lang="en-CA" sz="3600" dirty="0" smtClean="0">
                <a:solidFill>
                  <a:schemeClr val="bg1"/>
                </a:solidFill>
              </a:rPr>
              <a:t>“Choking” coral reefs</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55"/>
            <a:ext cx="12243428" cy="6889355"/>
          </a:xfrm>
          <a:prstGeom prst="rect">
            <a:avLst/>
          </a:prstGeom>
        </p:spPr>
      </p:pic>
      <p:sp>
        <p:nvSpPr>
          <p:cNvPr id="10" name="TextBox 9"/>
          <p:cNvSpPr txBox="1"/>
          <p:nvPr/>
        </p:nvSpPr>
        <p:spPr>
          <a:xfrm>
            <a:off x="257576" y="193286"/>
            <a:ext cx="3992451" cy="646331"/>
          </a:xfrm>
          <a:prstGeom prst="rect">
            <a:avLst/>
          </a:prstGeom>
          <a:noFill/>
        </p:spPr>
        <p:txBody>
          <a:bodyPr wrap="square" rtlCol="0">
            <a:spAutoFit/>
          </a:bodyPr>
          <a:lstStyle/>
          <a:p>
            <a:r>
              <a:rPr lang="en-CA" sz="3600" dirty="0" smtClean="0"/>
              <a:t>Choking seabirds</a:t>
            </a:r>
            <a:endParaRPr lang="en-US" sz="3600" dirty="0"/>
          </a:p>
        </p:txBody>
      </p:sp>
    </p:spTree>
    <p:extLst>
      <p:ext uri="{BB962C8B-B14F-4D97-AF65-F5344CB8AC3E}">
        <p14:creationId xmlns:p14="http://schemas.microsoft.com/office/powerpoint/2010/main" val="393037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VANCOUVER PLASTIC POL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7040"/>
            <a:ext cx="12215912" cy="701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4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sp>
        <p:nvSpPr>
          <p:cNvPr id="9" name="TextBox 8"/>
          <p:cNvSpPr txBox="1"/>
          <p:nvPr/>
        </p:nvSpPr>
        <p:spPr>
          <a:xfrm>
            <a:off x="165278" y="5441220"/>
            <a:ext cx="3992451" cy="1200329"/>
          </a:xfrm>
          <a:prstGeom prst="rect">
            <a:avLst/>
          </a:prstGeom>
          <a:noFill/>
        </p:spPr>
        <p:txBody>
          <a:bodyPr wrap="square" rtlCol="0">
            <a:spAutoFit/>
          </a:bodyPr>
          <a:lstStyle/>
          <a:p>
            <a:r>
              <a:rPr lang="en-CA" sz="3600" dirty="0" smtClean="0">
                <a:solidFill>
                  <a:schemeClr val="bg1"/>
                </a:solidFill>
              </a:rPr>
              <a:t>“Choking” coral reefs</a:t>
            </a:r>
            <a:endParaRPr lang="en-US" sz="3600" dirty="0">
              <a:solidFill>
                <a:schemeClr val="bg1"/>
              </a:solidFill>
            </a:endParaRPr>
          </a:p>
        </p:txBody>
      </p:sp>
      <p:sp>
        <p:nvSpPr>
          <p:cNvPr id="5" name="TextBox 4"/>
          <p:cNvSpPr txBox="1"/>
          <p:nvPr/>
        </p:nvSpPr>
        <p:spPr>
          <a:xfrm>
            <a:off x="4584879" y="450761"/>
            <a:ext cx="6684135" cy="646331"/>
          </a:xfrm>
          <a:prstGeom prst="rect">
            <a:avLst/>
          </a:prstGeom>
          <a:noFill/>
        </p:spPr>
        <p:txBody>
          <a:bodyPr wrap="square" rtlCol="0">
            <a:spAutoFit/>
          </a:bodyPr>
          <a:lstStyle/>
          <a:p>
            <a:r>
              <a:rPr lang="en-CA" sz="3600" dirty="0">
                <a:solidFill>
                  <a:schemeClr val="bg1"/>
                </a:solidFill>
              </a:rPr>
              <a:t>You have to reduce and reuse first</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11"/>
            <a:ext cx="12144188" cy="6867111"/>
          </a:xfrm>
          <a:prstGeom prst="rect">
            <a:avLst/>
          </a:prstGeom>
        </p:spPr>
      </p:pic>
      <p:sp>
        <p:nvSpPr>
          <p:cNvPr id="10" name="TextBox 9"/>
          <p:cNvSpPr txBox="1"/>
          <p:nvPr/>
        </p:nvSpPr>
        <p:spPr>
          <a:xfrm>
            <a:off x="7187969" y="142862"/>
            <a:ext cx="4904704" cy="646331"/>
          </a:xfrm>
          <a:prstGeom prst="rect">
            <a:avLst/>
          </a:prstGeom>
          <a:noFill/>
        </p:spPr>
        <p:txBody>
          <a:bodyPr wrap="square" rtlCol="0">
            <a:spAutoFit/>
          </a:bodyPr>
          <a:lstStyle/>
          <a:p>
            <a:r>
              <a:rPr lang="en-CA" sz="3600" dirty="0" smtClean="0">
                <a:solidFill>
                  <a:schemeClr val="bg1"/>
                </a:solidFill>
              </a:rPr>
              <a:t>Entangling sea mammals</a:t>
            </a:r>
            <a:endParaRPr lang="en-US" sz="3600" dirty="0">
              <a:solidFill>
                <a:schemeClr val="bg1"/>
              </a:solidFill>
            </a:endParaRPr>
          </a:p>
        </p:txBody>
      </p:sp>
    </p:spTree>
    <p:extLst>
      <p:ext uri="{BB962C8B-B14F-4D97-AF65-F5344CB8AC3E}">
        <p14:creationId xmlns:p14="http://schemas.microsoft.com/office/powerpoint/2010/main" val="28783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VANCOUVER PLASTIC POL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146"/>
            <a:ext cx="12167080" cy="6861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549" y="4559121"/>
            <a:ext cx="3348507" cy="1200329"/>
          </a:xfrm>
          <a:prstGeom prst="rect">
            <a:avLst/>
          </a:prstGeom>
          <a:noFill/>
        </p:spPr>
        <p:txBody>
          <a:bodyPr wrap="square" rtlCol="0">
            <a:spAutoFit/>
          </a:bodyPr>
          <a:lstStyle/>
          <a:p>
            <a:r>
              <a:rPr lang="en-CA" sz="3600" b="1" dirty="0" smtClean="0">
                <a:solidFill>
                  <a:schemeClr val="bg1"/>
                </a:solidFill>
              </a:rPr>
              <a:t>FOUND INSIDE THE FISH</a:t>
            </a:r>
            <a:endParaRPr lang="en-US" sz="3600" b="1" dirty="0">
              <a:solidFill>
                <a:schemeClr val="bg1"/>
              </a:solidFill>
            </a:endParaRPr>
          </a:p>
        </p:txBody>
      </p:sp>
    </p:spTree>
    <p:extLst>
      <p:ext uri="{BB962C8B-B14F-4D97-AF65-F5344CB8AC3E}">
        <p14:creationId xmlns:p14="http://schemas.microsoft.com/office/powerpoint/2010/main" val="22356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9077"/>
            <a:ext cx="12192000" cy="6917077"/>
          </a:xfrm>
        </p:spPr>
      </p:pic>
      <p:sp>
        <p:nvSpPr>
          <p:cNvPr id="5" name="TextBox 4"/>
          <p:cNvSpPr txBox="1"/>
          <p:nvPr/>
        </p:nvSpPr>
        <p:spPr>
          <a:xfrm>
            <a:off x="5486400" y="2125014"/>
            <a:ext cx="5035639" cy="646331"/>
          </a:xfrm>
          <a:prstGeom prst="rect">
            <a:avLst/>
          </a:prstGeom>
          <a:noFill/>
        </p:spPr>
        <p:txBody>
          <a:bodyPr wrap="square" rtlCol="0">
            <a:spAutoFit/>
          </a:bodyPr>
          <a:lstStyle/>
          <a:p>
            <a:r>
              <a:rPr lang="en-CA" sz="3600" dirty="0" smtClean="0">
                <a:solidFill>
                  <a:schemeClr val="bg1"/>
                </a:solidFill>
              </a:rPr>
              <a:t>INDONESIA</a:t>
            </a:r>
            <a:endParaRPr lang="en-US" sz="3600" dirty="0">
              <a:solidFill>
                <a:schemeClr val="bg1"/>
              </a:solidFill>
            </a:endParaRPr>
          </a:p>
        </p:txBody>
      </p:sp>
    </p:spTree>
    <p:extLst>
      <p:ext uri="{BB962C8B-B14F-4D97-AF65-F5344CB8AC3E}">
        <p14:creationId xmlns:p14="http://schemas.microsoft.com/office/powerpoint/2010/main" val="2845496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078"/>
            <a:ext cx="12192000" cy="6917077"/>
          </a:xfrm>
        </p:spPr>
      </p:pic>
      <p:sp>
        <p:nvSpPr>
          <p:cNvPr id="5" name="TextBox 4"/>
          <p:cNvSpPr txBox="1"/>
          <p:nvPr/>
        </p:nvSpPr>
        <p:spPr>
          <a:xfrm>
            <a:off x="6503831" y="4790941"/>
            <a:ext cx="5370490" cy="646331"/>
          </a:xfrm>
          <a:prstGeom prst="rect">
            <a:avLst/>
          </a:prstGeom>
          <a:noFill/>
        </p:spPr>
        <p:txBody>
          <a:bodyPr wrap="square" rtlCol="0">
            <a:spAutoFit/>
          </a:bodyPr>
          <a:lstStyle/>
          <a:p>
            <a:r>
              <a:rPr lang="en-CA" sz="3600" b="1" dirty="0" smtClean="0">
                <a:solidFill>
                  <a:schemeClr val="bg1"/>
                </a:solidFill>
              </a:rPr>
              <a:t>FOUND IN FOOD WE EAT</a:t>
            </a:r>
            <a:endParaRPr lang="en-US" sz="3600" b="1" dirty="0">
              <a:solidFill>
                <a:schemeClr val="bg1"/>
              </a:solidFill>
            </a:endParaRPr>
          </a:p>
        </p:txBody>
      </p:sp>
    </p:spTree>
    <p:extLst>
      <p:ext uri="{BB962C8B-B14F-4D97-AF65-F5344CB8AC3E}">
        <p14:creationId xmlns:p14="http://schemas.microsoft.com/office/powerpoint/2010/main" val="2822739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mage result for MICROPLASTIC IN SHELLFI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93" y="0"/>
            <a:ext cx="12243496" cy="6886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549" y="528034"/>
            <a:ext cx="3554569" cy="1200329"/>
          </a:xfrm>
          <a:prstGeom prst="rect">
            <a:avLst/>
          </a:prstGeom>
          <a:noFill/>
        </p:spPr>
        <p:txBody>
          <a:bodyPr wrap="square" rtlCol="0">
            <a:spAutoFit/>
          </a:bodyPr>
          <a:lstStyle/>
          <a:p>
            <a:r>
              <a:rPr lang="en-CA" sz="3600" b="1" dirty="0" smtClean="0"/>
              <a:t>MICROPLASTIC IN SHELL FISH</a:t>
            </a:r>
            <a:endParaRPr lang="en-US" sz="3600" b="1" dirty="0"/>
          </a:p>
        </p:txBody>
      </p:sp>
    </p:spTree>
    <p:extLst>
      <p:ext uri="{BB962C8B-B14F-4D97-AF65-F5344CB8AC3E}">
        <p14:creationId xmlns:p14="http://schemas.microsoft.com/office/powerpoint/2010/main" val="235411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
        <p:nvSpPr>
          <p:cNvPr id="7" name="TextBox 6"/>
          <p:cNvSpPr txBox="1"/>
          <p:nvPr/>
        </p:nvSpPr>
        <p:spPr>
          <a:xfrm>
            <a:off x="165279" y="2224156"/>
            <a:ext cx="3992451" cy="1754326"/>
          </a:xfrm>
          <a:prstGeom prst="rect">
            <a:avLst/>
          </a:prstGeom>
          <a:noFill/>
        </p:spPr>
        <p:txBody>
          <a:bodyPr wrap="square" rtlCol="0">
            <a:spAutoFit/>
          </a:bodyPr>
          <a:lstStyle/>
          <a:p>
            <a:r>
              <a:rPr lang="en-CA" sz="3600" dirty="0">
                <a:solidFill>
                  <a:schemeClr val="bg1"/>
                </a:solidFill>
              </a:rPr>
              <a:t>China stopped recycling most “foreign garbage.”</a:t>
            </a:r>
            <a:endParaRPr lang="en-US" sz="3600" dirty="0">
              <a:solidFill>
                <a:schemeClr val="bg1"/>
              </a:solidFill>
            </a:endParaRPr>
          </a:p>
        </p:txBody>
      </p:sp>
      <p:sp>
        <p:nvSpPr>
          <p:cNvPr id="8" name="TextBox 7"/>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ITALY</a:t>
            </a:r>
            <a:endParaRPr lang="en-US" sz="3600" dirty="0">
              <a:solidFill>
                <a:schemeClr val="bg1"/>
              </a:solidFill>
            </a:endParaRPr>
          </a:p>
        </p:txBody>
      </p:sp>
      <p:sp>
        <p:nvSpPr>
          <p:cNvPr id="9" name="TextBox 8"/>
          <p:cNvSpPr txBox="1"/>
          <p:nvPr/>
        </p:nvSpPr>
        <p:spPr>
          <a:xfrm>
            <a:off x="165278" y="5441220"/>
            <a:ext cx="3992451" cy="1200329"/>
          </a:xfrm>
          <a:prstGeom prst="rect">
            <a:avLst/>
          </a:prstGeom>
          <a:noFill/>
        </p:spPr>
        <p:txBody>
          <a:bodyPr wrap="square" rtlCol="0">
            <a:spAutoFit/>
          </a:bodyPr>
          <a:lstStyle/>
          <a:p>
            <a:r>
              <a:rPr lang="en-CA" sz="3600" dirty="0" smtClean="0">
                <a:solidFill>
                  <a:schemeClr val="bg1"/>
                </a:solidFill>
              </a:rPr>
              <a:t>“Choking” coral reefs</a:t>
            </a:r>
            <a:endParaRPr lang="en-US" sz="3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14"/>
            <a:ext cx="12200089" cy="6840285"/>
          </a:xfrm>
          <a:prstGeom prst="rect">
            <a:avLst/>
          </a:prstGeom>
        </p:spPr>
      </p:pic>
      <p:sp>
        <p:nvSpPr>
          <p:cNvPr id="5" name="TextBox 4"/>
          <p:cNvSpPr txBox="1"/>
          <p:nvPr/>
        </p:nvSpPr>
        <p:spPr>
          <a:xfrm>
            <a:off x="4584879" y="450761"/>
            <a:ext cx="6684135" cy="646331"/>
          </a:xfrm>
          <a:prstGeom prst="rect">
            <a:avLst/>
          </a:prstGeom>
          <a:noFill/>
        </p:spPr>
        <p:txBody>
          <a:bodyPr wrap="square" rtlCol="0">
            <a:spAutoFit/>
          </a:bodyPr>
          <a:lstStyle/>
          <a:p>
            <a:r>
              <a:rPr lang="en-CA" sz="3600" dirty="0">
                <a:solidFill>
                  <a:schemeClr val="bg1"/>
                </a:solidFill>
              </a:rPr>
              <a:t>You have to reduce and reuse first</a:t>
            </a:r>
            <a:endParaRPr lang="en-US" sz="3600" dirty="0">
              <a:solidFill>
                <a:schemeClr val="bg1"/>
              </a:solidFill>
            </a:endParaRPr>
          </a:p>
        </p:txBody>
      </p:sp>
    </p:spTree>
    <p:extLst>
      <p:ext uri="{BB962C8B-B14F-4D97-AF65-F5344CB8AC3E}">
        <p14:creationId xmlns:p14="http://schemas.microsoft.com/office/powerpoint/2010/main" val="1084607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706"/>
            <a:ext cx="12192000" cy="6920706"/>
          </a:xfrm>
        </p:spPr>
      </p:pic>
      <p:sp>
        <p:nvSpPr>
          <p:cNvPr id="5" name="TextBox 4"/>
          <p:cNvSpPr txBox="1"/>
          <p:nvPr/>
        </p:nvSpPr>
        <p:spPr>
          <a:xfrm>
            <a:off x="7194997" y="-62706"/>
            <a:ext cx="4997003" cy="2031325"/>
          </a:xfrm>
          <a:prstGeom prst="rect">
            <a:avLst/>
          </a:prstGeom>
          <a:noFill/>
        </p:spPr>
        <p:txBody>
          <a:bodyPr wrap="square" rtlCol="0">
            <a:spAutoFit/>
          </a:bodyPr>
          <a:lstStyle/>
          <a:p>
            <a:r>
              <a:rPr lang="en-CA" sz="3600" dirty="0" smtClean="0"/>
              <a:t>ONE FAMILY ONE WEEK`S WORTH OF PLASTIC </a:t>
            </a:r>
            <a:r>
              <a:rPr lang="en-CA" sz="5400" b="1" dirty="0" smtClean="0"/>
              <a:t>AFTER</a:t>
            </a:r>
            <a:r>
              <a:rPr lang="en-CA" sz="3600" dirty="0" smtClean="0"/>
              <a:t> REDUCTION</a:t>
            </a:r>
            <a:endParaRPr lang="en-US" sz="3600" dirty="0"/>
          </a:p>
        </p:txBody>
      </p:sp>
    </p:spTree>
    <p:extLst>
      <p:ext uri="{BB962C8B-B14F-4D97-AF65-F5344CB8AC3E}">
        <p14:creationId xmlns:p14="http://schemas.microsoft.com/office/powerpoint/2010/main" val="15102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HOW TO </a:t>
            </a:r>
            <a:r>
              <a:rPr lang="en-CA" b="1" dirty="0" smtClean="0"/>
              <a:t>REDUCE/REUSE?</a:t>
            </a:r>
            <a:endParaRPr lang="en-US" b="1" dirty="0"/>
          </a:p>
        </p:txBody>
      </p:sp>
      <p:pic>
        <p:nvPicPr>
          <p:cNvPr id="7170" name="Picture 2" descr="Image result for BRAINST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1409" y="1825625"/>
            <a:ext cx="550918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5" y="3084971"/>
            <a:ext cx="10515600" cy="1325563"/>
          </a:xfrm>
        </p:spPr>
        <p:txBody>
          <a:bodyPr>
            <a:normAutofit fontScale="90000"/>
          </a:bodyPr>
          <a:lstStyle/>
          <a:p>
            <a:r>
              <a:rPr lang="en-CA" b="1" dirty="0" smtClean="0"/>
              <a:t>REDUCE: </a:t>
            </a:r>
            <a:r>
              <a:rPr lang="en-CA" dirty="0" smtClean="0"/>
              <a:t>SHAMPOO </a:t>
            </a:r>
            <a:r>
              <a:rPr lang="en-CA" dirty="0" smtClean="0"/>
              <a:t>BARS VS SHAPOO </a:t>
            </a:r>
            <a:r>
              <a:rPr lang="en-CA" dirty="0"/>
              <a:t>BOTTLES</a:t>
            </a:r>
            <a:br>
              <a:rPr lang="en-CA" dirty="0"/>
            </a:br>
            <a:r>
              <a:rPr lang="en-CA" dirty="0" smtClean="0"/>
              <a:t>BRING </a:t>
            </a:r>
            <a:r>
              <a:rPr lang="en-CA" dirty="0"/>
              <a:t>YOUR OWN COFFEE </a:t>
            </a:r>
            <a:r>
              <a:rPr lang="en-CA" dirty="0" smtClean="0"/>
              <a:t>MUG</a:t>
            </a:r>
            <a:br>
              <a:rPr lang="en-CA" dirty="0" smtClean="0"/>
            </a:br>
            <a:r>
              <a:rPr lang="en-CA" dirty="0"/>
              <a:t>BUY MINIMUM AMOUNT OF </a:t>
            </a:r>
            <a:r>
              <a:rPr lang="en-CA" dirty="0" smtClean="0"/>
              <a:t>STAFF, </a:t>
            </a:r>
            <a:r>
              <a:rPr lang="en-CA" dirty="0"/>
              <a:t>PRODUCTS WITH MINIMUM </a:t>
            </a:r>
            <a:r>
              <a:rPr lang="en-CA" dirty="0" smtClean="0"/>
              <a:t>PACKAGING </a:t>
            </a:r>
            <a:br>
              <a:rPr lang="en-CA" dirty="0" smtClean="0"/>
            </a:br>
            <a:r>
              <a:rPr lang="en-CA" dirty="0" smtClean="0"/>
              <a:t>CURB </a:t>
            </a:r>
            <a:r>
              <a:rPr lang="en-CA" dirty="0"/>
              <a:t>THE DESIRE TO SHOP FOR NEW AND UNNESSARY </a:t>
            </a:r>
            <a:r>
              <a:rPr lang="en-CA" dirty="0" smtClean="0"/>
              <a:t>ITEMS</a:t>
            </a:r>
            <a:br>
              <a:rPr lang="en-CA" dirty="0" smtClean="0"/>
            </a:br>
            <a:r>
              <a:rPr lang="en-CA" dirty="0"/>
              <a:t>LOOK OUT FOR ALTERNATIVES </a:t>
            </a:r>
            <a:r>
              <a:rPr lang="en-CA" dirty="0" smtClean="0"/>
              <a:t/>
            </a:r>
            <a:br>
              <a:rPr lang="en-CA" dirty="0" smtClean="0"/>
            </a:br>
            <a:r>
              <a:rPr lang="en-CA" dirty="0" smtClean="0"/>
              <a:t>TO </a:t>
            </a:r>
            <a:r>
              <a:rPr lang="en-CA" dirty="0"/>
              <a:t>PLASTIC</a:t>
            </a:r>
            <a:br>
              <a:rPr lang="en-CA" dirty="0"/>
            </a:br>
            <a:r>
              <a:rPr lang="en-CA" dirty="0"/>
              <a:t/>
            </a:r>
            <a:br>
              <a:rPr lang="en-CA" dirty="0"/>
            </a:br>
            <a:r>
              <a:rPr lang="en-CA" dirty="0"/>
              <a:t/>
            </a:r>
            <a:br>
              <a:rPr lang="en-CA" dirty="0"/>
            </a:br>
            <a:r>
              <a:rPr lang="en-CA" dirty="0"/>
              <a:t/>
            </a:r>
            <a:br>
              <a:rPr lang="en-CA" dirty="0"/>
            </a:br>
            <a:endParaRPr lang="en-US" dirty="0"/>
          </a:p>
        </p:txBody>
      </p:sp>
      <p:pic>
        <p:nvPicPr>
          <p:cNvPr id="10242" name="Picture 2" descr="Image result for SHAMPOO BAR VS SHAMPOO BOTT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9300" y="3503054"/>
            <a:ext cx="4922700" cy="33549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OFFEE M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2211" y="3503054"/>
            <a:ext cx="3354946" cy="335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7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19" y="827055"/>
            <a:ext cx="10515600" cy="1325563"/>
          </a:xfrm>
        </p:spPr>
        <p:txBody>
          <a:bodyPr>
            <a:normAutofit fontScale="90000"/>
          </a:bodyPr>
          <a:lstStyle/>
          <a:p>
            <a:r>
              <a:rPr lang="en-CA" dirty="0" smtClean="0"/>
              <a:t>REUSABLE WATER </a:t>
            </a:r>
            <a:r>
              <a:rPr lang="en-CA" dirty="0"/>
              <a:t>BOTTLES</a:t>
            </a:r>
            <a:br>
              <a:rPr lang="en-CA" dirty="0"/>
            </a:br>
            <a:r>
              <a:rPr lang="en-CA" dirty="0"/>
              <a:t>REUSABLE SHOPPING </a:t>
            </a:r>
            <a:r>
              <a:rPr lang="en-CA" dirty="0" smtClean="0"/>
              <a:t>BAGS</a:t>
            </a:r>
            <a:br>
              <a:rPr lang="en-CA" dirty="0" smtClean="0"/>
            </a:br>
            <a:r>
              <a:rPr lang="en-CA" dirty="0" smtClean="0"/>
              <a:t>REUSABLE CUTTLERY</a:t>
            </a:r>
            <a:br>
              <a:rPr lang="en-CA" dirty="0" smtClean="0"/>
            </a:br>
            <a:r>
              <a:rPr lang="en-CA" dirty="0"/>
              <a:t>BUY SECOND HAND STAFF</a:t>
            </a:r>
            <a:br>
              <a:rPr lang="en-CA" dirty="0"/>
            </a:br>
            <a:endParaRPr lang="en-US" dirty="0"/>
          </a:p>
        </p:txBody>
      </p:sp>
      <p:pic>
        <p:nvPicPr>
          <p:cNvPr id="11266" name="Picture 2" descr="Image result for REUSABLE BOTT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877" y="2710801"/>
            <a:ext cx="5472194" cy="3607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REUSABLE SHOPPING B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365" y="162274"/>
            <a:ext cx="4297680" cy="39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95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 “ASPIRATIONAL RECYCLING”</a:t>
            </a:r>
            <a:endParaRPr lang="en-US" dirty="0"/>
          </a:p>
        </p:txBody>
      </p:sp>
      <p:sp>
        <p:nvSpPr>
          <p:cNvPr id="3" name="Content Placeholder 2"/>
          <p:cNvSpPr>
            <a:spLocks noGrp="1"/>
          </p:cNvSpPr>
          <p:nvPr>
            <p:ph idx="1"/>
          </p:nvPr>
        </p:nvSpPr>
        <p:spPr>
          <a:xfrm>
            <a:off x="567743" y="1349107"/>
            <a:ext cx="10515600" cy="4351338"/>
          </a:xfrm>
        </p:spPr>
        <p:txBody>
          <a:bodyPr/>
          <a:lstStyle/>
          <a:p>
            <a:r>
              <a:rPr lang="en-CA" dirty="0" smtClean="0"/>
              <a:t>Greasy pizza boxes</a:t>
            </a:r>
          </a:p>
          <a:p>
            <a:r>
              <a:rPr lang="en-CA" dirty="0"/>
              <a:t>a small amount of food scraps or other </a:t>
            </a:r>
            <a:r>
              <a:rPr lang="en-CA" dirty="0" smtClean="0"/>
              <a:t>rubbish can </a:t>
            </a:r>
            <a:r>
              <a:rPr lang="en-CA" dirty="0"/>
              <a:t>ruin a batch </a:t>
            </a:r>
            <a:r>
              <a:rPr lang="en-CA" dirty="0" smtClean="0"/>
              <a:t>of </a:t>
            </a:r>
            <a:r>
              <a:rPr lang="en-US" dirty="0" smtClean="0"/>
              <a:t>recycling</a:t>
            </a:r>
          </a:p>
          <a:p>
            <a:r>
              <a:rPr lang="en-CA" dirty="0"/>
              <a:t>25 percent of all recycling picked </a:t>
            </a:r>
            <a:r>
              <a:rPr lang="en-CA" dirty="0" smtClean="0"/>
              <a:t>up is </a:t>
            </a:r>
            <a:r>
              <a:rPr lang="en-CA" dirty="0"/>
              <a:t>contaminated to the point that it is sent to </a:t>
            </a:r>
            <a:r>
              <a:rPr lang="en-CA" dirty="0" smtClean="0"/>
              <a:t>landfills</a:t>
            </a:r>
          </a:p>
          <a:p>
            <a:r>
              <a:rPr lang="en-CA" dirty="0"/>
              <a:t>Disposable coffee cups — which are usually lined with a thin film that </a:t>
            </a:r>
            <a:r>
              <a:rPr lang="en-CA" dirty="0" smtClean="0"/>
              <a:t>makes </a:t>
            </a:r>
            <a:r>
              <a:rPr lang="en-CA" dirty="0"/>
              <a:t>them </a:t>
            </a:r>
            <a:r>
              <a:rPr lang="en-CA" dirty="0" smtClean="0"/>
              <a:t>liquid-proof but </a:t>
            </a:r>
            <a:r>
              <a:rPr lang="en-CA" dirty="0"/>
              <a:t>challenging and expensive to </a:t>
            </a:r>
            <a:r>
              <a:rPr lang="en-CA" dirty="0" smtClean="0"/>
              <a:t>reprocess</a:t>
            </a:r>
          </a:p>
          <a:p>
            <a:r>
              <a:rPr lang="en-CA" dirty="0"/>
              <a:t>Unwashed plastics can also </a:t>
            </a:r>
            <a:r>
              <a:rPr lang="en-CA" dirty="0" smtClean="0"/>
              <a:t>cause </a:t>
            </a:r>
            <a:r>
              <a:rPr lang="en-US" dirty="0" smtClean="0"/>
              <a:t>contamination</a:t>
            </a:r>
            <a:r>
              <a:rPr lang="en-US" dirty="0"/>
              <a:t>.</a:t>
            </a:r>
            <a:endParaRPr lang="en-US" dirty="0"/>
          </a:p>
        </p:txBody>
      </p:sp>
    </p:spTree>
    <p:extLst>
      <p:ext uri="{BB962C8B-B14F-4D97-AF65-F5344CB8AC3E}">
        <p14:creationId xmlns:p14="http://schemas.microsoft.com/office/powerpoint/2010/main" val="2073304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164"/>
            <a:ext cx="12192000" cy="6861163"/>
          </a:xfrm>
          <a:prstGeom prst="rect">
            <a:avLst/>
          </a:prstGeom>
        </p:spPr>
      </p:pic>
    </p:spTree>
    <p:extLst>
      <p:ext uri="{BB962C8B-B14F-4D97-AF65-F5344CB8AC3E}">
        <p14:creationId xmlns:p14="http://schemas.microsoft.com/office/powerpoint/2010/main" val="138129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9698" y="1491410"/>
            <a:ext cx="11752048" cy="4960905"/>
          </a:xfrm>
          <a:prstGeom prst="rect">
            <a:avLst/>
          </a:prstGeom>
        </p:spPr>
      </p:pic>
    </p:spTree>
    <p:extLst>
      <p:ext uri="{BB962C8B-B14F-4D97-AF65-F5344CB8AC3E}">
        <p14:creationId xmlns:p14="http://schemas.microsoft.com/office/powerpoint/2010/main" val="155067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019"/>
          </a:xfrm>
          <a:prstGeom prst="rect">
            <a:avLst/>
          </a:prstGeom>
        </p:spPr>
      </p:pic>
      <p:sp>
        <p:nvSpPr>
          <p:cNvPr id="5" name="TextBox 4"/>
          <p:cNvSpPr txBox="1"/>
          <p:nvPr/>
        </p:nvSpPr>
        <p:spPr>
          <a:xfrm>
            <a:off x="128789" y="4391696"/>
            <a:ext cx="2472743" cy="1754326"/>
          </a:xfrm>
          <a:prstGeom prst="rect">
            <a:avLst/>
          </a:prstGeom>
          <a:noFill/>
        </p:spPr>
        <p:txBody>
          <a:bodyPr wrap="square" rtlCol="0">
            <a:spAutoFit/>
          </a:bodyPr>
          <a:lstStyle/>
          <a:p>
            <a:r>
              <a:rPr lang="en-CA" sz="3600" dirty="0" smtClean="0">
                <a:solidFill>
                  <a:schemeClr val="bg1"/>
                </a:solidFill>
              </a:rPr>
              <a:t>AN ISLAND MADE OF TRASH</a:t>
            </a:r>
            <a:endParaRPr lang="en-US" sz="3600" dirty="0">
              <a:solidFill>
                <a:schemeClr val="bg1"/>
              </a:solidFill>
            </a:endParaRPr>
          </a:p>
        </p:txBody>
      </p:sp>
    </p:spTree>
    <p:extLst>
      <p:ext uri="{BB962C8B-B14F-4D97-AF65-F5344CB8AC3E}">
        <p14:creationId xmlns:p14="http://schemas.microsoft.com/office/powerpoint/2010/main" val="1051120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recyclable and non-recycled plas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82" y="1831727"/>
            <a:ext cx="11984428" cy="440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3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707"/>
            <a:ext cx="12192000" cy="6902707"/>
          </a:xfrm>
          <a:prstGeom prst="rect">
            <a:avLst/>
          </a:prstGeom>
        </p:spPr>
      </p:pic>
      <p:sp>
        <p:nvSpPr>
          <p:cNvPr id="5" name="TextBox 4"/>
          <p:cNvSpPr txBox="1"/>
          <p:nvPr/>
        </p:nvSpPr>
        <p:spPr>
          <a:xfrm>
            <a:off x="9234152" y="5795493"/>
            <a:ext cx="2833352" cy="646331"/>
          </a:xfrm>
          <a:prstGeom prst="rect">
            <a:avLst/>
          </a:prstGeom>
          <a:noFill/>
        </p:spPr>
        <p:txBody>
          <a:bodyPr wrap="square" rtlCol="0">
            <a:spAutoFit/>
          </a:bodyPr>
          <a:lstStyle/>
          <a:p>
            <a:r>
              <a:rPr lang="en-CA" sz="3600" b="1" dirty="0" smtClean="0"/>
              <a:t>BANGLADESH</a:t>
            </a:r>
            <a:endParaRPr lang="en-US" sz="3600" b="1" dirty="0"/>
          </a:p>
        </p:txBody>
      </p:sp>
    </p:spTree>
    <p:extLst>
      <p:ext uri="{BB962C8B-B14F-4D97-AF65-F5344CB8AC3E}">
        <p14:creationId xmlns:p14="http://schemas.microsoft.com/office/powerpoint/2010/main" val="44244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394"/>
            <a:ext cx="12192000" cy="6820605"/>
          </a:xfrm>
          <a:prstGeom prst="rect">
            <a:avLst/>
          </a:prstGeom>
        </p:spPr>
      </p:pic>
      <p:sp>
        <p:nvSpPr>
          <p:cNvPr id="5" name="TextBox 4"/>
          <p:cNvSpPr txBox="1"/>
          <p:nvPr/>
        </p:nvSpPr>
        <p:spPr>
          <a:xfrm>
            <a:off x="9358648" y="6091707"/>
            <a:ext cx="2833352" cy="646331"/>
          </a:xfrm>
          <a:prstGeom prst="rect">
            <a:avLst/>
          </a:prstGeom>
          <a:noFill/>
        </p:spPr>
        <p:txBody>
          <a:bodyPr wrap="square" rtlCol="0">
            <a:spAutoFit/>
          </a:bodyPr>
          <a:lstStyle/>
          <a:p>
            <a:r>
              <a:rPr lang="en-CA" sz="3600" b="1" dirty="0" smtClean="0">
                <a:solidFill>
                  <a:schemeClr val="bg1"/>
                </a:solidFill>
              </a:rPr>
              <a:t>CAMBODIA</a:t>
            </a:r>
            <a:endParaRPr lang="en-US" sz="3600" b="1" dirty="0">
              <a:solidFill>
                <a:schemeClr val="bg1"/>
              </a:solidFill>
            </a:endParaRPr>
          </a:p>
        </p:txBody>
      </p:sp>
    </p:spTree>
    <p:extLst>
      <p:ext uri="{BB962C8B-B14F-4D97-AF65-F5344CB8AC3E}">
        <p14:creationId xmlns:p14="http://schemas.microsoft.com/office/powerpoint/2010/main" val="111762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86366" y="5718220"/>
            <a:ext cx="3734873" cy="646331"/>
          </a:xfrm>
          <a:prstGeom prst="rect">
            <a:avLst/>
          </a:prstGeom>
          <a:noFill/>
        </p:spPr>
        <p:txBody>
          <a:bodyPr wrap="square" rtlCol="0">
            <a:spAutoFit/>
          </a:bodyPr>
          <a:lstStyle/>
          <a:p>
            <a:r>
              <a:rPr lang="en-CA" sz="3600" dirty="0" smtClean="0">
                <a:solidFill>
                  <a:schemeClr val="bg1"/>
                </a:solidFill>
              </a:rPr>
              <a:t>CHINA</a:t>
            </a:r>
            <a:endParaRPr lang="en-US" sz="3600" dirty="0">
              <a:solidFill>
                <a:schemeClr val="bg1"/>
              </a:solidFill>
            </a:endParaRPr>
          </a:p>
        </p:txBody>
      </p:sp>
    </p:spTree>
    <p:extLst>
      <p:ext uri="{BB962C8B-B14F-4D97-AF65-F5344CB8AC3E}">
        <p14:creationId xmlns:p14="http://schemas.microsoft.com/office/powerpoint/2010/main" val="347269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8648" y="6091707"/>
            <a:ext cx="2833352" cy="646331"/>
          </a:xfrm>
          <a:prstGeom prst="rect">
            <a:avLst/>
          </a:prstGeom>
          <a:noFill/>
        </p:spPr>
        <p:txBody>
          <a:bodyPr wrap="square" rtlCol="0">
            <a:spAutoFit/>
          </a:bodyPr>
          <a:lstStyle/>
          <a:p>
            <a:r>
              <a:rPr lang="en-CA" sz="3600" dirty="0" smtClean="0"/>
              <a:t>CAMBODIA</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176"/>
            <a:ext cx="12192000" cy="6888335"/>
          </a:xfrm>
          <a:prstGeom prst="rect">
            <a:avLst/>
          </a:prstGeom>
        </p:spPr>
      </p:pic>
      <p:sp>
        <p:nvSpPr>
          <p:cNvPr id="3" name="TextBox 2"/>
          <p:cNvSpPr txBox="1"/>
          <p:nvPr/>
        </p:nvSpPr>
        <p:spPr>
          <a:xfrm>
            <a:off x="592428" y="1056068"/>
            <a:ext cx="3992451" cy="1200329"/>
          </a:xfrm>
          <a:prstGeom prst="rect">
            <a:avLst/>
          </a:prstGeom>
          <a:noFill/>
        </p:spPr>
        <p:txBody>
          <a:bodyPr wrap="square" rtlCol="0">
            <a:spAutoFit/>
          </a:bodyPr>
          <a:lstStyle/>
          <a:p>
            <a:r>
              <a:rPr lang="en-CA" sz="3600" i="1" dirty="0">
                <a:solidFill>
                  <a:schemeClr val="bg1"/>
                </a:solidFill>
              </a:rPr>
              <a:t>Your Recycling Gets Recycled, Right?</a:t>
            </a:r>
            <a:endParaRPr lang="en-US" sz="3600" dirty="0">
              <a:solidFill>
                <a:schemeClr val="bg1"/>
              </a:solidFill>
            </a:endParaRPr>
          </a:p>
        </p:txBody>
      </p:sp>
    </p:spTree>
    <p:extLst>
      <p:ext uri="{BB962C8B-B14F-4D97-AF65-F5344CB8AC3E}">
        <p14:creationId xmlns:p14="http://schemas.microsoft.com/office/powerpoint/2010/main" val="365814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768"/>
            <a:ext cx="12192001" cy="6947693"/>
          </a:xfrm>
        </p:spPr>
      </p:pic>
      <p:sp>
        <p:nvSpPr>
          <p:cNvPr id="5" name="TextBox 4"/>
          <p:cNvSpPr txBox="1"/>
          <p:nvPr/>
        </p:nvSpPr>
        <p:spPr>
          <a:xfrm>
            <a:off x="734096" y="850006"/>
            <a:ext cx="5640946" cy="1077218"/>
          </a:xfrm>
          <a:prstGeom prst="rect">
            <a:avLst/>
          </a:prstGeom>
          <a:noFill/>
        </p:spPr>
        <p:txBody>
          <a:bodyPr wrap="square" rtlCol="0">
            <a:spAutoFit/>
          </a:bodyPr>
          <a:lstStyle/>
          <a:p>
            <a:r>
              <a:rPr lang="en-CA" sz="3200" b="1" dirty="0" smtClean="0">
                <a:solidFill>
                  <a:schemeClr val="bg1"/>
                </a:solidFill>
              </a:rPr>
              <a:t>CHINA HAD ENOUHG OF EVERYBODY ELSE’S JUNK</a:t>
            </a:r>
            <a:endParaRPr lang="en-US" sz="3200" b="1" dirty="0">
              <a:solidFill>
                <a:schemeClr val="bg1"/>
              </a:solidFill>
            </a:endParaRPr>
          </a:p>
        </p:txBody>
      </p:sp>
    </p:spTree>
    <p:extLst>
      <p:ext uri="{BB962C8B-B14F-4D97-AF65-F5344CB8AC3E}">
        <p14:creationId xmlns:p14="http://schemas.microsoft.com/office/powerpoint/2010/main" val="29574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314</Words>
  <Application>Microsoft Office PowerPoint</Application>
  <PresentationFormat>Widescreen</PresentationFormat>
  <Paragraphs>65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REDUCE/REUSE?</vt:lpstr>
      <vt:lpstr>REDUCE: SHAMPOO BARS VS SHAPOO BOTTLES BRING YOUR OWN COFFEE MUG BUY MINIMUM AMOUNT OF STAFF, PRODUCTS WITH MINIMUM PACKAGING  CURB THE DESIRE TO SHOP FOR NEW AND UNNESSARY ITEMS LOOK OUT FOR ALTERNATIVES  TO PLASTIC    </vt:lpstr>
      <vt:lpstr>REUSABLE WATER BOTTLES REUSABLE SHOPPING BAGS REUSABLE CUTTLERY BUY SECOND HAND STAFF </vt:lpstr>
      <vt:lpstr>AVOID “ASPIRATIONAL RECYCLING”</vt:lpstr>
      <vt:lpstr>PowerPoint Presentation</vt:lpstr>
      <vt:lpstr>PowerPoint Presentation</vt:lpstr>
      <vt:lpstr>PowerPoint Presentation</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Sokolova</dc:creator>
  <cp:lastModifiedBy>Olga Sokolova</cp:lastModifiedBy>
  <cp:revision>48</cp:revision>
  <dcterms:created xsi:type="dcterms:W3CDTF">2018-06-12T15:23:04Z</dcterms:created>
  <dcterms:modified xsi:type="dcterms:W3CDTF">2018-06-21T20:20:32Z</dcterms:modified>
</cp:coreProperties>
</file>