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03" r:id="rId6"/>
    <p:sldId id="261" r:id="rId7"/>
    <p:sldId id="304" r:id="rId8"/>
    <p:sldId id="262" r:id="rId9"/>
    <p:sldId id="305" r:id="rId10"/>
    <p:sldId id="263" r:id="rId11"/>
    <p:sldId id="306" r:id="rId12"/>
    <p:sldId id="264" r:id="rId13"/>
    <p:sldId id="307" r:id="rId14"/>
    <p:sldId id="265" r:id="rId15"/>
    <p:sldId id="308" r:id="rId16"/>
    <p:sldId id="266" r:id="rId17"/>
    <p:sldId id="309" r:id="rId18"/>
    <p:sldId id="267" r:id="rId19"/>
    <p:sldId id="310" r:id="rId20"/>
    <p:sldId id="268" r:id="rId21"/>
    <p:sldId id="311" r:id="rId22"/>
    <p:sldId id="269" r:id="rId23"/>
    <p:sldId id="312" r:id="rId24"/>
    <p:sldId id="270" r:id="rId25"/>
    <p:sldId id="313" r:id="rId26"/>
    <p:sldId id="271" r:id="rId27"/>
    <p:sldId id="314" r:id="rId28"/>
    <p:sldId id="272" r:id="rId29"/>
    <p:sldId id="315" r:id="rId30"/>
    <p:sldId id="273" r:id="rId31"/>
    <p:sldId id="316" r:id="rId32"/>
    <p:sldId id="274" r:id="rId33"/>
    <p:sldId id="317" r:id="rId34"/>
    <p:sldId id="275" r:id="rId35"/>
    <p:sldId id="318" r:id="rId36"/>
    <p:sldId id="276" r:id="rId37"/>
    <p:sldId id="319" r:id="rId38"/>
    <p:sldId id="277" r:id="rId39"/>
    <p:sldId id="320" r:id="rId40"/>
    <p:sldId id="278" r:id="rId41"/>
    <p:sldId id="321" r:id="rId42"/>
    <p:sldId id="279" r:id="rId43"/>
    <p:sldId id="322" r:id="rId44"/>
    <p:sldId id="280" r:id="rId45"/>
    <p:sldId id="323" r:id="rId46"/>
    <p:sldId id="281" r:id="rId47"/>
    <p:sldId id="324" r:id="rId48"/>
    <p:sldId id="282" r:id="rId49"/>
    <p:sldId id="325" r:id="rId50"/>
    <p:sldId id="283" r:id="rId51"/>
    <p:sldId id="326" r:id="rId52"/>
    <p:sldId id="284" r:id="rId53"/>
    <p:sldId id="327" r:id="rId54"/>
    <p:sldId id="285" r:id="rId55"/>
    <p:sldId id="328" r:id="rId56"/>
    <p:sldId id="286" r:id="rId57"/>
    <p:sldId id="329" r:id="rId58"/>
    <p:sldId id="287" r:id="rId59"/>
    <p:sldId id="330" r:id="rId60"/>
    <p:sldId id="288" r:id="rId61"/>
    <p:sldId id="331" r:id="rId62"/>
    <p:sldId id="289" r:id="rId63"/>
    <p:sldId id="332" r:id="rId64"/>
    <p:sldId id="290" r:id="rId65"/>
    <p:sldId id="333" r:id="rId66"/>
    <p:sldId id="291" r:id="rId67"/>
    <p:sldId id="334" r:id="rId68"/>
    <p:sldId id="292" r:id="rId69"/>
    <p:sldId id="335" r:id="rId70"/>
    <p:sldId id="294" r:id="rId71"/>
    <p:sldId id="336" r:id="rId72"/>
    <p:sldId id="295" r:id="rId73"/>
    <p:sldId id="337" r:id="rId74"/>
    <p:sldId id="296" r:id="rId75"/>
    <p:sldId id="338" r:id="rId76"/>
    <p:sldId id="297" r:id="rId77"/>
    <p:sldId id="339" r:id="rId78"/>
    <p:sldId id="298" r:id="rId79"/>
    <p:sldId id="340" r:id="rId80"/>
    <p:sldId id="299" r:id="rId81"/>
    <p:sldId id="341" r:id="rId82"/>
    <p:sldId id="300" r:id="rId83"/>
    <p:sldId id="342" r:id="rId84"/>
    <p:sldId id="301" r:id="rId85"/>
    <p:sldId id="343" r:id="rId86"/>
    <p:sldId id="302" r:id="rId87"/>
    <p:sldId id="345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DC6A-AEBE-4E4F-A98F-A04096355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11A2F-5435-48AD-9EDF-4FEACAB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E829-FDE9-4D55-84D9-88AC52BD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B1F9-8B2C-47DD-BDDC-D5EC774A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C8F1B-EF50-48E3-8BA3-D91ACC66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BBCD-7084-452E-9384-DBD2C3A4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05A16-3ABE-451C-99DF-F8C0036DD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AF4F3-ECBF-433B-80A2-1F811BFF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0357-939B-4FE8-8C6C-9EE8592F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C205-63E3-41BB-9CFC-1838317C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CE3B2-1650-418D-AF98-7C2863F5B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7E3EA-33E1-48B9-A5A1-28F985E7C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E5AF-2D7B-41F6-9F2D-8084C779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B128B-8462-4AC2-BF0D-4511C15A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C97D1-6D35-4FAC-B766-B8E44C7A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A111-ECBA-478C-AA09-1B9E3B3C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8842-A9A3-448D-B403-6B86EBF3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156F-4081-47A3-8E8B-14EC3593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9438-B428-4589-8BAA-064BCDF0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D6C1-8BDD-4DA6-9F09-F31BE468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9FA4-C37C-4121-A053-34701C43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DFEFB-E125-4CF7-8DC7-98D1A9CD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B885-3B41-4DAD-A2A4-252C30F3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9843-2169-4050-888C-1D54EDE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68E5-446E-43C6-AFEF-13E9CC7A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4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7A1D-6AB0-4A70-B08D-6768DBE3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8695-35B1-4FB6-B6ED-B9E946024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1D7C8-5475-4E4D-927E-AF63DB030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9A991-90FB-411F-8D20-F09E397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CCDF-CC1D-47D0-8EE7-BD40D4EA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CF677-AF95-430F-B5DA-FC002E4F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1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EBCA-FB68-46BE-8253-F6277779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96CCF-878B-4914-A9E3-092AC67E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7C5BD-6127-43C4-A1E1-D5D5512C2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C7801-064B-480C-85B3-9918D1A3D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177C2-3307-44D4-AFCA-CF2CCBC4E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BB161-3C8F-49B2-A4B4-4EAD7F87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AC1A9-5E66-4F50-AB78-43992C1D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38EFF-B536-4A7C-B694-D8D05702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3F9B-6C80-4FD1-B69A-4CE0CD4E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13F7E-3C15-4311-B8F7-EA17F504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1F73B-C6BD-4CAA-958A-B414C073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3ADEA-7174-4C2C-A951-C82F6EC5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822A2-ECF3-4845-96CC-862437E4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952E8-0139-4D75-9641-EE37F2C7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FB88-92E3-4C60-BEDA-A4747E5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978DC-241C-4372-BD7B-D310EBCD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B605-B798-4803-A572-697E3BC3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6BEDA-C8C6-4380-AFEA-2E0D8DCF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0A195-126A-47D4-87BC-63AFEEBB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5C6AF-ECC0-4DDD-B321-7B3C0A5F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496CF-601F-4D27-88EA-20A38ED2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0FDA-FF6A-4396-86E3-B88CF5A3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7108C-38A9-4953-BB26-8C4FC75F0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37C14-4F74-4186-A181-4193667E7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4E301-72E3-4DC1-891D-DC3F3B9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E5E48-362C-4364-975A-B1AD3407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2C42B-373F-4EEC-8C6D-92FF9899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25E02-89C1-48B7-A539-B5DFF61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22D0-D1EF-4D03-B6E0-7989E3394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48FC-E5A4-42C6-B5BA-3C8AD899A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4E9E-12CA-4AD0-A46E-3A4A4F476B6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CBC1F-60C5-45C1-A7F8-71F7A33F1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AF29-2CA3-43B3-BB41-D6F9E9D91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A539-1631-4E5A-B1E4-CC78A2AF0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BBEF-3372-407F-84A6-0F77895FD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35098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0070C0"/>
                </a:solidFill>
              </a:rPr>
              <a:t>Winter Vocabulary</a:t>
            </a:r>
          </a:p>
        </p:txBody>
      </p:sp>
    </p:spTree>
    <p:extLst>
      <p:ext uri="{BB962C8B-B14F-4D97-AF65-F5344CB8AC3E}">
        <p14:creationId xmlns:p14="http://schemas.microsoft.com/office/powerpoint/2010/main" val="12150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75082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February</a:t>
            </a:r>
            <a:endParaRPr lang="en-US" sz="9600" dirty="0"/>
          </a:p>
        </p:txBody>
      </p:sp>
      <p:pic>
        <p:nvPicPr>
          <p:cNvPr id="5122" name="Picture 2" descr="Party Background Frame clipart - Calendar, February, Square, transparent clip  art">
            <a:extLst>
              <a:ext uri="{FF2B5EF4-FFF2-40B4-BE49-F238E27FC236}">
                <a16:creationId xmlns:a16="http://schemas.microsoft.com/office/drawing/2014/main" id="{312CC661-04BF-4D98-B87C-2D0BC91C7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4" y="1825625"/>
            <a:ext cx="33935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9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gloves</a:t>
            </a:r>
          </a:p>
        </p:txBody>
      </p:sp>
    </p:spTree>
    <p:extLst>
      <p:ext uri="{BB962C8B-B14F-4D97-AF65-F5344CB8AC3E}">
        <p14:creationId xmlns:p14="http://schemas.microsoft.com/office/powerpoint/2010/main" val="20652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gloves</a:t>
            </a:r>
            <a:endParaRPr lang="en-US" sz="9600" dirty="0"/>
          </a:p>
        </p:txBody>
      </p:sp>
      <p:pic>
        <p:nvPicPr>
          <p:cNvPr id="11266" name="Picture 2" descr="Columbia Girl's Whirlibird™ Glove | GLOVES \ winter gloves SKI WEAR \ ski  gloves |">
            <a:extLst>
              <a:ext uri="{FF2B5EF4-FFF2-40B4-BE49-F238E27FC236}">
                <a16:creationId xmlns:a16="http://schemas.microsoft.com/office/drawing/2014/main" id="{0547899C-DEC5-4BC3-8D47-454A0652F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88" y="1798793"/>
            <a:ext cx="4475024" cy="46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2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31283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hat</a:t>
            </a:r>
            <a:endParaRPr lang="en-US" sz="9600" dirty="0"/>
          </a:p>
        </p:txBody>
      </p:sp>
      <p:pic>
        <p:nvPicPr>
          <p:cNvPr id="7170" name="Picture 2" descr="Dale of Norway: CORTINA KIDS HAT Accessories">
            <a:extLst>
              <a:ext uri="{FF2B5EF4-FFF2-40B4-BE49-F238E27FC236}">
                <a16:creationId xmlns:a16="http://schemas.microsoft.com/office/drawing/2014/main" id="{D1FE00E6-5DA2-4523-B6B0-1BC74EFDB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4" y="1535535"/>
            <a:ext cx="3751517" cy="53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52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70858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ice</a:t>
            </a:r>
            <a:endParaRPr lang="en-US" sz="9600" dirty="0"/>
          </a:p>
        </p:txBody>
      </p:sp>
      <p:pic>
        <p:nvPicPr>
          <p:cNvPr id="8194" name="Picture 2" descr="What I Learned After Two Weeks on Ice | A Church for Starving Artists">
            <a:extLst>
              <a:ext uri="{FF2B5EF4-FFF2-40B4-BE49-F238E27FC236}">
                <a16:creationId xmlns:a16="http://schemas.microsoft.com/office/drawing/2014/main" id="{B684BA98-07A2-4DB4-9E6C-2181D83843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41" y="1825625"/>
            <a:ext cx="76743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jacket</a:t>
            </a:r>
          </a:p>
        </p:txBody>
      </p:sp>
    </p:spTree>
    <p:extLst>
      <p:ext uri="{BB962C8B-B14F-4D97-AF65-F5344CB8AC3E}">
        <p14:creationId xmlns:p14="http://schemas.microsoft.com/office/powerpoint/2010/main" val="224615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jacket</a:t>
            </a:r>
            <a:endParaRPr lang="en-US" sz="9600" dirty="0"/>
          </a:p>
        </p:txBody>
      </p:sp>
      <p:pic>
        <p:nvPicPr>
          <p:cNvPr id="9218" name="Picture 2" descr="Kids' Hometown Down Hooded Jacket">
            <a:extLst>
              <a:ext uri="{FF2B5EF4-FFF2-40B4-BE49-F238E27FC236}">
                <a16:creationId xmlns:a16="http://schemas.microsoft.com/office/drawing/2014/main" id="{F386A15B-2371-4B33-906B-705CD7622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98" y="2038522"/>
            <a:ext cx="3889403" cy="48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boots</a:t>
            </a:r>
          </a:p>
        </p:txBody>
      </p:sp>
    </p:spTree>
    <p:extLst>
      <p:ext uri="{BB962C8B-B14F-4D97-AF65-F5344CB8AC3E}">
        <p14:creationId xmlns:p14="http://schemas.microsoft.com/office/powerpoint/2010/main" val="246108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379226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January</a:t>
            </a:r>
            <a:endParaRPr lang="en-US" sz="9600" dirty="0"/>
          </a:p>
        </p:txBody>
      </p:sp>
      <p:pic>
        <p:nvPicPr>
          <p:cNvPr id="10242" name="Picture 2" descr="Free Month Calendar Cliparts, Download Free Clip Art, Free Clip Art on  Clipart Library">
            <a:extLst>
              <a:ext uri="{FF2B5EF4-FFF2-40B4-BE49-F238E27FC236}">
                <a16:creationId xmlns:a16="http://schemas.microsoft.com/office/drawing/2014/main" id="{4B7E25B6-0C0E-4D85-8106-8CE7099FF2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45" y="1311409"/>
            <a:ext cx="5181466" cy="51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8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mittens</a:t>
            </a:r>
          </a:p>
        </p:txBody>
      </p:sp>
    </p:spTree>
    <p:extLst>
      <p:ext uri="{BB962C8B-B14F-4D97-AF65-F5344CB8AC3E}">
        <p14:creationId xmlns:p14="http://schemas.microsoft.com/office/powerpoint/2010/main" val="139197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mittens</a:t>
            </a:r>
            <a:endParaRPr lang="en-US" sz="9600" dirty="0"/>
          </a:p>
        </p:txBody>
      </p:sp>
      <p:pic>
        <p:nvPicPr>
          <p:cNvPr id="10242" name="Picture 2" descr="Mitten definition and meaning | Collins English Dictionary">
            <a:extLst>
              <a:ext uri="{FF2B5EF4-FFF2-40B4-BE49-F238E27FC236}">
                <a16:creationId xmlns:a16="http://schemas.microsoft.com/office/drawing/2014/main" id="{1F41975C-DD07-4A3B-A781-4E983873DE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66" y="1825625"/>
            <a:ext cx="56954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3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skates</a:t>
            </a:r>
          </a:p>
        </p:txBody>
      </p:sp>
    </p:spTree>
    <p:extLst>
      <p:ext uri="{BB962C8B-B14F-4D97-AF65-F5344CB8AC3E}">
        <p14:creationId xmlns:p14="http://schemas.microsoft.com/office/powerpoint/2010/main" val="39651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skates</a:t>
            </a:r>
            <a:endParaRPr lang="en-US" sz="9600" dirty="0"/>
          </a:p>
        </p:txBody>
      </p:sp>
      <p:pic>
        <p:nvPicPr>
          <p:cNvPr id="12290" name="Picture 2" descr="CCM RBZ 70 Junior Ice Hockey Skates, 3.5 D: Amazon.ca: Shoes &amp; Handbags">
            <a:extLst>
              <a:ext uri="{FF2B5EF4-FFF2-40B4-BE49-F238E27FC236}">
                <a16:creationId xmlns:a16="http://schemas.microsoft.com/office/drawing/2014/main" id="{8B1844CF-CD0E-443B-9CB4-48783BE8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43" y="1825625"/>
            <a:ext cx="49257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1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3150200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</a:t>
            </a:r>
            <a:endParaRPr lang="en-US" sz="9600" dirty="0"/>
          </a:p>
        </p:txBody>
      </p:sp>
      <p:pic>
        <p:nvPicPr>
          <p:cNvPr id="13314" name="Picture 2" descr="8 Beautiful Snow Scenes from Literature | Mental Floss">
            <a:extLst>
              <a:ext uri="{FF2B5EF4-FFF2-40B4-BE49-F238E27FC236}">
                <a16:creationId xmlns:a16="http://schemas.microsoft.com/office/drawing/2014/main" id="{4EA6153F-067E-427D-B567-EB9E31CE2E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20" y="1663066"/>
            <a:ext cx="8029528" cy="45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2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snowman</a:t>
            </a:r>
          </a:p>
        </p:txBody>
      </p:sp>
    </p:spTree>
    <p:extLst>
      <p:ext uri="{BB962C8B-B14F-4D97-AF65-F5344CB8AC3E}">
        <p14:creationId xmlns:p14="http://schemas.microsoft.com/office/powerpoint/2010/main" val="223458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snowman</a:t>
            </a:r>
            <a:endParaRPr lang="en-US" sz="9600" dirty="0"/>
          </a:p>
        </p:txBody>
      </p:sp>
      <p:pic>
        <p:nvPicPr>
          <p:cNvPr id="14338" name="Picture 2" descr="How to build the perfect snowman - ABC13 Houston">
            <a:extLst>
              <a:ext uri="{FF2B5EF4-FFF2-40B4-BE49-F238E27FC236}">
                <a16:creationId xmlns:a16="http://schemas.microsoft.com/office/drawing/2014/main" id="{6E249935-AFB2-4D8E-88E1-CB80FA99B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boots</a:t>
            </a:r>
            <a:endParaRPr lang="en-US" sz="9600" dirty="0"/>
          </a:p>
        </p:txBody>
      </p:sp>
      <p:pic>
        <p:nvPicPr>
          <p:cNvPr id="1026" name="Picture 2" descr="9 best rain boots for women 2020">
            <a:extLst>
              <a:ext uri="{FF2B5EF4-FFF2-40B4-BE49-F238E27FC236}">
                <a16:creationId xmlns:a16="http://schemas.microsoft.com/office/drawing/2014/main" id="{05F10189-4F6A-44B7-9D7D-520931DA43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56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socks</a:t>
            </a:r>
          </a:p>
        </p:txBody>
      </p:sp>
    </p:spTree>
    <p:extLst>
      <p:ext uri="{BB962C8B-B14F-4D97-AF65-F5344CB8AC3E}">
        <p14:creationId xmlns:p14="http://schemas.microsoft.com/office/powerpoint/2010/main" val="1864781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socks</a:t>
            </a:r>
            <a:endParaRPr lang="en-US" sz="9600" dirty="0"/>
          </a:p>
        </p:txBody>
      </p:sp>
      <p:pic>
        <p:nvPicPr>
          <p:cNvPr id="15362" name="Picture 2" descr="1 Lot=4Pair Kids Socks Stripes Baby Socks Lot Dots Color Gradient Cotton  Happy Boys Girls Children School Socks Brand 1 10 Years|kids socks|children  school socksschool socks - AliExpress">
            <a:extLst>
              <a:ext uri="{FF2B5EF4-FFF2-40B4-BE49-F238E27FC236}">
                <a16:creationId xmlns:a16="http://schemas.microsoft.com/office/drawing/2014/main" id="{761FFB5A-FF4F-4E61-BF8A-30BC277E7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24" y="1958523"/>
            <a:ext cx="4534352" cy="45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269706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white</a:t>
            </a:r>
            <a:endParaRPr lang="en-US" sz="9600" dirty="0"/>
          </a:p>
        </p:txBody>
      </p:sp>
      <p:pic>
        <p:nvPicPr>
          <p:cNvPr id="16388" name="Picture 4" descr="Graphics by Ruth - School Days">
            <a:extLst>
              <a:ext uri="{FF2B5EF4-FFF2-40B4-BE49-F238E27FC236}">
                <a16:creationId xmlns:a16="http://schemas.microsoft.com/office/drawing/2014/main" id="{3BFB801C-72F5-4177-9B7B-488F80C16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96" y="2720498"/>
            <a:ext cx="8654242" cy="25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6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Boxing Day</a:t>
            </a:r>
          </a:p>
        </p:txBody>
      </p:sp>
    </p:spTree>
    <p:extLst>
      <p:ext uri="{BB962C8B-B14F-4D97-AF65-F5344CB8AC3E}">
        <p14:creationId xmlns:p14="http://schemas.microsoft.com/office/powerpoint/2010/main" val="212968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Boxing Day</a:t>
            </a:r>
            <a:endParaRPr lang="en-US" sz="9600" dirty="0"/>
          </a:p>
        </p:txBody>
      </p:sp>
      <p:pic>
        <p:nvPicPr>
          <p:cNvPr id="1026" name="Picture 2" descr="Boxing Day shopping was absolutely insane across Canada this year (PHOTOS)">
            <a:extLst>
              <a:ext uri="{FF2B5EF4-FFF2-40B4-BE49-F238E27FC236}">
                <a16:creationId xmlns:a16="http://schemas.microsoft.com/office/drawing/2014/main" id="{B156CA61-F3DF-457D-9445-A2860276F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45" y="1825625"/>
            <a:ext cx="85207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3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candy cane</a:t>
            </a:r>
          </a:p>
        </p:txBody>
      </p:sp>
    </p:spTree>
    <p:extLst>
      <p:ext uri="{BB962C8B-B14F-4D97-AF65-F5344CB8AC3E}">
        <p14:creationId xmlns:p14="http://schemas.microsoft.com/office/powerpoint/2010/main" val="636831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candy cane</a:t>
            </a:r>
            <a:endParaRPr lang="en-US" sz="9600" dirty="0"/>
          </a:p>
        </p:txBody>
      </p:sp>
      <p:pic>
        <p:nvPicPr>
          <p:cNvPr id="2050" name="Picture 2" descr="Bobs Sweet Stripes Red, White and Green Peppermint Candy Canes: 12-Piece  Box | Candy Warehouse">
            <a:extLst>
              <a:ext uri="{FF2B5EF4-FFF2-40B4-BE49-F238E27FC236}">
                <a16:creationId xmlns:a16="http://schemas.microsoft.com/office/drawing/2014/main" id="{1B5ECF00-5B12-4DAB-B53F-7725DD09B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1268352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Christmas</a:t>
            </a:r>
            <a:endParaRPr lang="en-US" sz="9600" dirty="0"/>
          </a:p>
        </p:txBody>
      </p:sp>
      <p:pic>
        <p:nvPicPr>
          <p:cNvPr id="3074" name="Picture 2" descr="25 Christmas Traditions and Their Origins - HISTORY">
            <a:extLst>
              <a:ext uri="{FF2B5EF4-FFF2-40B4-BE49-F238E27FC236}">
                <a16:creationId xmlns:a16="http://schemas.microsoft.com/office/drawing/2014/main" id="{EDA96EED-1F93-43D3-A19D-FD1396CBA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389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6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coat</a:t>
            </a:r>
          </a:p>
        </p:txBody>
      </p:sp>
    </p:spTree>
    <p:extLst>
      <p:ext uri="{BB962C8B-B14F-4D97-AF65-F5344CB8AC3E}">
        <p14:creationId xmlns:p14="http://schemas.microsoft.com/office/powerpoint/2010/main" val="4144992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fireplace</a:t>
            </a:r>
          </a:p>
        </p:txBody>
      </p:sp>
    </p:spTree>
    <p:extLst>
      <p:ext uri="{BB962C8B-B14F-4D97-AF65-F5344CB8AC3E}">
        <p14:creationId xmlns:p14="http://schemas.microsoft.com/office/powerpoint/2010/main" val="100451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fireplace</a:t>
            </a:r>
            <a:endParaRPr lang="en-US" sz="9600" dirty="0"/>
          </a:p>
        </p:txBody>
      </p:sp>
      <p:pic>
        <p:nvPicPr>
          <p:cNvPr id="4098" name="Picture 2" descr="Fireplaceinsert.com, White Mountain Hearth DV Fireplace Insert Rushmore">
            <a:extLst>
              <a:ext uri="{FF2B5EF4-FFF2-40B4-BE49-F238E27FC236}">
                <a16:creationId xmlns:a16="http://schemas.microsoft.com/office/drawing/2014/main" id="{474C232B-24CB-417F-8EDE-5E6F40234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1" y="1825625"/>
            <a:ext cx="63430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3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freeze</a:t>
            </a:r>
          </a:p>
        </p:txBody>
      </p:sp>
    </p:spTree>
    <p:extLst>
      <p:ext uri="{BB962C8B-B14F-4D97-AF65-F5344CB8AC3E}">
        <p14:creationId xmlns:p14="http://schemas.microsoft.com/office/powerpoint/2010/main" val="2934400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freeze</a:t>
            </a:r>
            <a:endParaRPr lang="en-US" sz="9600" dirty="0"/>
          </a:p>
        </p:txBody>
      </p:sp>
      <p:pic>
        <p:nvPicPr>
          <p:cNvPr id="5122" name="Picture 2" descr="The 6 Things I Always Have in My Freezer | Real Simple">
            <a:extLst>
              <a:ext uri="{FF2B5EF4-FFF2-40B4-BE49-F238E27FC236}">
                <a16:creationId xmlns:a16="http://schemas.microsoft.com/office/drawing/2014/main" id="{644E42A0-E81A-4665-B5CB-BE89A39FE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86" y="1825625"/>
            <a:ext cx="61916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29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frost</a:t>
            </a:r>
          </a:p>
        </p:txBody>
      </p:sp>
    </p:spTree>
    <p:extLst>
      <p:ext uri="{BB962C8B-B14F-4D97-AF65-F5344CB8AC3E}">
        <p14:creationId xmlns:p14="http://schemas.microsoft.com/office/powerpoint/2010/main" val="2244726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frost</a:t>
            </a:r>
            <a:endParaRPr lang="en-US" sz="9600" dirty="0"/>
          </a:p>
        </p:txBody>
      </p:sp>
      <p:pic>
        <p:nvPicPr>
          <p:cNvPr id="6146" name="Picture 2" descr="How to Protect Plants from Frost - Bob Vila">
            <a:extLst>
              <a:ext uri="{FF2B5EF4-FFF2-40B4-BE49-F238E27FC236}">
                <a16:creationId xmlns:a16="http://schemas.microsoft.com/office/drawing/2014/main" id="{7F53B98F-D790-4893-BC74-E7C9DADAE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58169"/>
            <a:ext cx="6191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5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heater</a:t>
            </a:r>
          </a:p>
        </p:txBody>
      </p:sp>
    </p:spTree>
    <p:extLst>
      <p:ext uri="{BB962C8B-B14F-4D97-AF65-F5344CB8AC3E}">
        <p14:creationId xmlns:p14="http://schemas.microsoft.com/office/powerpoint/2010/main" val="192096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heater</a:t>
            </a:r>
            <a:endParaRPr lang="en-US" sz="9600" dirty="0"/>
          </a:p>
        </p:txBody>
      </p:sp>
      <p:pic>
        <p:nvPicPr>
          <p:cNvPr id="7170" name="Picture 2" descr="Amazon.com: Space Heater, 1500W Portable Heater, Up to 200sq, 3 Modes  Adjustable, Tip-Over and Overheat Protection, Adjustable Thermostat, Fast  Heat in 3s, PTC Heating Space heaters for Indoor Use: Home &amp; Kitchen">
            <a:extLst>
              <a:ext uri="{FF2B5EF4-FFF2-40B4-BE49-F238E27FC236}">
                <a16:creationId xmlns:a16="http://schemas.microsoft.com/office/drawing/2014/main" id="{117D7444-AE07-4924-B0B2-C6A579E06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93" y="1825625"/>
            <a:ext cx="42730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159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3989933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holidays</a:t>
            </a:r>
            <a:endParaRPr lang="en-US" sz="9600" dirty="0"/>
          </a:p>
        </p:txBody>
      </p:sp>
      <p:pic>
        <p:nvPicPr>
          <p:cNvPr id="8194" name="Picture 2" descr="Dealing with public holidays on non-working days | First Reference Talks">
            <a:extLst>
              <a:ext uri="{FF2B5EF4-FFF2-40B4-BE49-F238E27FC236}">
                <a16:creationId xmlns:a16="http://schemas.microsoft.com/office/drawing/2014/main" id="{8BFFFFD4-A19E-4D0F-8631-DE4B679EB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78" y="2056526"/>
            <a:ext cx="5851801" cy="389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coat</a:t>
            </a:r>
            <a:endParaRPr lang="en-US" sz="9600" dirty="0"/>
          </a:p>
        </p:txBody>
      </p:sp>
      <p:pic>
        <p:nvPicPr>
          <p:cNvPr id="2050" name="Picture 2" descr="children long coats girls kids winter coats with fur collar, View long coats,  miss winnie Product Details from Guangzhou Gaoteng Garment Co., Ltd. on  Alibaba.com">
            <a:extLst>
              <a:ext uri="{FF2B5EF4-FFF2-40B4-BE49-F238E27FC236}">
                <a16:creationId xmlns:a16="http://schemas.microsoft.com/office/drawing/2014/main" id="{1106298A-E253-49E5-9F13-179F63E64A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470129"/>
            <a:ext cx="4706834" cy="47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77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hot chocolate</a:t>
            </a:r>
          </a:p>
        </p:txBody>
      </p:sp>
    </p:spTree>
    <p:extLst>
      <p:ext uri="{BB962C8B-B14F-4D97-AF65-F5344CB8AC3E}">
        <p14:creationId xmlns:p14="http://schemas.microsoft.com/office/powerpoint/2010/main" val="3810327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hot chocolate</a:t>
            </a:r>
            <a:endParaRPr lang="en-US" sz="9600" dirty="0"/>
          </a:p>
        </p:txBody>
      </p:sp>
      <p:pic>
        <p:nvPicPr>
          <p:cNvPr id="9218" name="Picture 2" descr="Hot Chocolate for One - Yummy Healthy Easy">
            <a:extLst>
              <a:ext uri="{FF2B5EF4-FFF2-40B4-BE49-F238E27FC236}">
                <a16:creationId xmlns:a16="http://schemas.microsoft.com/office/drawing/2014/main" id="{E657E0C9-699A-43FD-AD9F-358FCEEB0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5" y="1630277"/>
            <a:ext cx="3241732" cy="4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07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icicle</a:t>
            </a:r>
          </a:p>
        </p:txBody>
      </p:sp>
    </p:spTree>
    <p:extLst>
      <p:ext uri="{BB962C8B-B14F-4D97-AF65-F5344CB8AC3E}">
        <p14:creationId xmlns:p14="http://schemas.microsoft.com/office/powerpoint/2010/main" val="3220973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icicle</a:t>
            </a:r>
            <a:endParaRPr lang="en-US" sz="9600" dirty="0"/>
          </a:p>
        </p:txBody>
      </p:sp>
      <p:pic>
        <p:nvPicPr>
          <p:cNvPr id="12290" name="Picture 2" descr="Icicles: like glass prisms suspended from Tehachapi roofs - The Loop  Newspaper">
            <a:extLst>
              <a:ext uri="{FF2B5EF4-FFF2-40B4-BE49-F238E27FC236}">
                <a16:creationId xmlns:a16="http://schemas.microsoft.com/office/drawing/2014/main" id="{A3406080-A27B-49DA-8926-DA655D57F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975644"/>
            <a:ext cx="53975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07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igloo</a:t>
            </a:r>
          </a:p>
        </p:txBody>
      </p:sp>
    </p:spTree>
    <p:extLst>
      <p:ext uri="{BB962C8B-B14F-4D97-AF65-F5344CB8AC3E}">
        <p14:creationId xmlns:p14="http://schemas.microsoft.com/office/powerpoint/2010/main" val="1331848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igloo</a:t>
            </a:r>
            <a:endParaRPr lang="en-US" sz="9600" dirty="0"/>
          </a:p>
        </p:txBody>
      </p:sp>
      <p:pic>
        <p:nvPicPr>
          <p:cNvPr id="13314" name="Picture 2" descr="What Do I Need to Build an Igloo? | Outside Online">
            <a:extLst>
              <a:ext uri="{FF2B5EF4-FFF2-40B4-BE49-F238E27FC236}">
                <a16:creationId xmlns:a16="http://schemas.microsoft.com/office/drawing/2014/main" id="{160525B9-AF09-4CE0-B32C-3F6066888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20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melt</a:t>
            </a:r>
          </a:p>
        </p:txBody>
      </p:sp>
    </p:spTree>
    <p:extLst>
      <p:ext uri="{BB962C8B-B14F-4D97-AF65-F5344CB8AC3E}">
        <p14:creationId xmlns:p14="http://schemas.microsoft.com/office/powerpoint/2010/main" val="2060780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melt</a:t>
            </a:r>
            <a:endParaRPr lang="en-US" sz="9600" dirty="0"/>
          </a:p>
        </p:txBody>
      </p:sp>
      <p:pic>
        <p:nvPicPr>
          <p:cNvPr id="14338" name="Picture 2" descr="FinTech and the Melting Ice Cube Theory | by FinTech Sandbox | Collision |  Medium">
            <a:extLst>
              <a:ext uri="{FF2B5EF4-FFF2-40B4-BE49-F238E27FC236}">
                <a16:creationId xmlns:a16="http://schemas.microsoft.com/office/drawing/2014/main" id="{4BB0A423-BC4C-4D12-B361-57C1CD0B2C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0" y="1825625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14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New Years</a:t>
            </a:r>
          </a:p>
        </p:txBody>
      </p:sp>
    </p:spTree>
    <p:extLst>
      <p:ext uri="{BB962C8B-B14F-4D97-AF65-F5344CB8AC3E}">
        <p14:creationId xmlns:p14="http://schemas.microsoft.com/office/powerpoint/2010/main" val="3985181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New Years</a:t>
            </a:r>
            <a:endParaRPr lang="en-US" sz="9600" dirty="0"/>
          </a:p>
        </p:txBody>
      </p:sp>
      <p:pic>
        <p:nvPicPr>
          <p:cNvPr id="15362" name="Picture 2" descr="New Year's Eve at the Loaf n' Ale | Lennox &amp; Addington">
            <a:extLst>
              <a:ext uri="{FF2B5EF4-FFF2-40B4-BE49-F238E27FC236}">
                <a16:creationId xmlns:a16="http://schemas.microsoft.com/office/drawing/2014/main" id="{2F8F8264-2108-4D8E-804D-A1C290303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1794798"/>
            <a:ext cx="5653307" cy="41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4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2204446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817456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present</a:t>
            </a:r>
            <a:endParaRPr lang="en-US" sz="9600" dirty="0"/>
          </a:p>
        </p:txBody>
      </p:sp>
      <p:pic>
        <p:nvPicPr>
          <p:cNvPr id="16386" name="Picture 2" descr="Special Present 1 | Zehira-blog">
            <a:extLst>
              <a:ext uri="{FF2B5EF4-FFF2-40B4-BE49-F238E27FC236}">
                <a16:creationId xmlns:a16="http://schemas.microsoft.com/office/drawing/2014/main" id="{C7280A59-674E-48CB-83AC-C1ECC6E932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60" y="1825625"/>
            <a:ext cx="5592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78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reindeer</a:t>
            </a:r>
          </a:p>
        </p:txBody>
      </p:sp>
    </p:spTree>
    <p:extLst>
      <p:ext uri="{BB962C8B-B14F-4D97-AF65-F5344CB8AC3E}">
        <p14:creationId xmlns:p14="http://schemas.microsoft.com/office/powerpoint/2010/main" val="2985810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reindeer</a:t>
            </a:r>
            <a:endParaRPr lang="en-US" sz="9600" dirty="0"/>
          </a:p>
        </p:txBody>
      </p:sp>
      <p:pic>
        <p:nvPicPr>
          <p:cNvPr id="17410" name="Picture 2" descr="Are All of Santa's Reindeer Female?">
            <a:extLst>
              <a:ext uri="{FF2B5EF4-FFF2-40B4-BE49-F238E27FC236}">
                <a16:creationId xmlns:a16="http://schemas.microsoft.com/office/drawing/2014/main" id="{2A031C62-9646-48A2-8191-CD5A2457C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7" y="1825625"/>
            <a:ext cx="58022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48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Santa Claus</a:t>
            </a:r>
          </a:p>
        </p:txBody>
      </p:sp>
    </p:spTree>
    <p:extLst>
      <p:ext uri="{BB962C8B-B14F-4D97-AF65-F5344CB8AC3E}">
        <p14:creationId xmlns:p14="http://schemas.microsoft.com/office/powerpoint/2010/main" val="1635831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Santa Claus</a:t>
            </a:r>
            <a:endParaRPr lang="en-US" sz="9600" dirty="0"/>
          </a:p>
        </p:txBody>
      </p:sp>
      <p:pic>
        <p:nvPicPr>
          <p:cNvPr id="18434" name="Picture 2" descr="Tell your kids the truth: Santa is real">
            <a:extLst>
              <a:ext uri="{FF2B5EF4-FFF2-40B4-BE49-F238E27FC236}">
                <a16:creationId xmlns:a16="http://schemas.microsoft.com/office/drawing/2014/main" id="{E88A7D7F-198D-44C0-A199-5935506D53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80" y="1825625"/>
            <a:ext cx="65286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7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scarf</a:t>
            </a:r>
          </a:p>
        </p:txBody>
      </p:sp>
    </p:spTree>
    <p:extLst>
      <p:ext uri="{BB962C8B-B14F-4D97-AF65-F5344CB8AC3E}">
        <p14:creationId xmlns:p14="http://schemas.microsoft.com/office/powerpoint/2010/main" val="2144576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scarf</a:t>
            </a:r>
            <a:endParaRPr lang="en-US" sz="9600" dirty="0"/>
          </a:p>
        </p:txBody>
      </p:sp>
      <p:pic>
        <p:nvPicPr>
          <p:cNvPr id="19458" name="Picture 2" descr="Buffalo Red and Black Plaid Flannel Scarf for Women &amp; Men - Soft Warm Winter  Scarf – 67” x 13” Inches: Amazon.ca: Clothing &amp; Accessories">
            <a:extLst>
              <a:ext uri="{FF2B5EF4-FFF2-40B4-BE49-F238E27FC236}">
                <a16:creationId xmlns:a16="http://schemas.microsoft.com/office/drawing/2014/main" id="{2CB20A37-EB18-4C08-AC55-BA727D327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7" y="1690688"/>
            <a:ext cx="3138766" cy="45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1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ski</a:t>
            </a:r>
          </a:p>
        </p:txBody>
      </p:sp>
    </p:spTree>
    <p:extLst>
      <p:ext uri="{BB962C8B-B14F-4D97-AF65-F5344CB8AC3E}">
        <p14:creationId xmlns:p14="http://schemas.microsoft.com/office/powerpoint/2010/main" val="3751827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ski</a:t>
            </a:r>
            <a:endParaRPr lang="en-US" sz="9600" dirty="0"/>
          </a:p>
        </p:txBody>
      </p:sp>
      <p:pic>
        <p:nvPicPr>
          <p:cNvPr id="20482" name="Picture 2" descr="Amazon.com : Kids First Plastic Snow Skis &amp; Poles Age 2-4 with Bindings -  Fun Beginer Skis 90cm : Alpine Skis : Sports &amp; Outdoors">
            <a:extLst>
              <a:ext uri="{FF2B5EF4-FFF2-40B4-BE49-F238E27FC236}">
                <a16:creationId xmlns:a16="http://schemas.microsoft.com/office/drawing/2014/main" id="{9E251221-594E-474C-91EE-7857E0527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41" y="1825625"/>
            <a:ext cx="3274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4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cold</a:t>
            </a:r>
            <a:endParaRPr lang="en-US" sz="9600" dirty="0"/>
          </a:p>
        </p:txBody>
      </p:sp>
      <p:pic>
        <p:nvPicPr>
          <p:cNvPr id="3074" name="Picture 2" descr="Free Cold Cliparts, Download Free Clip Art, Free Clip Art on Clipart Library">
            <a:extLst>
              <a:ext uri="{FF2B5EF4-FFF2-40B4-BE49-F238E27FC236}">
                <a16:creationId xmlns:a16="http://schemas.microsoft.com/office/drawing/2014/main" id="{9EF5B85A-24E2-411A-8E3B-E7CABB34E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24" y="1910565"/>
            <a:ext cx="3441090" cy="42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19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sled</a:t>
            </a:r>
          </a:p>
        </p:txBody>
      </p:sp>
    </p:spTree>
    <p:extLst>
      <p:ext uri="{BB962C8B-B14F-4D97-AF65-F5344CB8AC3E}">
        <p14:creationId xmlns:p14="http://schemas.microsoft.com/office/powerpoint/2010/main" val="37066387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sled</a:t>
            </a:r>
            <a:endParaRPr lang="en-US" sz="9600" dirty="0"/>
          </a:p>
        </p:txBody>
      </p:sp>
      <p:pic>
        <p:nvPicPr>
          <p:cNvPr id="21506" name="Picture 2" descr="Classic 6ft Toboggan | Northern Toboggan Wooden Sleds | Handmade in MN –  Northern Toboggan Co">
            <a:extLst>
              <a:ext uri="{FF2B5EF4-FFF2-40B4-BE49-F238E27FC236}">
                <a16:creationId xmlns:a16="http://schemas.microsoft.com/office/drawing/2014/main" id="{1F3A4DB1-B465-4F60-9168-1E903A107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3" y="1690688"/>
            <a:ext cx="6166338" cy="43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096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sleigh</a:t>
            </a:r>
          </a:p>
        </p:txBody>
      </p:sp>
    </p:spTree>
    <p:extLst>
      <p:ext uri="{BB962C8B-B14F-4D97-AF65-F5344CB8AC3E}">
        <p14:creationId xmlns:p14="http://schemas.microsoft.com/office/powerpoint/2010/main" val="42769135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sleigh</a:t>
            </a:r>
            <a:endParaRPr lang="en-US" sz="9600" dirty="0"/>
          </a:p>
        </p:txBody>
      </p:sp>
      <p:pic>
        <p:nvPicPr>
          <p:cNvPr id="22530" name="Picture 2" descr="Banff Canadian Rockies Horse-Drawn Sleigh Ride 2020">
            <a:extLst>
              <a:ext uri="{FF2B5EF4-FFF2-40B4-BE49-F238E27FC236}">
                <a16:creationId xmlns:a16="http://schemas.microsoft.com/office/drawing/2014/main" id="{C2C5CA52-1E9E-4668-96B2-635A8D765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69" y="1775473"/>
            <a:ext cx="6524844" cy="4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985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slippery</a:t>
            </a:r>
          </a:p>
        </p:txBody>
      </p:sp>
    </p:spTree>
    <p:extLst>
      <p:ext uri="{BB962C8B-B14F-4D97-AF65-F5344CB8AC3E}">
        <p14:creationId xmlns:p14="http://schemas.microsoft.com/office/powerpoint/2010/main" val="3018211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slippery</a:t>
            </a:r>
            <a:endParaRPr lang="en-US" sz="9600" dirty="0"/>
          </a:p>
        </p:txBody>
      </p:sp>
      <p:pic>
        <p:nvPicPr>
          <p:cNvPr id="23554" name="Picture 2" descr="Caution - Slippery When Wet&quot; Folding Floor Sign by SmartSign | 25&quot; x 12&quot;  Plastic: Amazon.ca: Patio, Lawn &amp; Garden">
            <a:extLst>
              <a:ext uri="{FF2B5EF4-FFF2-40B4-BE49-F238E27FC236}">
                <a16:creationId xmlns:a16="http://schemas.microsoft.com/office/drawing/2014/main" id="{EA3BA5A7-7B5F-45D9-8BD3-3AD1FB738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803032"/>
            <a:ext cx="4208721" cy="45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026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snowball</a:t>
            </a:r>
          </a:p>
        </p:txBody>
      </p:sp>
    </p:spTree>
    <p:extLst>
      <p:ext uri="{BB962C8B-B14F-4D97-AF65-F5344CB8AC3E}">
        <p14:creationId xmlns:p14="http://schemas.microsoft.com/office/powerpoint/2010/main" val="3101108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snowball</a:t>
            </a:r>
            <a:endParaRPr lang="en-US" sz="9600" dirty="0"/>
          </a:p>
        </p:txBody>
      </p:sp>
      <p:pic>
        <p:nvPicPr>
          <p:cNvPr id="24578" name="Picture 2" descr="Non-random sampling: snowball sampling">
            <a:extLst>
              <a:ext uri="{FF2B5EF4-FFF2-40B4-BE49-F238E27FC236}">
                <a16:creationId xmlns:a16="http://schemas.microsoft.com/office/drawing/2014/main" id="{5F3620C0-4FB6-40F1-B94B-0F3D45536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91544"/>
            <a:ext cx="609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018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17000" b="1" dirty="0"/>
              <a:t>snowboard</a:t>
            </a:r>
          </a:p>
        </p:txBody>
      </p:sp>
    </p:spTree>
    <p:extLst>
      <p:ext uri="{BB962C8B-B14F-4D97-AF65-F5344CB8AC3E}">
        <p14:creationId xmlns:p14="http://schemas.microsoft.com/office/powerpoint/2010/main" val="14061306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snowboard</a:t>
            </a:r>
            <a:endParaRPr lang="en-US" sz="9600" dirty="0"/>
          </a:p>
        </p:txBody>
      </p:sp>
      <p:pic>
        <p:nvPicPr>
          <p:cNvPr id="25602" name="Picture 2" descr="Cypress Mountain offers free lift tickets March 13 in honour of snowboarding  pioneer – Surrey Now-Leader">
            <a:extLst>
              <a:ext uri="{FF2B5EF4-FFF2-40B4-BE49-F238E27FC236}">
                <a16:creationId xmlns:a16="http://schemas.microsoft.com/office/drawing/2014/main" id="{A608AC69-710D-4095-8405-AB97D3FCE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21" y="1825625"/>
            <a:ext cx="65295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5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/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2520578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snowflake</a:t>
            </a:r>
          </a:p>
        </p:txBody>
      </p:sp>
    </p:spTree>
    <p:extLst>
      <p:ext uri="{BB962C8B-B14F-4D97-AF65-F5344CB8AC3E}">
        <p14:creationId xmlns:p14="http://schemas.microsoft.com/office/powerpoint/2010/main" val="1690936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snowflake</a:t>
            </a:r>
            <a:endParaRPr lang="en-US" sz="9600" dirty="0"/>
          </a:p>
        </p:txBody>
      </p:sp>
      <p:pic>
        <p:nvPicPr>
          <p:cNvPr id="26626" name="Picture 2" descr="A few favorite snowflake photos | Earth | EarthSky">
            <a:extLst>
              <a:ext uri="{FF2B5EF4-FFF2-40B4-BE49-F238E27FC236}">
                <a16:creationId xmlns:a16="http://schemas.microsoft.com/office/drawing/2014/main" id="{6DBD1102-7015-4757-BAC0-77368D311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87" y="1825625"/>
            <a:ext cx="43634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984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sweater</a:t>
            </a:r>
          </a:p>
        </p:txBody>
      </p:sp>
    </p:spTree>
    <p:extLst>
      <p:ext uri="{BB962C8B-B14F-4D97-AF65-F5344CB8AC3E}">
        <p14:creationId xmlns:p14="http://schemas.microsoft.com/office/powerpoint/2010/main" val="18180153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sweater</a:t>
            </a:r>
            <a:endParaRPr lang="en-US" sz="9600" dirty="0"/>
          </a:p>
        </p:txBody>
      </p:sp>
      <p:pic>
        <p:nvPicPr>
          <p:cNvPr id="27650" name="Picture 2" descr="Zadig &amp; Voltaire Kids - Red &amp; Black Striped Sweater | Childrensalon">
            <a:extLst>
              <a:ext uri="{FF2B5EF4-FFF2-40B4-BE49-F238E27FC236}">
                <a16:creationId xmlns:a16="http://schemas.microsoft.com/office/drawing/2014/main" id="{84E0509C-BC52-43CC-90C3-69D107311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36" y="1690688"/>
            <a:ext cx="480218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659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17627660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weather</a:t>
            </a:r>
            <a:endParaRPr lang="en-US" sz="9600" dirty="0"/>
          </a:p>
        </p:txBody>
      </p:sp>
      <p:pic>
        <p:nvPicPr>
          <p:cNvPr id="28674" name="Picture 2" descr="Global BC Evening Weather Forecast | Watch News Videos Online">
            <a:extLst>
              <a:ext uri="{FF2B5EF4-FFF2-40B4-BE49-F238E27FC236}">
                <a16:creationId xmlns:a16="http://schemas.microsoft.com/office/drawing/2014/main" id="{557F0784-E5B2-42ED-BE53-FB0775A8EB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156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B64-B0F1-4FFD-80DC-BE3B2C4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594"/>
            <a:ext cx="10515600" cy="3981588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/>
              <a:t>Winter Break</a:t>
            </a:r>
          </a:p>
        </p:txBody>
      </p:sp>
    </p:spTree>
    <p:extLst>
      <p:ext uri="{BB962C8B-B14F-4D97-AF65-F5344CB8AC3E}">
        <p14:creationId xmlns:p14="http://schemas.microsoft.com/office/powerpoint/2010/main" val="6180101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Winter Break</a:t>
            </a:r>
            <a:endParaRPr lang="en-US" sz="9600" dirty="0"/>
          </a:p>
        </p:txBody>
      </p:sp>
      <p:pic>
        <p:nvPicPr>
          <p:cNvPr id="29698" name="Picture 2" descr="Have a Restful Winter Break! – St. Paul School Website">
            <a:extLst>
              <a:ext uri="{FF2B5EF4-FFF2-40B4-BE49-F238E27FC236}">
                <a16:creationId xmlns:a16="http://schemas.microsoft.com/office/drawing/2014/main" id="{DD35FB2D-2F4E-4BE2-9A1E-3005EB09A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2077244"/>
            <a:ext cx="69596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3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7D5F6-B58B-4F2A-B379-9D8BA71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December</a:t>
            </a:r>
            <a:endParaRPr lang="en-US" sz="9600" dirty="0"/>
          </a:p>
        </p:txBody>
      </p:sp>
      <p:pic>
        <p:nvPicPr>
          <p:cNvPr id="4098" name="Picture 2" descr="Free December Calendar Cliparts, Download Free Clip Art, Free Clip Art on  Clipart Library">
            <a:extLst>
              <a:ext uri="{FF2B5EF4-FFF2-40B4-BE49-F238E27FC236}">
                <a16:creationId xmlns:a16="http://schemas.microsoft.com/office/drawing/2014/main" id="{AB547CBC-041D-4B8B-9125-9263DF910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5" y="1991551"/>
            <a:ext cx="5826956" cy="45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2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100</Words>
  <Application>Microsoft Office PowerPoint</Application>
  <PresentationFormat>Widescreen</PresentationFormat>
  <Paragraphs>87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Arial</vt:lpstr>
      <vt:lpstr>Calibri</vt:lpstr>
      <vt:lpstr>Calibri Light</vt:lpstr>
      <vt:lpstr>Office Theme</vt:lpstr>
      <vt:lpstr>Winter Vocabulary</vt:lpstr>
      <vt:lpstr>boots</vt:lpstr>
      <vt:lpstr>boots</vt:lpstr>
      <vt:lpstr>coat</vt:lpstr>
      <vt:lpstr>coat</vt:lpstr>
      <vt:lpstr>cold</vt:lpstr>
      <vt:lpstr>cold</vt:lpstr>
      <vt:lpstr>December</vt:lpstr>
      <vt:lpstr>December</vt:lpstr>
      <vt:lpstr>February</vt:lpstr>
      <vt:lpstr>February</vt:lpstr>
      <vt:lpstr>gloves</vt:lpstr>
      <vt:lpstr>gloves</vt:lpstr>
      <vt:lpstr>hat</vt:lpstr>
      <vt:lpstr>hat</vt:lpstr>
      <vt:lpstr>ice</vt:lpstr>
      <vt:lpstr>ice</vt:lpstr>
      <vt:lpstr>jacket</vt:lpstr>
      <vt:lpstr>jacket</vt:lpstr>
      <vt:lpstr>January</vt:lpstr>
      <vt:lpstr>January</vt:lpstr>
      <vt:lpstr>mittens</vt:lpstr>
      <vt:lpstr>mittens</vt:lpstr>
      <vt:lpstr>skates</vt:lpstr>
      <vt:lpstr>skates</vt:lpstr>
      <vt:lpstr>snow</vt:lpstr>
      <vt:lpstr>snow</vt:lpstr>
      <vt:lpstr>snowman</vt:lpstr>
      <vt:lpstr>snowman</vt:lpstr>
      <vt:lpstr>socks</vt:lpstr>
      <vt:lpstr>socks</vt:lpstr>
      <vt:lpstr>white</vt:lpstr>
      <vt:lpstr>white</vt:lpstr>
      <vt:lpstr>Boxing Day</vt:lpstr>
      <vt:lpstr>Boxing Day</vt:lpstr>
      <vt:lpstr>candy cane</vt:lpstr>
      <vt:lpstr>candy cane</vt:lpstr>
      <vt:lpstr>Christmas</vt:lpstr>
      <vt:lpstr>Christmas</vt:lpstr>
      <vt:lpstr>fireplace</vt:lpstr>
      <vt:lpstr>fireplace</vt:lpstr>
      <vt:lpstr>freeze</vt:lpstr>
      <vt:lpstr>freeze</vt:lpstr>
      <vt:lpstr>frost</vt:lpstr>
      <vt:lpstr>frost</vt:lpstr>
      <vt:lpstr>heater</vt:lpstr>
      <vt:lpstr>heater</vt:lpstr>
      <vt:lpstr>holidays</vt:lpstr>
      <vt:lpstr>holidays</vt:lpstr>
      <vt:lpstr>hot chocolate</vt:lpstr>
      <vt:lpstr>hot chocolate</vt:lpstr>
      <vt:lpstr>icicle</vt:lpstr>
      <vt:lpstr>icicle</vt:lpstr>
      <vt:lpstr>igloo</vt:lpstr>
      <vt:lpstr>igloo</vt:lpstr>
      <vt:lpstr>melt</vt:lpstr>
      <vt:lpstr>melt</vt:lpstr>
      <vt:lpstr>New Years</vt:lpstr>
      <vt:lpstr>New Years</vt:lpstr>
      <vt:lpstr>present</vt:lpstr>
      <vt:lpstr>present</vt:lpstr>
      <vt:lpstr>reindeer</vt:lpstr>
      <vt:lpstr>reindeer</vt:lpstr>
      <vt:lpstr>Santa Claus</vt:lpstr>
      <vt:lpstr>Santa Claus</vt:lpstr>
      <vt:lpstr>scarf</vt:lpstr>
      <vt:lpstr>scarf</vt:lpstr>
      <vt:lpstr>ski</vt:lpstr>
      <vt:lpstr>ski</vt:lpstr>
      <vt:lpstr>sled</vt:lpstr>
      <vt:lpstr>sled</vt:lpstr>
      <vt:lpstr>sleigh</vt:lpstr>
      <vt:lpstr>sleigh</vt:lpstr>
      <vt:lpstr>slippery</vt:lpstr>
      <vt:lpstr>slippery</vt:lpstr>
      <vt:lpstr>snowball</vt:lpstr>
      <vt:lpstr>snowball</vt:lpstr>
      <vt:lpstr>snowboard</vt:lpstr>
      <vt:lpstr>snowboard</vt:lpstr>
      <vt:lpstr>snowflake</vt:lpstr>
      <vt:lpstr>snowflake</vt:lpstr>
      <vt:lpstr>sweater</vt:lpstr>
      <vt:lpstr>sweater</vt:lpstr>
      <vt:lpstr>weather</vt:lpstr>
      <vt:lpstr>weather</vt:lpstr>
      <vt:lpstr>Winter Break</vt:lpstr>
      <vt:lpstr>Winter 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Vocabulary</dc:title>
  <dc:creator>Sachiko Renovich</dc:creator>
  <cp:lastModifiedBy>Sachiko Renovich</cp:lastModifiedBy>
  <cp:revision>16</cp:revision>
  <dcterms:created xsi:type="dcterms:W3CDTF">2020-11-30T01:57:51Z</dcterms:created>
  <dcterms:modified xsi:type="dcterms:W3CDTF">2020-12-01T00:56:33Z</dcterms:modified>
</cp:coreProperties>
</file>