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369" r:id="rId2"/>
    <p:sldId id="271" r:id="rId3"/>
    <p:sldId id="344" r:id="rId4"/>
    <p:sldId id="368" r:id="rId5"/>
    <p:sldId id="345" r:id="rId6"/>
    <p:sldId id="367" r:id="rId7"/>
    <p:sldId id="265" r:id="rId8"/>
    <p:sldId id="264" r:id="rId9"/>
    <p:sldId id="289" r:id="rId10"/>
    <p:sldId id="305" r:id="rId11"/>
    <p:sldId id="333" r:id="rId12"/>
    <p:sldId id="343" r:id="rId13"/>
    <p:sldId id="342" r:id="rId14"/>
    <p:sldId id="341" r:id="rId15"/>
    <p:sldId id="335" r:id="rId16"/>
    <p:sldId id="336" r:id="rId17"/>
    <p:sldId id="324" r:id="rId18"/>
    <p:sldId id="337" r:id="rId19"/>
    <p:sldId id="338" r:id="rId20"/>
    <p:sldId id="339" r:id="rId21"/>
    <p:sldId id="340" r:id="rId22"/>
    <p:sldId id="334" r:id="rId23"/>
    <p:sldId id="327" r:id="rId24"/>
    <p:sldId id="326" r:id="rId25"/>
    <p:sldId id="262" r:id="rId26"/>
    <p:sldId id="286" r:id="rId27"/>
    <p:sldId id="267" r:id="rId28"/>
    <p:sldId id="263" r:id="rId29"/>
    <p:sldId id="325" r:id="rId30"/>
    <p:sldId id="280" r:id="rId31"/>
    <p:sldId id="276" r:id="rId32"/>
    <p:sldId id="328" r:id="rId33"/>
    <p:sldId id="330" r:id="rId34"/>
    <p:sldId id="277" r:id="rId35"/>
    <p:sldId id="321" r:id="rId36"/>
    <p:sldId id="331" r:id="rId37"/>
    <p:sldId id="332" r:id="rId38"/>
    <p:sldId id="26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>
      <p:cViewPr varScale="1">
        <p:scale>
          <a:sx n="68" d="100"/>
          <a:sy n="68" d="100"/>
        </p:scale>
        <p:origin x="7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1D77385-09C0-42B7-ADBD-B5238B1DA562}" type="datetimeFigureOut">
              <a:rPr lang="en-US"/>
              <a:pPr/>
              <a:t>2/11/2020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8CB3FC0-08A6-4FBF-A99A-AD528B23F9A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291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5636-C0E6-4DC4-B95E-A187F66444AA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A6C3-B8F8-42D1-9445-31C03E865C2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7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0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20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23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5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61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08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785F-E876-4A3D-B2A5-0627C84982FD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C41A-EF0F-42DB-AD48-AD3F660E0D4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70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E431-0974-4CAE-B498-85A54B7B77AD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AF69-BF8F-4803-AD19-A178572E5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9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AF9-1841-4646-ACEC-F10BAAF94B31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0F9D-F3B7-4661-BC83-E29A56F35F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6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A75F-9462-4EB1-8D46-72D2A0127420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85DC-FC1C-4C96-9610-8A99F15027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51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351A-CD1E-4BD7-84F8-F77DA7286087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D611-1C37-43D6-B9E3-5CDD32C7F9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68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40A9-6007-4162-A5CB-C1FFA5F2DA34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8F7C-7821-4B33-8F9F-332F2288CDC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27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5361-5310-413A-B469-C7A9D97CCF22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5DF9-4122-47F4-857F-9BBFC0A675F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65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6EF41-6239-4A8B-B77F-CFBDF93B4422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AA83-805B-480E-A439-4B051782413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41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C74-82DE-43F7-8382-BA3CF7F3B507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7410-8012-4B7C-B460-B7EF91964F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40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DB69-E6B7-4B4B-8559-655079D6E4B5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27F2-9A8D-4E3F-8096-101E62F4153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89135F-C34F-4CFA-A6F0-0712A0A190B6}" type="datetimeFigureOut">
              <a:rPr lang="en-US" smtClean="0"/>
              <a:pPr/>
              <a:t>2/11/2020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6661-3C4C-4BB0-B431-99A5517A47E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314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2C67-43AC-4113-8B2B-A499C2F6E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Gene to Protein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441FE-AC32-4065-98BE-9987C1FE7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8026038" cy="632819"/>
          </a:xfrm>
        </p:spPr>
        <p:txBody>
          <a:bodyPr>
            <a:normAutofit fontScale="92500"/>
          </a:bodyPr>
          <a:lstStyle/>
          <a:p>
            <a:r>
              <a:rPr lang="en-US" dirty="0"/>
              <a:t>Lesson 2: Details of transcription &amp; Translation Sec 17.2-17.4</a:t>
            </a:r>
          </a:p>
        </p:txBody>
      </p:sp>
    </p:spTree>
    <p:extLst>
      <p:ext uri="{BB962C8B-B14F-4D97-AF65-F5344CB8AC3E}">
        <p14:creationId xmlns:p14="http://schemas.microsoft.com/office/powerpoint/2010/main" val="35973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416"/>
            <a:ext cx="9144000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05099"/>
            <a:ext cx="5976664" cy="4246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316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FFFF00"/>
                </a:solidFill>
              </a:rPr>
              <a:t>Transcribing the DNA message into an RNA message!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2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27" y="260648"/>
            <a:ext cx="8119738" cy="1536122"/>
          </a:xfrm>
        </p:spPr>
        <p:txBody>
          <a:bodyPr/>
          <a:lstStyle/>
          <a:p>
            <a:r>
              <a:rPr lang="en-CA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II. Translation</a:t>
            </a:r>
            <a:br>
              <a:rPr lang="en-CA" b="1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r>
              <a:rPr lang="en-CA" dirty="0">
                <a:sym typeface="Wingdings" panose="05000000000000000000" pitchFamily="2" charset="2"/>
              </a:rPr>
              <a:t>from mRNA amino acids protein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276872"/>
            <a:ext cx="538783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305676" cy="5124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1565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CA" sz="3600" b="1" u="sng" dirty="0">
                <a:solidFill>
                  <a:srgbClr val="D53DD0"/>
                </a:solidFill>
              </a:rPr>
              <a:t>II. Translation</a:t>
            </a:r>
            <a:endParaRPr lang="en-CA" sz="2400" i="1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565" y="992720"/>
            <a:ext cx="8964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  <a:defRPr/>
            </a:pPr>
            <a:r>
              <a:rPr lang="en-CA" sz="3200" dirty="0">
                <a:solidFill>
                  <a:srgbClr val="9B6BF2"/>
                </a:solidFill>
              </a:rPr>
              <a:t>mRNA message is translated into a protein!</a:t>
            </a:r>
          </a:p>
        </p:txBody>
      </p:sp>
    </p:spTree>
    <p:extLst>
      <p:ext uri="{BB962C8B-B14F-4D97-AF65-F5344CB8AC3E}">
        <p14:creationId xmlns:p14="http://schemas.microsoft.com/office/powerpoint/2010/main" val="124167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FF71-AE84-4D49-8CF4-EE0C713A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Learning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4564-8AA9-4B54-9AFF-0A63629B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920764" cy="4195481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800" dirty="0"/>
              <a:t>Know key terms: gene expression, transcription, translation</a:t>
            </a:r>
          </a:p>
          <a:p>
            <a:pPr marL="457200" indent="-457200">
              <a:buAutoNum type="arabicParenR"/>
            </a:pPr>
            <a:r>
              <a:rPr lang="en-US" sz="2800" dirty="0"/>
              <a:t>Describe major events of transcription</a:t>
            </a:r>
          </a:p>
          <a:p>
            <a:pPr marL="457200" indent="-457200">
              <a:buAutoNum type="arabicParenR"/>
            </a:pPr>
            <a:r>
              <a:rPr lang="en-US" sz="2800" dirty="0"/>
              <a:t>Explain how eukaryotes modify mRNA after transcription</a:t>
            </a:r>
          </a:p>
          <a:p>
            <a:pPr marL="457200" indent="-457200">
              <a:buAutoNum type="arabicParenR"/>
            </a:pPr>
            <a:r>
              <a:rPr lang="en-US" sz="2800" dirty="0"/>
              <a:t>Describe the steps in translation</a:t>
            </a:r>
          </a:p>
          <a:p>
            <a:pPr marL="457200" indent="-457200">
              <a:buAutoNum type="arabicParenR"/>
            </a:pPr>
            <a:r>
              <a:rPr lang="en-US" sz="2800" dirty="0"/>
              <a:t>Explain how mutations can change the amino acid sequence of a protein</a:t>
            </a:r>
          </a:p>
        </p:txBody>
      </p:sp>
    </p:spTree>
    <p:extLst>
      <p:ext uri="{BB962C8B-B14F-4D97-AF65-F5344CB8AC3E}">
        <p14:creationId xmlns:p14="http://schemas.microsoft.com/office/powerpoint/2010/main" val="29563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0" y="404664"/>
            <a:ext cx="8263754" cy="1392106"/>
          </a:xfrm>
        </p:spPr>
        <p:txBody>
          <a:bodyPr/>
          <a:lstStyle/>
          <a:p>
            <a:r>
              <a:rPr lang="en-CA" dirty="0"/>
              <a:t>Transcription: </a:t>
            </a:r>
            <a:r>
              <a:rPr lang="en-CA" sz="2800" i="1" dirty="0"/>
              <a:t>“to make a close copy”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979646"/>
          </a:xfrm>
        </p:spPr>
        <p:txBody>
          <a:bodyPr>
            <a:normAutofit/>
          </a:bodyPr>
          <a:lstStyle/>
          <a:p>
            <a:r>
              <a:rPr lang="en-CA" sz="3200" b="1" dirty="0"/>
              <a:t>The synthesis of mRNA, directed by DNA</a:t>
            </a:r>
          </a:p>
          <a:p>
            <a:endParaRPr lang="en-CA" sz="3200" b="1" dirty="0"/>
          </a:p>
          <a:p>
            <a:r>
              <a:rPr lang="en-CA" sz="3200" b="1" dirty="0"/>
              <a:t>DNA is the template</a:t>
            </a:r>
          </a:p>
          <a:p>
            <a:endParaRPr lang="en-CA" sz="3200" b="1" dirty="0"/>
          </a:p>
          <a:p>
            <a:r>
              <a:rPr lang="en-CA" sz="3200" b="1" dirty="0"/>
              <a:t>The RNA strand made is complementary</a:t>
            </a:r>
          </a:p>
          <a:p>
            <a:endParaRPr lang="en-CA" sz="3200" b="1" dirty="0"/>
          </a:p>
          <a:p>
            <a:r>
              <a:rPr lang="en-CA" sz="3200" b="1" dirty="0"/>
              <a:t>Requires </a:t>
            </a:r>
            <a:r>
              <a:rPr lang="en-CA" sz="3200" b="1" dirty="0">
                <a:solidFill>
                  <a:srgbClr val="FFFF00"/>
                </a:solidFill>
              </a:rPr>
              <a:t>RNA polymerase enzyme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3"/>
            <a:ext cx="8712968" cy="5760640"/>
          </a:xfrm>
        </p:spPr>
        <p:txBody>
          <a:bodyPr>
            <a:normAutofit/>
          </a:bodyPr>
          <a:lstStyle/>
          <a:p>
            <a:r>
              <a:rPr lang="en-CA" sz="2400" dirty="0"/>
              <a:t>Transcription begins at </a:t>
            </a:r>
            <a:r>
              <a:rPr lang="en-CA" sz="3200" b="1" u="sng" dirty="0">
                <a:solidFill>
                  <a:srgbClr val="FFFF00"/>
                </a:solidFill>
              </a:rPr>
              <a:t>a promoter: </a:t>
            </a:r>
          </a:p>
          <a:p>
            <a:pPr lvl="1"/>
            <a:r>
              <a:rPr lang="en-CA" sz="2800" b="1" dirty="0">
                <a:solidFill>
                  <a:srgbClr val="FFFF00"/>
                </a:solidFill>
              </a:rPr>
              <a:t>The DNA sequence where the RNA polymerase first  attaches</a:t>
            </a:r>
          </a:p>
          <a:p>
            <a:pPr marL="0" indent="0">
              <a:buNone/>
            </a:pPr>
            <a:endParaRPr lang="en-CA" sz="2800" b="1" dirty="0"/>
          </a:p>
          <a:p>
            <a:r>
              <a:rPr lang="en-CA" sz="2800" b="1" u="sng" dirty="0">
                <a:solidFill>
                  <a:srgbClr val="FFFF00"/>
                </a:solidFill>
              </a:rPr>
              <a:t>A TATA box- </a:t>
            </a:r>
            <a:r>
              <a:rPr lang="en-CA" sz="2800" b="1" dirty="0"/>
              <a:t>( TATA nucleotide sequence)is usually ~25 nucleotides before the promoter</a:t>
            </a:r>
          </a:p>
          <a:p>
            <a:endParaRPr lang="en-CA" sz="2800" b="1" dirty="0"/>
          </a:p>
          <a:p>
            <a:r>
              <a:rPr lang="en-CA" sz="2800" b="1" dirty="0"/>
              <a:t>RNA polymerase can only work in a 5’ to 3’ direction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179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479778" cy="1400530"/>
          </a:xfrm>
        </p:spPr>
        <p:txBody>
          <a:bodyPr/>
          <a:lstStyle/>
          <a:p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52718"/>
            <a:ext cx="8892480" cy="5936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D53DD0"/>
                </a:solidFill>
              </a:rPr>
              <a:t>PROCESSING of mRNA in Eukaryotes</a:t>
            </a:r>
          </a:p>
          <a:p>
            <a:r>
              <a:rPr lang="en-US" sz="3200" b="1" dirty="0"/>
              <a:t>There are some “non-coding” regions on the DNA/mRNA copies</a:t>
            </a:r>
          </a:p>
          <a:p>
            <a:pPr lvl="1"/>
            <a:r>
              <a:rPr lang="en-US" sz="30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Introns</a:t>
            </a: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accent5"/>
                </a:solidFill>
              </a:rPr>
              <a:t>sections that don</a:t>
            </a:r>
            <a:r>
              <a:rPr lang="fr-FR" sz="3000" b="1" dirty="0">
                <a:solidFill>
                  <a:schemeClr val="accent5"/>
                </a:solidFill>
              </a:rPr>
              <a:t>’</a:t>
            </a:r>
            <a:r>
              <a:rPr lang="en-US" sz="3000" b="1" dirty="0">
                <a:solidFill>
                  <a:schemeClr val="accent5"/>
                </a:solidFill>
              </a:rPr>
              <a:t>t code for genes</a:t>
            </a:r>
          </a:p>
          <a:p>
            <a:pPr lvl="1"/>
            <a:endParaRPr lang="en-US" sz="3000" b="1" dirty="0">
              <a:solidFill>
                <a:schemeClr val="accent5"/>
              </a:solidFill>
            </a:endParaRPr>
          </a:p>
          <a:p>
            <a:r>
              <a:rPr lang="en-US" sz="3200" b="1" dirty="0"/>
              <a:t>Introns are removed before mRNA leaves the nucleus</a:t>
            </a:r>
          </a:p>
          <a:p>
            <a:endParaRPr lang="en-US" sz="3200" b="1" dirty="0"/>
          </a:p>
          <a:p>
            <a:r>
              <a:rPr lang="en-US" sz="3200" b="1" dirty="0"/>
              <a:t>mRNA contains only </a:t>
            </a:r>
            <a:r>
              <a:rPr lang="en-US" sz="3200" b="1" u="sng" dirty="0">
                <a:solidFill>
                  <a:srgbClr val="CCFFCC"/>
                </a:solidFill>
              </a:rPr>
              <a:t>EXONS</a:t>
            </a:r>
            <a:r>
              <a:rPr lang="en-US" sz="3200" b="1" u="sng" dirty="0"/>
              <a:t>: </a:t>
            </a:r>
          </a:p>
          <a:p>
            <a:pPr lvl="1"/>
            <a:r>
              <a:rPr lang="en-US" sz="3000" b="1" dirty="0">
                <a:solidFill>
                  <a:srgbClr val="CCFFCC"/>
                </a:solidFill>
              </a:rPr>
              <a:t>codons for proteins that will be “expressed</a:t>
            </a:r>
            <a:r>
              <a:rPr lang="en-US" sz="3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snRNPs</a:t>
            </a:r>
            <a:r>
              <a:rPr lang="en-CA" dirty="0"/>
              <a:t> (“</a:t>
            </a:r>
            <a:r>
              <a:rPr lang="en-CA" dirty="0" err="1"/>
              <a:t>snurps</a:t>
            </a:r>
            <a:r>
              <a:rPr lang="en-CA" dirty="0"/>
              <a:t>”)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Small nuclear ribonucleoproteins (</a:t>
            </a:r>
            <a:r>
              <a:rPr lang="en-CA" sz="2800" dirty="0" err="1">
                <a:solidFill>
                  <a:srgbClr val="FFFF00"/>
                </a:solidFill>
              </a:rPr>
              <a:t>snRNPS</a:t>
            </a:r>
            <a:r>
              <a:rPr lang="en-CA" sz="2800" dirty="0">
                <a:solidFill>
                  <a:srgbClr val="FFFF00"/>
                </a:solidFill>
              </a:rPr>
              <a:t>) </a:t>
            </a:r>
            <a:r>
              <a:rPr lang="en-CA" sz="2800" dirty="0"/>
              <a:t>recognize splice sites for pre-mRNA splicing</a:t>
            </a:r>
          </a:p>
          <a:p>
            <a:endParaRPr lang="en-CA" sz="2800" dirty="0"/>
          </a:p>
          <a:p>
            <a:r>
              <a:rPr lang="en-CA" sz="2800" dirty="0"/>
              <a:t>Found in the nucleus and made of protein and RNA</a:t>
            </a:r>
          </a:p>
        </p:txBody>
      </p:sp>
    </p:spTree>
    <p:extLst>
      <p:ext uri="{BB962C8B-B14F-4D97-AF65-F5344CB8AC3E}">
        <p14:creationId xmlns:p14="http://schemas.microsoft.com/office/powerpoint/2010/main" val="40534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6984776" cy="4195481"/>
          </a:xfrm>
        </p:spPr>
        <p:txBody>
          <a:bodyPr>
            <a:normAutofit/>
          </a:bodyPr>
          <a:lstStyle/>
          <a:p>
            <a:r>
              <a:rPr lang="en-CA" sz="3200" dirty="0"/>
              <a:t>Several </a:t>
            </a:r>
            <a:r>
              <a:rPr lang="en-CA" sz="3200" dirty="0" err="1"/>
              <a:t>snRNPs</a:t>
            </a:r>
            <a:r>
              <a:rPr lang="en-CA" sz="3200" dirty="0"/>
              <a:t> join with other proteins to form a </a:t>
            </a:r>
            <a:r>
              <a:rPr lang="en-CA" sz="3200" b="1" u="sng" dirty="0">
                <a:solidFill>
                  <a:srgbClr val="FFFF00"/>
                </a:solidFill>
              </a:rPr>
              <a:t>Spliceosome:  </a:t>
            </a:r>
          </a:p>
          <a:p>
            <a:r>
              <a:rPr lang="en-CA" sz="3200" b="1" dirty="0">
                <a:solidFill>
                  <a:srgbClr val="FFFF00"/>
                </a:solidFill>
              </a:rPr>
              <a:t>cuts the pre-mRNA&amp; releases the intron</a:t>
            </a:r>
          </a:p>
          <a:p>
            <a:r>
              <a:rPr lang="en-CA" sz="3200" dirty="0"/>
              <a:t>See Fig 17.12</a:t>
            </a:r>
            <a:endParaRPr lang="en-US" sz="3200" dirty="0"/>
          </a:p>
        </p:txBody>
      </p:sp>
      <p:pic>
        <p:nvPicPr>
          <p:cNvPr id="1026" name="Picture 2" descr="Image result for splice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66" y="188640"/>
            <a:ext cx="7504105" cy="1638381"/>
          </a:xfrm>
        </p:spPr>
        <p:txBody>
          <a:bodyPr/>
          <a:lstStyle/>
          <a:p>
            <a:pPr eaLnBrk="1" hangingPunct="1"/>
            <a:r>
              <a:rPr lang="en-CA" b="1" u="sng" dirty="0"/>
              <a:t>Rapid Review…</a:t>
            </a:r>
            <a:br>
              <a:rPr lang="en-CA" b="1" u="sng" dirty="0"/>
            </a:br>
            <a:r>
              <a:rPr lang="en-CA" b="1" u="sng" dirty="0"/>
              <a:t>The Genetic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062" y="1808821"/>
            <a:ext cx="5071937" cy="4500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u="sng" dirty="0"/>
              <a:t>Gene: </a:t>
            </a:r>
          </a:p>
          <a:p>
            <a:pPr eaLnBrk="1" hangingPunct="1"/>
            <a:r>
              <a:rPr lang="en-CA" sz="2800" dirty="0"/>
              <a:t>a  short section of DNA that codes for a protein</a:t>
            </a:r>
          </a:p>
          <a:p>
            <a:pPr eaLnBrk="1" hangingPunct="1"/>
            <a:endParaRPr lang="en-CA" sz="2800" dirty="0"/>
          </a:p>
          <a:p>
            <a:pPr eaLnBrk="1" hangingPunct="1"/>
            <a:r>
              <a:rPr lang="en-CA" sz="2800" dirty="0">
                <a:sym typeface="Wingdings" panose="05000000000000000000" pitchFamily="2" charset="2"/>
              </a:rPr>
              <a:t>Proteins are made of amino acids</a:t>
            </a:r>
          </a:p>
          <a:p>
            <a:pPr eaLnBrk="1" hangingPunct="1"/>
            <a:endParaRPr lang="en-CA" sz="2800" dirty="0">
              <a:sym typeface="Wingdings" panose="05000000000000000000" pitchFamily="2" charset="2"/>
            </a:endParaRPr>
          </a:p>
          <a:p>
            <a:pPr eaLnBrk="1" hangingPunct="1"/>
            <a:r>
              <a:rPr lang="en-CA" sz="2800" dirty="0">
                <a:sym typeface="Wingdings" panose="05000000000000000000" pitchFamily="2" charset="2"/>
              </a:rPr>
              <a:t>Genes code for the order of amino acids!</a:t>
            </a:r>
            <a:endParaRPr lang="en-CA" sz="2800" dirty="0"/>
          </a:p>
        </p:txBody>
      </p:sp>
      <p:pic>
        <p:nvPicPr>
          <p:cNvPr id="23554" name="Picture 2" descr="http://www.sheepcrc.org.au/images/pages/information/frequently-asked-questions/genomics-the-basics/9344_genes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6" y="2490195"/>
            <a:ext cx="3986232" cy="3188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8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195481"/>
          </a:xfrm>
        </p:spPr>
        <p:txBody>
          <a:bodyPr>
            <a:normAutofit/>
          </a:bodyPr>
          <a:lstStyle/>
          <a:p>
            <a:r>
              <a:rPr lang="en-CA" sz="3600" b="1" u="sng" dirty="0">
                <a:solidFill>
                  <a:srgbClr val="FFFF00"/>
                </a:solidFill>
              </a:rPr>
              <a:t>Ribozymes:</a:t>
            </a:r>
          </a:p>
          <a:p>
            <a:pPr marL="0" indent="0">
              <a:buNone/>
            </a:pPr>
            <a:r>
              <a:rPr lang="en-CA" sz="3600" b="1" dirty="0"/>
              <a:t>RNA molecules that work as enzymes</a:t>
            </a:r>
          </a:p>
          <a:p>
            <a:endParaRPr lang="en-CA" sz="2800" b="1" dirty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6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introns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Some sequences may provide adaptive benefits depending on how they are spliced</a:t>
            </a:r>
          </a:p>
          <a:p>
            <a:endParaRPr lang="en-CA" sz="3200" dirty="0"/>
          </a:p>
          <a:p>
            <a:pPr lvl="1"/>
            <a:r>
              <a:rPr lang="en-CA" sz="2800" dirty="0"/>
              <a:t>Provides variation for evolution to act upon!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45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27" y="260648"/>
            <a:ext cx="8119738" cy="1536122"/>
          </a:xfrm>
        </p:spPr>
        <p:txBody>
          <a:bodyPr/>
          <a:lstStyle/>
          <a:p>
            <a:r>
              <a:rPr lang="en-CA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II. Translation</a:t>
            </a:r>
            <a:br>
              <a:rPr lang="en-CA" b="1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</a:br>
            <a:r>
              <a:rPr lang="en-CA" dirty="0">
                <a:sym typeface="Wingdings" panose="05000000000000000000" pitchFamily="2" charset="2"/>
              </a:rPr>
              <a:t>from mRNA amino acids protein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276872"/>
            <a:ext cx="538783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0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8064896" cy="3881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CA" sz="3600" b="1" u="sng" dirty="0">
                <a:solidFill>
                  <a:srgbClr val="D53DD0"/>
                </a:solidFill>
              </a:rPr>
              <a:t>II. </a:t>
            </a:r>
            <a:r>
              <a:rPr lang="en-CA" sz="3600" b="1" u="sng" dirty="0" err="1">
                <a:solidFill>
                  <a:srgbClr val="D53DD0"/>
                </a:solidFill>
              </a:rPr>
              <a:t>Translation</a:t>
            </a:r>
            <a:r>
              <a:rPr lang="en-CA" sz="2400" b="1" u="sng" dirty="0" err="1">
                <a:solidFill>
                  <a:srgbClr val="D53DD0"/>
                </a:solidFill>
              </a:rPr>
              <a:t>:</a:t>
            </a:r>
            <a:r>
              <a:rPr lang="en-CA" sz="2400" i="1" dirty="0" err="1">
                <a:solidFill>
                  <a:schemeClr val="accent6"/>
                </a:solidFill>
              </a:rPr>
              <a:t>“to</a:t>
            </a:r>
            <a:r>
              <a:rPr lang="en-CA" sz="2400" i="1" dirty="0">
                <a:solidFill>
                  <a:schemeClr val="accent6"/>
                </a:solidFill>
              </a:rPr>
              <a:t> put info into a different language”</a:t>
            </a:r>
          </a:p>
        </p:txBody>
      </p:sp>
    </p:spTree>
    <p:extLst>
      <p:ext uri="{BB962C8B-B14F-4D97-AF65-F5344CB8AC3E}">
        <p14:creationId xmlns:p14="http://schemas.microsoft.com/office/powerpoint/2010/main" val="2024323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305676" cy="5124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1565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CA" sz="3600" b="1" u="sng" dirty="0">
                <a:solidFill>
                  <a:srgbClr val="D53DD0"/>
                </a:solidFill>
              </a:rPr>
              <a:t>II. Translation</a:t>
            </a:r>
            <a:endParaRPr lang="en-CA" sz="2400" i="1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1565" y="992720"/>
            <a:ext cx="8964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  <a:defRPr/>
            </a:pPr>
            <a:r>
              <a:rPr lang="en-CA" sz="3200" dirty="0">
                <a:solidFill>
                  <a:srgbClr val="9B6BF2"/>
                </a:solidFill>
              </a:rPr>
              <a:t>mRNA message is translated into a protein!</a:t>
            </a:r>
          </a:p>
        </p:txBody>
      </p:sp>
    </p:spTree>
    <p:extLst>
      <p:ext uri="{BB962C8B-B14F-4D97-AF65-F5344CB8AC3E}">
        <p14:creationId xmlns:p14="http://schemas.microsoft.com/office/powerpoint/2010/main" val="1462314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br>
              <a:rPr lang="en-CA" sz="4000"/>
            </a:br>
            <a:endParaRPr lang="en-CA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600075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CA" sz="3200" dirty="0"/>
              <a:t>Occurs in the cytoplasm, at the ribosome</a:t>
            </a:r>
          </a:p>
          <a:p>
            <a:pPr marL="0" indent="0">
              <a:buNone/>
              <a:defRPr/>
            </a:pPr>
            <a:endParaRPr lang="en-CA" sz="3200" dirty="0"/>
          </a:p>
          <a:p>
            <a:pPr>
              <a:defRPr/>
            </a:pPr>
            <a:r>
              <a:rPr lang="en-CA" sz="3200" b="1" i="1" u="sng" dirty="0">
                <a:solidFill>
                  <a:srgbClr val="D53DD0"/>
                </a:solidFill>
              </a:rPr>
              <a:t>Types of RNA Needed: </a:t>
            </a:r>
          </a:p>
          <a:p>
            <a:pPr>
              <a:defRPr/>
            </a:pPr>
            <a:r>
              <a:rPr lang="en-CA" sz="3200" dirty="0" err="1"/>
              <a:t>tRna</a:t>
            </a:r>
            <a:endParaRPr lang="en-CA" sz="3200" dirty="0"/>
          </a:p>
          <a:p>
            <a:pPr>
              <a:defRPr/>
            </a:pPr>
            <a:r>
              <a:rPr lang="en-CA" sz="3200" dirty="0"/>
              <a:t>mRNA</a:t>
            </a:r>
          </a:p>
          <a:p>
            <a:pPr marL="0" indent="0">
              <a:buNone/>
              <a:defRPr/>
            </a:pPr>
            <a:endParaRPr lang="en-CA" sz="3200" dirty="0"/>
          </a:p>
          <a:p>
            <a:pPr>
              <a:defRPr/>
            </a:pPr>
            <a:r>
              <a:rPr lang="en-CA" sz="3200" b="1" i="1" u="sng" dirty="0">
                <a:solidFill>
                  <a:srgbClr val="D53DD0"/>
                </a:solidFill>
              </a:rPr>
              <a:t>Other REQUIREMENTS: </a:t>
            </a:r>
          </a:p>
          <a:p>
            <a:pPr lvl="1">
              <a:defRPr/>
            </a:pPr>
            <a:r>
              <a:rPr lang="en-CA" sz="3000" dirty="0"/>
              <a:t>mRNA</a:t>
            </a:r>
          </a:p>
          <a:p>
            <a:pPr lvl="1">
              <a:defRPr/>
            </a:pPr>
            <a:r>
              <a:rPr lang="en-CA" sz="3000" dirty="0"/>
              <a:t>Ribosome</a:t>
            </a:r>
          </a:p>
          <a:p>
            <a:pPr lvl="1">
              <a:defRPr/>
            </a:pPr>
            <a:r>
              <a:rPr lang="en-CA" sz="3000" dirty="0"/>
              <a:t>Amino acids</a:t>
            </a:r>
          </a:p>
          <a:p>
            <a:pPr eaLnBrk="1" hangingPunct="1">
              <a:buFont typeface="Arial" charset="0"/>
              <a:buNone/>
              <a:defRPr/>
            </a:pPr>
            <a:endParaRPr lang="en-CA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889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CA" sz="3600" b="1" u="sng" dirty="0">
                <a:solidFill>
                  <a:srgbClr val="D53DD0"/>
                </a:solidFill>
              </a:rPr>
              <a:t>II. Translation</a:t>
            </a:r>
            <a:r>
              <a:rPr lang="en-CA" sz="2400" b="1" u="sng" dirty="0">
                <a:solidFill>
                  <a:srgbClr val="D53DD0"/>
                </a:solidFill>
              </a:rPr>
              <a:t>: </a:t>
            </a:r>
            <a:r>
              <a:rPr lang="en-CA" sz="2400" i="1" dirty="0">
                <a:solidFill>
                  <a:srgbClr val="D53DD0"/>
                </a:solidFill>
              </a:rPr>
              <a:t>“to put info into a different language”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 descr="http://www.cartoondesktop.com/data/media/425/beyblade-st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336704" cy="633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b="1" u="sng" dirty="0"/>
              <a:t>Detailed Steps of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3447"/>
            <a:ext cx="8686800" cy="6093296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buFont typeface="Calibri" pitchFamily="34" charset="0"/>
              <a:buAutoNum type="romanUcPeriod"/>
            </a:pPr>
            <a:r>
              <a:rPr lang="en-CA" sz="3200" b="1" u="sng" dirty="0"/>
              <a:t>Initiation</a:t>
            </a:r>
            <a:r>
              <a:rPr lang="en-CA" sz="3200" b="1" dirty="0"/>
              <a:t>: </a:t>
            </a:r>
          </a:p>
          <a:p>
            <a:pPr marL="971550" lvl="1" indent="-571500" eaLnBrk="1" hangingPunct="1">
              <a:buFont typeface="Arial" pitchFamily="34" charset="0"/>
              <a:buChar char="•"/>
            </a:pPr>
            <a:r>
              <a:rPr lang="en-CA" sz="3000" dirty="0"/>
              <a:t>The codon “AUG” ( methionine) occurs on the mRNA strand and signals START</a:t>
            </a:r>
          </a:p>
          <a:p>
            <a:pPr marL="400050" lvl="1" indent="0" eaLnBrk="1" hangingPunct="1">
              <a:buNone/>
            </a:pPr>
            <a:endParaRPr lang="en-CA" sz="3000" dirty="0"/>
          </a:p>
          <a:p>
            <a:pPr marL="400050" lvl="1" indent="0" eaLnBrk="1" hangingPunct="1">
              <a:buNone/>
            </a:pPr>
            <a:endParaRPr lang="en-CA" sz="3000" dirty="0"/>
          </a:p>
          <a:p>
            <a:pPr marL="400050" lvl="1" indent="0" eaLnBrk="1" hangingPunct="1">
              <a:buNone/>
            </a:pPr>
            <a:endParaRPr lang="en-CA" sz="3000" dirty="0"/>
          </a:p>
          <a:p>
            <a:pPr marL="400050" lvl="1" indent="0" eaLnBrk="1" hangingPunct="1">
              <a:buNone/>
            </a:pPr>
            <a:endParaRPr lang="en-CA" sz="3000" dirty="0"/>
          </a:p>
          <a:p>
            <a:pPr marL="400050" lvl="1" indent="0" eaLnBrk="1" hangingPunct="1">
              <a:buNone/>
            </a:pPr>
            <a:endParaRPr lang="en-CA" sz="3000" dirty="0"/>
          </a:p>
          <a:p>
            <a:pPr marL="400050" lvl="1" indent="0" eaLnBrk="1" hangingPunct="1">
              <a:buNone/>
            </a:pPr>
            <a:endParaRPr lang="en-CA" sz="3000" dirty="0"/>
          </a:p>
          <a:p>
            <a:pPr marL="971550" lvl="1" indent="-571500" eaLnBrk="1" hangingPunct="1">
              <a:buFont typeface="Arial" pitchFamily="34" charset="0"/>
              <a:buChar char="•"/>
            </a:pPr>
            <a:r>
              <a:rPr lang="en-CA" sz="2800" dirty="0" err="1"/>
              <a:t>tRNA</a:t>
            </a:r>
            <a:r>
              <a:rPr lang="en-CA" sz="2800" dirty="0"/>
              <a:t>- brings the correct amino acid to the mRNA strand</a:t>
            </a:r>
          </a:p>
          <a:p>
            <a:pPr marL="971550" lvl="1" indent="-571500" eaLnBrk="1" hangingPunct="1">
              <a:buFont typeface="Arial" pitchFamily="34" charset="0"/>
              <a:buChar char="•"/>
            </a:pPr>
            <a:endParaRPr lang="en-CA" sz="2800" dirty="0"/>
          </a:p>
          <a:p>
            <a:pPr marL="1371600" lvl="2" indent="-571500" eaLnBrk="1" hangingPunct="1">
              <a:buFont typeface="Arial" pitchFamily="34" charset="0"/>
              <a:buChar char="•"/>
            </a:pPr>
            <a:endParaRPr lang="en-CA" sz="2800" u="sng" dirty="0"/>
          </a:p>
          <a:p>
            <a:pPr marL="971550" lvl="1" indent="-571500" eaLnBrk="1" hangingPunct="1">
              <a:buFont typeface="Arial" pitchFamily="34" charset="0"/>
              <a:buChar char="•"/>
            </a:pPr>
            <a:endParaRPr lang="en-CA" dirty="0"/>
          </a:p>
          <a:p>
            <a:pPr marL="971550" lvl="1" indent="-571500" eaLnBrk="1" hangingPunct="1">
              <a:buFont typeface="Calibri" pitchFamily="34" charset="0"/>
              <a:buAutoNum type="romanUcPeriod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04864"/>
            <a:ext cx="4536504" cy="321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pic>
        <p:nvPicPr>
          <p:cNvPr id="20482" name="Picture 2" descr="http://www.expasy.org/people/personal/nguex/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628801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do you see in this picture?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184" t="-8152" r="208" b="-675"/>
          <a:stretch/>
        </p:blipFill>
        <p:spPr>
          <a:xfrm>
            <a:off x="-612576" y="553034"/>
            <a:ext cx="5588372" cy="629208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60032" y="881336"/>
            <a:ext cx="4104456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971550" lvl="1" indent="-571500">
              <a:buFont typeface="Arial" pitchFamily="34" charset="0"/>
              <a:buChar char="•"/>
            </a:pPr>
            <a:endParaRPr lang="en-CA" sz="2800" dirty="0"/>
          </a:p>
          <a:p>
            <a:pPr marL="400050" lvl="1" indent="0">
              <a:buNone/>
            </a:pPr>
            <a:r>
              <a:rPr lang="en-CA" sz="2800" b="1" u="sng" dirty="0">
                <a:solidFill>
                  <a:schemeClr val="accent6"/>
                </a:solidFill>
              </a:rPr>
              <a:t>ANTICODON: </a:t>
            </a:r>
          </a:p>
          <a:p>
            <a:pPr marL="400050" lvl="1" indent="0">
              <a:buNone/>
            </a:pPr>
            <a:endParaRPr lang="en-CA" sz="2800" b="1" u="sng" dirty="0">
              <a:solidFill>
                <a:schemeClr val="accent6"/>
              </a:solidFill>
            </a:endParaRPr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2800" dirty="0"/>
              <a:t>Area at bottom of </a:t>
            </a:r>
            <a:r>
              <a:rPr lang="en-US" sz="2800" dirty="0" err="1"/>
              <a:t>tRNA</a:t>
            </a:r>
            <a:endParaRPr lang="en-US" sz="2800" dirty="0"/>
          </a:p>
          <a:p>
            <a:pPr marL="971550" lvl="1" indent="-571500">
              <a:buFont typeface="Arial" pitchFamily="34" charset="0"/>
              <a:buChar char="•"/>
            </a:pPr>
            <a:endParaRPr lang="en-US" sz="2800" dirty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2800" dirty="0"/>
              <a:t>3 bases that are complementary to mRNA</a:t>
            </a:r>
          </a:p>
          <a:p>
            <a:pPr marL="400050" lvl="1" indent="0">
              <a:buNone/>
            </a:pPr>
            <a:endParaRPr lang="en-US" sz="2800" dirty="0"/>
          </a:p>
          <a:p>
            <a:pPr marL="971550" lvl="1" indent="-571500">
              <a:buFont typeface="Arial" pitchFamily="34" charset="0"/>
              <a:buChar char="•"/>
            </a:pPr>
            <a:r>
              <a:rPr lang="en-US" sz="2800" dirty="0"/>
              <a:t>Binding site to mRNA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396552" y="296560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3200" dirty="0" err="1">
                <a:solidFill>
                  <a:srgbClr val="D53DD0"/>
                </a:solidFill>
              </a:rPr>
              <a:t>tRNA</a:t>
            </a:r>
            <a:r>
              <a:rPr lang="en-CA" sz="3200" dirty="0">
                <a:solidFill>
                  <a:srgbClr val="D53DD0"/>
                </a:solidFill>
              </a:rPr>
              <a:t> attaches to mRNA at it’s anticodon</a:t>
            </a:r>
            <a:endParaRPr lang="en-US" sz="3200" dirty="0">
              <a:solidFill>
                <a:srgbClr val="D53D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26" y="908721"/>
            <a:ext cx="9036495" cy="792088"/>
          </a:xfrm>
        </p:spPr>
        <p:txBody>
          <a:bodyPr/>
          <a:lstStyle/>
          <a:p>
            <a:r>
              <a:rPr lang="en-CA" b="1" u="sng" dirty="0">
                <a:solidFill>
                  <a:schemeClr val="bg1"/>
                </a:solidFill>
              </a:rPr>
              <a:t>One-Gene-One Enzyme </a:t>
            </a:r>
            <a:r>
              <a:rPr lang="en-CA" sz="3600" b="1" u="sng" dirty="0">
                <a:solidFill>
                  <a:schemeClr val="bg1"/>
                </a:solidFill>
              </a:rPr>
              <a:t>Hypothesis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44" y="2132856"/>
            <a:ext cx="8652153" cy="3600400"/>
          </a:xfrm>
        </p:spPr>
        <p:txBody>
          <a:bodyPr>
            <a:normAutofit/>
          </a:bodyPr>
          <a:lstStyle/>
          <a:p>
            <a:r>
              <a:rPr lang="en-CA" sz="2400" b="1" i="1" dirty="0">
                <a:solidFill>
                  <a:schemeClr val="bg1"/>
                </a:solidFill>
              </a:rPr>
              <a:t>“ The function of a gene is to dictate the production of a specific enzyme”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Nobel Prize 1958 shared by Beadle &amp; Tatum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b="1" i="1" dirty="0">
                <a:solidFill>
                  <a:schemeClr val="accent1"/>
                </a:solidFill>
              </a:rPr>
              <a:t>“genes act by regulating definite chemical events”</a:t>
            </a:r>
          </a:p>
          <a:p>
            <a:pPr marL="342900" lvl="1" indent="0">
              <a:buNone/>
            </a:pPr>
            <a:r>
              <a:rPr lang="en-CA" sz="2250" b="1" i="1" dirty="0">
                <a:solidFill>
                  <a:schemeClr val="accent1"/>
                </a:solidFill>
              </a:rPr>
              <a:t>(-Nobel Committee)</a:t>
            </a:r>
            <a:endParaRPr lang="en-US" sz="225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055380" cy="2376264"/>
          </a:xfrm>
        </p:spPr>
        <p:txBody>
          <a:bodyPr/>
          <a:lstStyle/>
          <a:p>
            <a:br>
              <a:rPr lang="en-CA" dirty="0"/>
            </a:br>
            <a:r>
              <a:rPr lang="en-CA" b="1" u="sng" dirty="0">
                <a:solidFill>
                  <a:schemeClr val="accent6"/>
                </a:solidFill>
              </a:rPr>
              <a:t>Enzyme:</a:t>
            </a:r>
            <a:br>
              <a:rPr lang="en-CA" b="1" u="sng" dirty="0">
                <a:solidFill>
                  <a:schemeClr val="accent6"/>
                </a:solidFill>
              </a:rPr>
            </a:br>
            <a:r>
              <a:rPr lang="en-CA" dirty="0" err="1"/>
              <a:t>tRNA</a:t>
            </a:r>
            <a:r>
              <a:rPr lang="en-CA" dirty="0"/>
              <a:t>- synthase</a:t>
            </a:r>
          </a:p>
        </p:txBody>
      </p:sp>
      <p:pic>
        <p:nvPicPr>
          <p:cNvPr id="34818" name="Picture 2" descr="http://www.bio.davidson.edu/genomics/2005/Drysdale/molecular%20fu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635896" cy="63301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44" y="2420888"/>
            <a:ext cx="47765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endParaRPr lang="en-CA" sz="2800" dirty="0"/>
          </a:p>
          <a:p>
            <a:pPr marL="971550" lvl="1" indent="-571500">
              <a:buFont typeface="Arial" pitchFamily="34" charset="0"/>
              <a:buChar char="•"/>
            </a:pPr>
            <a:r>
              <a:rPr lang="en-CA" sz="2800" dirty="0"/>
              <a:t>Helps join correct amino acid to </a:t>
            </a:r>
            <a:r>
              <a:rPr lang="en-CA" sz="2800" dirty="0" err="1"/>
              <a:t>tRNA</a:t>
            </a:r>
            <a:endParaRPr lang="en-CA" sz="2800" dirty="0"/>
          </a:p>
          <a:p>
            <a:pPr marL="971550" lvl="1" indent="-571500">
              <a:buFont typeface="Arial" pitchFamily="34" charset="0"/>
              <a:buChar char="•"/>
            </a:pPr>
            <a:endParaRPr lang="en-CA" sz="2800" dirty="0"/>
          </a:p>
          <a:p>
            <a:pPr marL="971550" lvl="1" indent="-571500">
              <a:buFont typeface="Arial" pitchFamily="34" charset="0"/>
              <a:buChar char="•"/>
            </a:pPr>
            <a:r>
              <a:rPr lang="en-CA" sz="2800" dirty="0"/>
              <a:t>Requires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pic>
        <p:nvPicPr>
          <p:cNvPr id="20482" name="Picture 2" descr="http://www.expasy.org/people/personal/nguex/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6176" y="76470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Amino Acid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652120" y="995537"/>
            <a:ext cx="504056" cy="571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0272" y="2636912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/>
              <a:t>tRNA</a:t>
            </a:r>
            <a:endParaRPr lang="en-CA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16216" y="2564904"/>
            <a:ext cx="504056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2080" y="3933056"/>
            <a:ext cx="1440160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7127776" y="35010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/>
              <a:t>Anticodon</a:t>
            </a:r>
            <a:endParaRPr lang="en-CA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60232" y="3861048"/>
            <a:ext cx="360040" cy="2732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88224" y="1412776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tRNA</a:t>
            </a:r>
            <a:r>
              <a:rPr lang="en-CA" dirty="0"/>
              <a:t> </a:t>
            </a:r>
            <a:r>
              <a:rPr lang="en-CA" dirty="0" err="1"/>
              <a:t>synthetase</a:t>
            </a:r>
            <a:r>
              <a:rPr lang="en-CA" dirty="0"/>
              <a:t> helps bind the amino acid to the </a:t>
            </a:r>
            <a:r>
              <a:rPr lang="en-CA" dirty="0" err="1"/>
              <a:t>tRNA</a:t>
            </a:r>
            <a:r>
              <a:rPr lang="en-CA" dirty="0"/>
              <a:t> molecule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84168" y="1484784"/>
            <a:ext cx="504056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8104" y="58052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FF00"/>
                </a:solidFill>
              </a:rPr>
              <a:t>mRNA strand </a:t>
            </a:r>
            <a:r>
              <a:rPr lang="en-CA" sz="2400" dirty="0" err="1">
                <a:solidFill>
                  <a:srgbClr val="FFFF00"/>
                </a:solidFill>
              </a:rPr>
              <a:t>codon</a:t>
            </a:r>
            <a:endParaRPr lang="en-CA" sz="2400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12160" y="5301208"/>
            <a:ext cx="432048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48064" y="4797152"/>
            <a:ext cx="1512168" cy="6480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  <p:bldP spid="15" grpId="0"/>
      <p:bldP spid="22" grpId="0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9217024" cy="1008112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Understanding Codes…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852" y="764704"/>
            <a:ext cx="89644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chemeClr val="accent6"/>
                </a:solidFill>
              </a:rPr>
              <a:t>DNA:  				    A G C T T G C A 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mRNA:	</a:t>
            </a:r>
            <a:r>
              <a:rPr lang="en-US" sz="3200" dirty="0"/>
              <a:t>			 </a:t>
            </a:r>
          </a:p>
          <a:p>
            <a:pPr marL="0" indent="0">
              <a:buNone/>
            </a:pPr>
            <a:r>
              <a:rPr lang="en-US" sz="3200" dirty="0"/>
              <a:t> 							</a:t>
            </a:r>
            <a:r>
              <a:rPr lang="en-US" sz="3200" dirty="0">
                <a:solidFill>
                  <a:srgbClr val="FFFF00"/>
                </a:solidFill>
              </a:rPr>
              <a:t>U C G A A C G U U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ANTI-CODONS: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							A G C U U G C AA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4"/>
                </a:solidFill>
              </a:rPr>
              <a:t>Amino Acids? p511  </a:t>
            </a:r>
          </a:p>
          <a:p>
            <a:pPr marL="0" indent="0">
              <a:buNone/>
            </a:pPr>
            <a:r>
              <a:rPr lang="en-US" sz="3200" dirty="0"/>
              <a:t>						</a:t>
            </a:r>
            <a:r>
              <a:rPr lang="en-US" sz="3200" dirty="0">
                <a:solidFill>
                  <a:srgbClr val="E9943A"/>
                </a:solidFill>
              </a:rPr>
              <a:t>serine, asparagine, valine</a:t>
            </a:r>
          </a:p>
        </p:txBody>
      </p:sp>
    </p:spTree>
    <p:extLst>
      <p:ext uri="{BB962C8B-B14F-4D97-AF65-F5344CB8AC3E}">
        <p14:creationId xmlns:p14="http://schemas.microsoft.com/office/powerpoint/2010/main" val="21049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406128" cy="50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marL="571500" indent="-571500" eaLnBrk="1" hangingPunct="1">
              <a:buAutoNum type="romanUcPeriod" startAt="2"/>
            </a:pPr>
            <a:r>
              <a:rPr lang="en-CA" sz="3600" u="sng" dirty="0"/>
              <a:t>Elongatio</a:t>
            </a:r>
            <a:r>
              <a:rPr lang="en-CA" sz="3600" dirty="0"/>
              <a:t>n</a:t>
            </a:r>
          </a:p>
          <a:p>
            <a:r>
              <a:rPr lang="en-CA" sz="2800" dirty="0"/>
              <a:t>one amino acid at a time is added</a:t>
            </a:r>
          </a:p>
          <a:p>
            <a:r>
              <a:rPr lang="en-CA" sz="2800" dirty="0"/>
              <a:t>Polypeptide gets longer</a:t>
            </a:r>
          </a:p>
          <a:p>
            <a:pPr marL="0" indent="0" eaLnBrk="1" hangingPunct="1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r>
              <a:rPr lang="en-US" sz="2800" dirty="0"/>
              <a:t>Each ribosome has space for 2 </a:t>
            </a:r>
            <a:r>
              <a:rPr lang="en-US" sz="2800" dirty="0" err="1"/>
              <a:t>tRNAs</a:t>
            </a:r>
            <a:r>
              <a:rPr lang="en-US" sz="2800" dirty="0"/>
              <a:t> at once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6048672" cy="385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u="sng" dirty="0">
                <a:solidFill>
                  <a:srgbClr val="D53DD0"/>
                </a:solidFill>
              </a:rPr>
              <a:t>III.  Termination</a:t>
            </a:r>
            <a:endParaRPr lang="en-US" dirty="0">
              <a:solidFill>
                <a:srgbClr val="D53D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964488" cy="5051654"/>
          </a:xfrm>
        </p:spPr>
        <p:txBody>
          <a:bodyPr/>
          <a:lstStyle/>
          <a:p>
            <a:r>
              <a:rPr lang="en-CA" sz="3200" dirty="0"/>
              <a:t>“STOP” codon (UAA, UGA or UAG) is read</a:t>
            </a:r>
          </a:p>
          <a:p>
            <a:endParaRPr lang="en-CA" sz="3200" dirty="0"/>
          </a:p>
          <a:p>
            <a:r>
              <a:rPr lang="en-CA" sz="3200" dirty="0"/>
              <a:t>“Cut n Release”</a:t>
            </a:r>
          </a:p>
          <a:p>
            <a:pPr lvl="1"/>
            <a:r>
              <a:rPr lang="en-CA" sz="3000" dirty="0"/>
              <a:t>Enzyme cuts polypeptide off </a:t>
            </a:r>
          </a:p>
          <a:p>
            <a:pPr marL="457200" lvl="1" indent="0">
              <a:buNone/>
            </a:pPr>
            <a:endParaRPr lang="en-CA" sz="3000" dirty="0"/>
          </a:p>
          <a:p>
            <a:r>
              <a:rPr lang="en-CA" sz="3200" dirty="0"/>
              <a:t>Ribosome separates &amp; falls off mRNA</a:t>
            </a:r>
          </a:p>
          <a:p>
            <a:endParaRPr lang="en-CA" sz="3200" dirty="0"/>
          </a:p>
          <a:p>
            <a:endParaRPr lang="en-US" dirty="0"/>
          </a:p>
        </p:txBody>
      </p:sp>
      <p:pic>
        <p:nvPicPr>
          <p:cNvPr id="4" name="Picture 2" descr="http://cdn.watchloud.com/wp-content/uploads/2014/07/50-c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1732849"/>
            <a:ext cx="2013247" cy="1514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0999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5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pic>
        <p:nvPicPr>
          <p:cNvPr id="23554" name="Picture 2" descr="http://bcs.whfreeman.com/thelifewire8e/content/cat_010/f1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eadle and tatum experiment animation">
            <a:extLst>
              <a:ext uri="{FF2B5EF4-FFF2-40B4-BE49-F238E27FC236}">
                <a16:creationId xmlns:a16="http://schemas.microsoft.com/office/drawing/2014/main" id="{4930F850-D434-4848-A427-D6AA1D1F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2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50" y="260648"/>
            <a:ext cx="9006471" cy="1800200"/>
          </a:xfrm>
        </p:spPr>
        <p:txBody>
          <a:bodyPr>
            <a:noAutofit/>
          </a:bodyPr>
          <a:lstStyle/>
          <a:p>
            <a:r>
              <a:rPr lang="en-CA" sz="3200" b="1" u="sng" dirty="0"/>
              <a:t>Today we call it:</a:t>
            </a:r>
            <a:br>
              <a:rPr lang="en-CA" sz="3200" b="1" u="sng" dirty="0"/>
            </a:br>
            <a:r>
              <a:rPr lang="en-CA" sz="3200" dirty="0"/>
              <a:t> </a:t>
            </a:r>
            <a:r>
              <a:rPr lang="en-CA" sz="3200" u="sng" dirty="0"/>
              <a:t>“</a:t>
            </a:r>
            <a:r>
              <a:rPr lang="en-CA" sz="3200" b="1" u="sng" dirty="0"/>
              <a:t>One gene-One Polypeptide hypothesis</a:t>
            </a:r>
            <a:r>
              <a:rPr lang="en-CA" sz="3200" b="1" dirty="0"/>
              <a:t>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51" y="1700808"/>
            <a:ext cx="9006472" cy="5013176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Because not all proteins are enzymes!</a:t>
            </a:r>
          </a:p>
          <a:p>
            <a:r>
              <a:rPr lang="en-CA" sz="2800" dirty="0"/>
              <a:t>Ex: keratin, hormone insulin = non enzyme proteins</a:t>
            </a:r>
          </a:p>
          <a:p>
            <a:r>
              <a:rPr lang="en-CA" sz="2800" dirty="0">
                <a:solidFill>
                  <a:srgbClr val="FFFF00"/>
                </a:solidFill>
              </a:rPr>
              <a:t>Some proteins are made of multiple polypeptide chains </a:t>
            </a:r>
            <a:r>
              <a:rPr lang="en-CA" sz="2800" dirty="0"/>
              <a:t>&amp;  each  chain is coded for by its own gene</a:t>
            </a:r>
          </a:p>
          <a:p>
            <a:r>
              <a:rPr lang="en-CA" sz="2800" dirty="0"/>
              <a:t>Ex: hemoglobin </a:t>
            </a:r>
            <a:r>
              <a:rPr lang="en-CA" sz="2800" dirty="0">
                <a:sym typeface="Wingdings" panose="05000000000000000000" pitchFamily="2" charset="2"/>
              </a:rPr>
              <a:t> 2 polypeptides two genes code for this 1 protein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CA" sz="2800" dirty="0">
                <a:solidFill>
                  <a:srgbClr val="FFFF00"/>
                </a:solidFill>
                <a:sym typeface="Wingdings" panose="05000000000000000000" pitchFamily="2" charset="2"/>
              </a:rPr>
              <a:t>Many genes code for RNA molecules that cells need too!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4CFE-9278-4B84-B0E0-44E7761FC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04" y="3429001"/>
            <a:ext cx="8983915" cy="2232248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gene expression referred to as a “Triplet Code”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2F916-027E-40FC-B12B-3E380CA80ACF}"/>
              </a:ext>
            </a:extLst>
          </p:cNvPr>
          <p:cNvSpPr txBox="1"/>
          <p:nvPr/>
        </p:nvSpPr>
        <p:spPr>
          <a:xfrm>
            <a:off x="268604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Last class we you were “cracking the code” of transcription and translation…</a:t>
            </a:r>
          </a:p>
        </p:txBody>
      </p:sp>
    </p:spTree>
    <p:extLst>
      <p:ext uri="{BB962C8B-B14F-4D97-AF65-F5344CB8AC3E}">
        <p14:creationId xmlns:p14="http://schemas.microsoft.com/office/powerpoint/2010/main" val="102997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8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457950" cy="969771"/>
          </a:xfrm>
        </p:spPr>
        <p:txBody>
          <a:bodyPr/>
          <a:lstStyle/>
          <a:p>
            <a:r>
              <a:rPr lang="en-CA" u="sng" dirty="0"/>
              <a:t>Overview of Gene expression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02" y="2392884"/>
            <a:ext cx="3156129" cy="3360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u="sng" dirty="0">
                <a:solidFill>
                  <a:srgbClr val="FFFF00"/>
                </a:solidFill>
              </a:rPr>
              <a:t>Transcription: </a:t>
            </a:r>
          </a:p>
          <a:p>
            <a:r>
              <a:rPr lang="en-CA" sz="2100" dirty="0"/>
              <a:t>using the DNA to make an RNA copy that can leave the nucleus </a:t>
            </a:r>
          </a:p>
          <a:p>
            <a:endParaRPr lang="en-CA" sz="2100" dirty="0"/>
          </a:p>
          <a:p>
            <a:r>
              <a:rPr lang="en-CA" sz="2100" dirty="0"/>
              <a:t>Creates “messenger RNA” aka mRNA</a:t>
            </a:r>
          </a:p>
          <a:p>
            <a:endParaRPr lang="en-CA" sz="2100" dirty="0"/>
          </a:p>
          <a:p>
            <a:r>
              <a:rPr lang="en-CA" sz="2100" dirty="0"/>
              <a:t>Occurs in nucleus</a:t>
            </a: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2245104" y="1590101"/>
            <a:ext cx="625543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CA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DNA </a:t>
            </a:r>
            <a:r>
              <a:rPr lang="en-CA" sz="405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</a:t>
            </a:r>
            <a:r>
              <a:rPr lang="en-CA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 RNA </a:t>
            </a:r>
            <a:r>
              <a:rPr lang="en-CA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</a:t>
            </a:r>
            <a:r>
              <a:rPr lang="en-CA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 PROTIEN</a:t>
            </a:r>
            <a:endParaRPr lang="en-CA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87" y="2307397"/>
            <a:ext cx="3531014" cy="353101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368601" y="2392884"/>
            <a:ext cx="2643391" cy="336004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Translation: </a:t>
            </a:r>
          </a:p>
          <a:p>
            <a:r>
              <a:rPr lang="en-CA" sz="2100" dirty="0"/>
              <a:t>Using the mRNA to obtain the correct order of amino acids and to join them into a polypeptide</a:t>
            </a:r>
          </a:p>
          <a:p>
            <a:r>
              <a:rPr lang="en-CA" sz="2100" dirty="0"/>
              <a:t>Creates a protein</a:t>
            </a:r>
          </a:p>
          <a:p>
            <a:r>
              <a:rPr lang="en-CA" sz="2100" dirty="0"/>
              <a:t>Occurs at ribosomes in cytoplasm</a:t>
            </a:r>
          </a:p>
          <a:p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42450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590" y="260648"/>
            <a:ext cx="6048672" cy="4104456"/>
          </a:xfrm>
        </p:spPr>
        <p:txBody>
          <a:bodyPr/>
          <a:lstStyle/>
          <a:p>
            <a:r>
              <a:rPr lang="en-CA" b="1" u="sng" dirty="0"/>
              <a:t>Transcription &amp; Translation</a:t>
            </a:r>
            <a:br>
              <a:rPr lang="en-CA" b="1" u="sng" dirty="0"/>
            </a:br>
            <a:r>
              <a:rPr lang="en-CA" sz="4400" b="1" i="1" dirty="0"/>
              <a:t>A closer look…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581128"/>
            <a:ext cx="3705558" cy="1099892"/>
          </a:xfrm>
        </p:spPr>
        <p:txBody>
          <a:bodyPr>
            <a:normAutofit/>
          </a:bodyPr>
          <a:lstStyle/>
          <a:p>
            <a:r>
              <a:rPr lang="en-CA" sz="3200" dirty="0"/>
              <a:t>Chap 17.2 -17.4 p 331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651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728</Words>
  <Application>Microsoft Office PowerPoint</Application>
  <PresentationFormat>On-screen Show (4:3)</PresentationFormat>
  <Paragraphs>164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Wingdings</vt:lpstr>
      <vt:lpstr>Wingdings 3</vt:lpstr>
      <vt:lpstr>Ion</vt:lpstr>
      <vt:lpstr>From Gene to Protein</vt:lpstr>
      <vt:lpstr>Rapid Review… The Genetic Code</vt:lpstr>
      <vt:lpstr>One-Gene-One Enzyme Hypothesis</vt:lpstr>
      <vt:lpstr>PowerPoint Presentation</vt:lpstr>
      <vt:lpstr>Today we call it:  “One gene-One Polypeptide hypothesis”</vt:lpstr>
      <vt:lpstr>Why is gene expression referred to as a “Triplet Code” ?</vt:lpstr>
      <vt:lpstr>PowerPoint Presentation</vt:lpstr>
      <vt:lpstr>Overview of Gene expression </vt:lpstr>
      <vt:lpstr>Transcription &amp; Translation A closer look…</vt:lpstr>
      <vt:lpstr>PowerPoint Presentation</vt:lpstr>
      <vt:lpstr>PowerPoint Presentation</vt:lpstr>
      <vt:lpstr>II. Translation from mRNA amino acids protein</vt:lpstr>
      <vt:lpstr>PowerPoint Presentation</vt:lpstr>
      <vt:lpstr>Learning Goals:</vt:lpstr>
      <vt:lpstr>Transcription: “to make a close copy”</vt:lpstr>
      <vt:lpstr>PowerPoint Presentation</vt:lpstr>
      <vt:lpstr> </vt:lpstr>
      <vt:lpstr>snRNPs (“snurps”) </vt:lpstr>
      <vt:lpstr>PowerPoint Presentation</vt:lpstr>
      <vt:lpstr>PowerPoint Presentation</vt:lpstr>
      <vt:lpstr>Why do introns exist?</vt:lpstr>
      <vt:lpstr>II. Translation from mRNA amino acids protein</vt:lpstr>
      <vt:lpstr>PowerPoint Presentation</vt:lpstr>
      <vt:lpstr>PowerPoint Presentation</vt:lpstr>
      <vt:lpstr> </vt:lpstr>
      <vt:lpstr>PowerPoint Presentation</vt:lpstr>
      <vt:lpstr>Detailed Steps of Translation</vt:lpstr>
      <vt:lpstr>PowerPoint Presentation</vt:lpstr>
      <vt:lpstr>PowerPoint Presentation</vt:lpstr>
      <vt:lpstr> Enzyme: tRNA- synthase</vt:lpstr>
      <vt:lpstr>PowerPoint Presentation</vt:lpstr>
      <vt:lpstr>Understanding Codes…</vt:lpstr>
      <vt:lpstr>PowerPoint Presentation</vt:lpstr>
      <vt:lpstr>PowerPoint Presentation</vt:lpstr>
      <vt:lpstr>III.  Termination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Gene to Protein</dc:title>
  <dc:creator>Vanessa Norris</dc:creator>
  <cp:lastModifiedBy>Vanessa Norris</cp:lastModifiedBy>
  <cp:revision>2</cp:revision>
  <dcterms:created xsi:type="dcterms:W3CDTF">2020-02-11T23:22:20Z</dcterms:created>
  <dcterms:modified xsi:type="dcterms:W3CDTF">2020-02-11T23:30:17Z</dcterms:modified>
</cp:coreProperties>
</file>