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8" r:id="rId3"/>
    <p:sldId id="256" r:id="rId4"/>
    <p:sldId id="259" r:id="rId5"/>
    <p:sldId id="26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80" r:id="rId23"/>
    <p:sldId id="278" r:id="rId24"/>
    <p:sldId id="277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zlGU5EI9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a-ru2ES6Y" TargetMode="External"/><Relationship Id="rId2" Type="http://schemas.openxmlformats.org/officeDocument/2006/relationships/hyperlink" Target="https://www.youtube.com/watch?v=_aAhcNjmvh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nadine_burke_harris_how_childhood_trauma_affects_health_across_a_lifetime?language=e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896F-A658-4C39-97C1-68C254BF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effectLst/>
              </a:rPr>
              <a:t>DNA methylation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2580-F79B-4C7B-9CD2-856362A7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54" y="850004"/>
            <a:ext cx="9018246" cy="1202395"/>
          </a:xfrm>
        </p:spPr>
        <p:txBody>
          <a:bodyPr>
            <a:normAutofit fontScale="85000" lnSpcReduction="20000"/>
          </a:bodyPr>
          <a:lstStyle/>
          <a:p>
            <a:r>
              <a:rPr lang="en-CA" sz="3200" dirty="0">
                <a:effectLst/>
              </a:rPr>
              <a:t>The addition of </a:t>
            </a:r>
            <a:r>
              <a:rPr lang="en-CA" sz="3200" b="1" dirty="0">
                <a:effectLst/>
              </a:rPr>
              <a:t>_</a:t>
            </a:r>
            <a:r>
              <a:rPr lang="en-CA" sz="3200" b="1" dirty="0" err="1">
                <a:solidFill>
                  <a:schemeClr val="tx1"/>
                </a:solidFill>
                <a:effectLst/>
              </a:rPr>
              <a:t>methyl</a:t>
            </a:r>
            <a:r>
              <a:rPr lang="en-CA" sz="3200" b="1" dirty="0" err="1">
                <a:effectLst/>
              </a:rPr>
              <a:t>_</a:t>
            </a:r>
            <a:r>
              <a:rPr lang="en-CA" sz="3200" dirty="0" err="1">
                <a:effectLst/>
              </a:rPr>
              <a:t>groups</a:t>
            </a:r>
            <a:r>
              <a:rPr lang="en-CA" sz="3200" dirty="0">
                <a:effectLst/>
              </a:rPr>
              <a:t> to DNA which causes DNA to be more </a:t>
            </a:r>
            <a:r>
              <a:rPr lang="en-CA" sz="3200" b="1" dirty="0">
                <a:effectLst/>
              </a:rPr>
              <a:t>__</a:t>
            </a:r>
            <a:r>
              <a:rPr lang="en-CA" sz="3200" b="1" dirty="0">
                <a:solidFill>
                  <a:schemeClr val="tx1"/>
                </a:solidFill>
                <a:effectLst/>
              </a:rPr>
              <a:t>tightly packaged</a:t>
            </a:r>
            <a:r>
              <a:rPr lang="en-CA" sz="3200" b="1" dirty="0">
                <a:effectLst/>
              </a:rPr>
              <a:t>__ </a:t>
            </a:r>
            <a:r>
              <a:rPr lang="en-CA" sz="3200" dirty="0">
                <a:effectLst/>
              </a:rPr>
              <a:t>and </a:t>
            </a:r>
            <a:r>
              <a:rPr lang="en-CA" sz="3200" i="1" dirty="0">
                <a:effectLst/>
              </a:rPr>
              <a:t>reduces</a:t>
            </a:r>
            <a:r>
              <a:rPr lang="en-CA" sz="3200" dirty="0">
                <a:effectLst/>
              </a:rPr>
              <a:t> gene expression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3074" name="Picture 2" descr="Image result for methylation">
            <a:extLst>
              <a:ext uri="{FF2B5EF4-FFF2-40B4-BE49-F238E27FC236}">
                <a16:creationId xmlns:a16="http://schemas.microsoft.com/office/drawing/2014/main" id="{2CFCBC83-1B0A-451C-92B0-34B1D96B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6" y="1993004"/>
            <a:ext cx="6366942" cy="46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0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F0C2-02B0-4703-92EA-91ABB818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123023"/>
            <a:ext cx="7583488" cy="1143000"/>
          </a:xfrm>
        </p:spPr>
        <p:txBody>
          <a:bodyPr/>
          <a:lstStyle/>
          <a:p>
            <a:r>
              <a:rPr lang="en-CA" u="sng" dirty="0">
                <a:effectLst/>
              </a:rPr>
              <a:t>Histone Acetylation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D23C-FA12-42C8-AF33-C6743CC8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" y="1600200"/>
            <a:ext cx="8989255" cy="4291013"/>
          </a:xfrm>
        </p:spPr>
        <p:txBody>
          <a:bodyPr/>
          <a:lstStyle/>
          <a:p>
            <a:r>
              <a:rPr lang="en-CA" dirty="0">
                <a:effectLst/>
              </a:rPr>
              <a:t>Acetyl groups are added to amino acids of </a:t>
            </a:r>
            <a:r>
              <a:rPr lang="en-CA" b="1" dirty="0">
                <a:effectLst/>
              </a:rPr>
              <a:t>__</a:t>
            </a:r>
            <a:r>
              <a:rPr lang="en-CA" b="1" dirty="0">
                <a:solidFill>
                  <a:schemeClr val="tx1"/>
                </a:solidFill>
                <a:effectLst/>
              </a:rPr>
              <a:t>histone 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proteins</a:t>
            </a:r>
            <a:r>
              <a:rPr lang="en-CA" b="1" dirty="0" err="1">
                <a:effectLst/>
              </a:rPr>
              <a:t>__</a:t>
            </a:r>
            <a:r>
              <a:rPr lang="en-CA" dirty="0" err="1">
                <a:effectLst/>
              </a:rPr>
              <a:t>and</a:t>
            </a:r>
            <a:r>
              <a:rPr lang="en-CA" dirty="0">
                <a:effectLst/>
              </a:rPr>
              <a:t> makes the chromatin </a:t>
            </a:r>
            <a:r>
              <a:rPr lang="en-CA" i="1" dirty="0">
                <a:effectLst/>
              </a:rPr>
              <a:t>less </a:t>
            </a:r>
            <a:r>
              <a:rPr lang="en-CA" dirty="0">
                <a:effectLst/>
              </a:rPr>
              <a:t>tightly packed and </a:t>
            </a:r>
            <a:r>
              <a:rPr lang="en-CA" b="1" dirty="0">
                <a:effectLst/>
              </a:rPr>
              <a:t>__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encourages</a:t>
            </a:r>
            <a:r>
              <a:rPr lang="en-CA" b="1" dirty="0" err="1">
                <a:effectLst/>
              </a:rPr>
              <a:t>____</a:t>
            </a:r>
            <a:r>
              <a:rPr lang="en-CA" dirty="0" err="1">
                <a:effectLst/>
              </a:rPr>
              <a:t>transcription</a:t>
            </a:r>
            <a:r>
              <a:rPr lang="en-CA" dirty="0">
                <a:effectLst/>
              </a:rPr>
              <a:t>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122" name="Picture 2" descr="Image result for histone acetylation">
            <a:extLst>
              <a:ext uri="{FF2B5EF4-FFF2-40B4-BE49-F238E27FC236}">
                <a16:creationId xmlns:a16="http://schemas.microsoft.com/office/drawing/2014/main" id="{71FA14AE-AEB5-481D-8579-E2050981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924977"/>
            <a:ext cx="74980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3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B27B-B753-4FEF-9784-B7F3E2D7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histone acetylation">
            <a:extLst>
              <a:ext uri="{FF2B5EF4-FFF2-40B4-BE49-F238E27FC236}">
                <a16:creationId xmlns:a16="http://schemas.microsoft.com/office/drawing/2014/main" id="{27128D51-AEB6-4EC4-B5D0-A0A9D7BD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5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DBF4-A501-414E-9207-A75D4A09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2. Regulation of Transcription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C4F4-9AC2-4A87-B11F-7470F19D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lh4.googleusercontent.com/nSgavPzxc6VtklK4tlBDIEPaB_9v8RsutfPj8cLbu5P-1kJb-TIjg-RpWITbzWrJNQOJLHEsJFGwwJvXXQl368Zy8usj7GzYBx1CdU65KyXV20S6zpUMa-7aJqFsVlsRVduBWicQx_E">
            <a:extLst>
              <a:ext uri="{FF2B5EF4-FFF2-40B4-BE49-F238E27FC236}">
                <a16:creationId xmlns:a16="http://schemas.microsoft.com/office/drawing/2014/main" id="{145D408B-00B0-4634-999B-370F4003DA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9" y="1600200"/>
            <a:ext cx="8522115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9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E742-E5A6-4B36-B373-B6F331D6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5083" y="422032"/>
            <a:ext cx="9369083" cy="5008098"/>
          </a:xfrm>
        </p:spPr>
        <p:txBody>
          <a:bodyPr/>
          <a:lstStyle/>
          <a:p>
            <a:r>
              <a:rPr lang="en-CA" sz="2800" b="1" u="sng" dirty="0">
                <a:effectLst/>
              </a:rPr>
              <a:t>Transcription Factors:</a:t>
            </a:r>
            <a:endParaRPr lang="en-US" sz="2800" b="1" u="sng" dirty="0">
              <a:effectLst/>
            </a:endParaRPr>
          </a:p>
          <a:p>
            <a:pPr lvl="0" fontAlgn="base"/>
            <a:r>
              <a:rPr lang="en-CA" sz="2800" dirty="0">
                <a:effectLst/>
              </a:rPr>
              <a:t>a regulatory protein that binds </a:t>
            </a:r>
            <a:r>
              <a:rPr lang="en-CA" sz="2800" dirty="0" err="1">
                <a:effectLst/>
              </a:rPr>
              <a:t>to__</a:t>
            </a:r>
            <a:r>
              <a:rPr lang="en-CA" sz="2800" b="1" dirty="0" err="1">
                <a:solidFill>
                  <a:schemeClr val="tx1"/>
                </a:solidFill>
                <a:effectLst/>
              </a:rPr>
              <a:t>DNA</a:t>
            </a:r>
            <a:r>
              <a:rPr lang="en-CA" sz="2800" dirty="0">
                <a:effectLst/>
              </a:rPr>
              <a:t>____ and affects transcription</a:t>
            </a:r>
          </a:p>
          <a:p>
            <a:pPr lvl="0" fontAlgn="base"/>
            <a:endParaRPr lang="en-US" dirty="0">
              <a:effectLst/>
            </a:endParaRPr>
          </a:p>
          <a:p>
            <a:r>
              <a:rPr lang="en-CA" sz="2800" b="1" u="sng" dirty="0">
                <a:effectLst/>
              </a:rPr>
              <a:t>Transcription Initiation Complex:</a:t>
            </a:r>
            <a:endParaRPr lang="en-US" sz="2800" b="1" u="sng" dirty="0">
              <a:effectLst/>
            </a:endParaRPr>
          </a:p>
          <a:p>
            <a:pPr lvl="0" fontAlgn="base"/>
            <a:r>
              <a:rPr lang="en-CA" dirty="0">
                <a:effectLst/>
              </a:rPr>
              <a:t>the completed assembly of </a:t>
            </a:r>
            <a:r>
              <a:rPr lang="en-CA" dirty="0">
                <a:solidFill>
                  <a:schemeClr val="tx1"/>
                </a:solidFill>
                <a:effectLst/>
              </a:rPr>
              <a:t>__</a:t>
            </a:r>
            <a:r>
              <a:rPr lang="en-CA" b="1" dirty="0">
                <a:solidFill>
                  <a:schemeClr val="tx1"/>
                </a:solidFill>
                <a:effectLst/>
              </a:rPr>
              <a:t>transcription 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factor_</a:t>
            </a:r>
            <a:r>
              <a:rPr lang="en-CA" dirty="0" err="1">
                <a:effectLst/>
              </a:rPr>
              <a:t>___and</a:t>
            </a:r>
            <a:r>
              <a:rPr lang="en-CA" dirty="0">
                <a:effectLst/>
              </a:rPr>
              <a:t> __</a:t>
            </a:r>
            <a:r>
              <a:rPr lang="en-CA" b="1" dirty="0">
                <a:solidFill>
                  <a:schemeClr val="tx1"/>
                </a:solidFill>
                <a:effectLst/>
              </a:rPr>
              <a:t>RNA 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Polymerase_</a:t>
            </a:r>
            <a:r>
              <a:rPr lang="en-CA" dirty="0" err="1">
                <a:effectLst/>
              </a:rPr>
              <a:t>_____bound</a:t>
            </a:r>
            <a:r>
              <a:rPr lang="en-CA" dirty="0">
                <a:effectLst/>
              </a:rPr>
              <a:t> to a promoter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174" name="Picture 6" descr="Image result for transcription factor diagram">
            <a:extLst>
              <a:ext uri="{FF2B5EF4-FFF2-40B4-BE49-F238E27FC236}">
                <a16:creationId xmlns:a16="http://schemas.microsoft.com/office/drawing/2014/main" id="{576967C9-7553-41FD-A60F-7A6BCBA5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" y="462307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DFCC-6625-4B7C-AF46-409A3219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1C541-0D72-4059-B69F-F2FC692B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600200"/>
            <a:ext cx="9129932" cy="4927209"/>
          </a:xfrm>
        </p:spPr>
        <p:txBody>
          <a:bodyPr/>
          <a:lstStyle/>
          <a:p>
            <a:r>
              <a:rPr lang="en-CA" b="1" u="sng" dirty="0">
                <a:effectLst/>
              </a:rPr>
              <a:t>Enhancer Regions:</a:t>
            </a:r>
            <a:endParaRPr lang="en-US" b="1" u="sng" dirty="0">
              <a:effectLst/>
            </a:endParaRPr>
          </a:p>
          <a:p>
            <a:pPr lvl="0" fontAlgn="base"/>
            <a:r>
              <a:rPr lang="en-CA" dirty="0">
                <a:effectLst/>
              </a:rPr>
              <a:t>DNA </a:t>
            </a:r>
            <a:r>
              <a:rPr lang="en-CA" dirty="0" err="1">
                <a:effectLst/>
              </a:rPr>
              <a:t>sequence</a:t>
            </a:r>
            <a:r>
              <a:rPr lang="en-CA" b="1" dirty="0" err="1">
                <a:effectLst/>
              </a:rPr>
              <a:t>___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far</a:t>
            </a:r>
            <a:r>
              <a:rPr lang="en-CA" dirty="0">
                <a:effectLst/>
              </a:rPr>
              <a:t>__ from the gene, contains control elements</a:t>
            </a:r>
          </a:p>
          <a:p>
            <a:pPr marL="0" lvl="0" indent="0" fontAlgn="base">
              <a:buNone/>
            </a:pPr>
            <a:endParaRPr lang="en-US" dirty="0">
              <a:effectLst/>
            </a:endParaRPr>
          </a:p>
          <a:p>
            <a:r>
              <a:rPr lang="en-CA" b="1" u="sng" dirty="0">
                <a:effectLst/>
              </a:rPr>
              <a:t>Activators: </a:t>
            </a:r>
            <a:endParaRPr lang="en-US" b="1" u="sng" dirty="0">
              <a:effectLst/>
            </a:endParaRPr>
          </a:p>
          <a:p>
            <a:pPr lvl="0" fontAlgn="base"/>
            <a:r>
              <a:rPr lang="en-CA" dirty="0">
                <a:effectLst/>
              </a:rPr>
              <a:t>bind to certain __</a:t>
            </a:r>
            <a:r>
              <a:rPr lang="en-CA" b="1" dirty="0">
                <a:solidFill>
                  <a:schemeClr val="tx1"/>
                </a:solidFill>
                <a:effectLst/>
              </a:rPr>
              <a:t>mediator 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proteins</a:t>
            </a:r>
            <a:r>
              <a:rPr lang="en-CA" dirty="0" err="1">
                <a:effectLst/>
              </a:rPr>
              <a:t>____and</a:t>
            </a:r>
            <a:r>
              <a:rPr lang="en-CA" dirty="0">
                <a:effectLst/>
              </a:rPr>
              <a:t> </a:t>
            </a:r>
            <a:r>
              <a:rPr lang="en-CA" dirty="0">
                <a:solidFill>
                  <a:schemeClr val="tx1"/>
                </a:solidFill>
                <a:effectLst/>
              </a:rPr>
              <a:t>____</a:t>
            </a:r>
            <a:r>
              <a:rPr lang="en-CA" b="1" dirty="0">
                <a:solidFill>
                  <a:schemeClr val="tx1"/>
                </a:solidFill>
                <a:effectLst/>
              </a:rPr>
              <a:t>transcription 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factors_______</a:t>
            </a:r>
            <a:r>
              <a:rPr lang="en-CA" dirty="0" err="1">
                <a:effectLst/>
              </a:rPr>
              <a:t>to</a:t>
            </a:r>
            <a:r>
              <a:rPr lang="en-CA" dirty="0">
                <a:effectLst/>
              </a:rPr>
              <a:t> form initiation complex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9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8456-CB86-43AC-9A85-254C86F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CD10-2BBD-48B6-AE5D-8628ADF22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C0AB0-44C2-4FB7-B71A-0F530EB343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odel for the action of enhancers">
            <a:extLst>
              <a:ext uri="{FF2B5EF4-FFF2-40B4-BE49-F238E27FC236}">
                <a16:creationId xmlns:a16="http://schemas.microsoft.com/office/drawing/2014/main" id="{9142A89F-2C76-4E94-92F0-DA377ADC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4" y="415762"/>
            <a:ext cx="8026912" cy="60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478C-199F-4D3E-BD6C-143A907E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3. Post Transcriptional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AA2A-1DA9-4108-86C5-5CDB1982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99" y="1867487"/>
            <a:ext cx="8329002" cy="4291013"/>
          </a:xfrm>
        </p:spPr>
        <p:txBody>
          <a:bodyPr/>
          <a:lstStyle/>
          <a:p>
            <a:r>
              <a:rPr lang="en-CA" sz="2800" dirty="0">
                <a:effectLst/>
              </a:rPr>
              <a:t>Occurs after transcription and just after translation, when proteins are processed. </a:t>
            </a:r>
          </a:p>
          <a:p>
            <a:endParaRPr lang="en-US" dirty="0">
              <a:effectLst/>
            </a:endParaRPr>
          </a:p>
          <a:p>
            <a:r>
              <a:rPr lang="en-CA" dirty="0">
                <a:effectLst/>
              </a:rPr>
              <a:t>example:  </a:t>
            </a:r>
            <a:r>
              <a:rPr lang="en-CA" i="1" dirty="0">
                <a:effectLst/>
              </a:rPr>
              <a:t>micro</a:t>
            </a:r>
            <a:r>
              <a:rPr lang="en-CA" dirty="0">
                <a:effectLst/>
              </a:rPr>
              <a:t> RNA (</a:t>
            </a:r>
            <a:r>
              <a:rPr lang="en-CA" i="1" dirty="0">
                <a:effectLst/>
              </a:rPr>
              <a:t>miRNA</a:t>
            </a:r>
            <a:r>
              <a:rPr lang="en-CA" dirty="0">
                <a:effectLst/>
              </a:rPr>
              <a:t>) and </a:t>
            </a:r>
            <a:r>
              <a:rPr lang="en-CA" i="1" dirty="0">
                <a:effectLst/>
              </a:rPr>
              <a:t>small interfering</a:t>
            </a:r>
            <a:r>
              <a:rPr lang="en-CA" dirty="0">
                <a:effectLst/>
              </a:rPr>
              <a:t> RNA (</a:t>
            </a:r>
            <a:r>
              <a:rPr lang="en-CA" i="1" dirty="0">
                <a:effectLst/>
              </a:rPr>
              <a:t>siRNA</a:t>
            </a:r>
            <a:r>
              <a:rPr lang="en-CA" dirty="0">
                <a:effectLst/>
              </a:rPr>
              <a:t>) can bind to </a:t>
            </a:r>
            <a:r>
              <a:rPr lang="en-CA" b="1" dirty="0">
                <a:solidFill>
                  <a:schemeClr val="tx1"/>
                </a:solidFill>
                <a:effectLst/>
              </a:rPr>
              <a:t>__</a:t>
            </a:r>
            <a:r>
              <a:rPr lang="en-CA" b="1" dirty="0" err="1">
                <a:solidFill>
                  <a:schemeClr val="tx1"/>
                </a:solidFill>
                <a:effectLst/>
              </a:rPr>
              <a:t>mRNA</a:t>
            </a:r>
            <a:r>
              <a:rPr lang="en-CA" dirty="0" err="1">
                <a:effectLst/>
              </a:rPr>
              <a:t>_and</a:t>
            </a:r>
            <a:r>
              <a:rPr lang="en-CA" dirty="0">
                <a:effectLst/>
              </a:rPr>
              <a:t> degrade the mRNA or bind to mRNA and block its _</a:t>
            </a:r>
            <a:r>
              <a:rPr lang="en-CA" b="1" dirty="0">
                <a:solidFill>
                  <a:schemeClr val="tx1"/>
                </a:solidFill>
                <a:effectLst/>
              </a:rPr>
              <a:t>translation_</a:t>
            </a:r>
            <a:r>
              <a:rPr lang="en-CA" dirty="0">
                <a:effectLst/>
              </a:rPr>
              <a:t>__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5514-3BE9-444C-A6DF-CE5CC9DF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Degradation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proteasomes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58E2-6427-400B-9AC9-7381BBE40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degradation of a protein proteosome">
            <a:extLst>
              <a:ext uri="{FF2B5EF4-FFF2-40B4-BE49-F238E27FC236}">
                <a16:creationId xmlns:a16="http://schemas.microsoft.com/office/drawing/2014/main" id="{D3AACF11-A1E3-43D2-BB1F-2BE1B2E6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278731"/>
            <a:ext cx="79533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1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9A4E-BAB0-4D26-BE4D-D43ADF0B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398"/>
            <a:ext cx="9031457" cy="1942558"/>
          </a:xfrm>
        </p:spPr>
        <p:txBody>
          <a:bodyPr/>
          <a:lstStyle/>
          <a:p>
            <a:r>
              <a:rPr lang="en-CA" sz="3200" dirty="0" err="1">
                <a:effectLst/>
              </a:rPr>
              <a:t>A</a:t>
            </a:r>
            <a:r>
              <a:rPr lang="en-CA" sz="3200" b="1" dirty="0" err="1">
                <a:effectLst/>
              </a:rPr>
              <a:t>__</a:t>
            </a:r>
            <a:r>
              <a:rPr lang="en-CA" sz="3200" b="1" dirty="0" err="1">
                <a:solidFill>
                  <a:schemeClr val="tx1"/>
                </a:solidFill>
                <a:effectLst/>
              </a:rPr>
              <a:t>proteasome</a:t>
            </a:r>
            <a:r>
              <a:rPr lang="en-CA" sz="3200" b="1" dirty="0">
                <a:solidFill>
                  <a:schemeClr val="tx1"/>
                </a:solidFill>
                <a:effectLst/>
              </a:rPr>
              <a:t>_</a:t>
            </a:r>
            <a:r>
              <a:rPr lang="en-CA" sz="3200" b="1" dirty="0">
                <a:effectLst/>
              </a:rPr>
              <a:t>_</a:t>
            </a:r>
            <a:r>
              <a:rPr lang="en-CA" sz="3200" dirty="0">
                <a:effectLst/>
              </a:rPr>
              <a:t>, an enormous protein complex shaped like a trash can, chops up unneeded proteins.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10244" name="Picture 4" descr="Image result for degradation of a protein proteosome">
            <a:extLst>
              <a:ext uri="{FF2B5EF4-FFF2-40B4-BE49-F238E27FC236}">
                <a16:creationId xmlns:a16="http://schemas.microsoft.com/office/drawing/2014/main" id="{58A7F780-B518-4A37-BAD0-092561B8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4" y="1731981"/>
            <a:ext cx="7226107" cy="51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9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0E0F-02FA-42B8-8FE2-0900DD4C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92F8-8E66-4678-AE3C-329582E8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RNAi- slicing and dicing your cells: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https://youtu.be/tzlGU5EI9rU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53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92F7-5381-4C63-B747-994159B5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Epigenetic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CDE5-BD97-4893-BE58-CBE5D682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600200"/>
            <a:ext cx="8679766" cy="4603652"/>
          </a:xfrm>
        </p:spPr>
        <p:txBody>
          <a:bodyPr/>
          <a:lstStyle/>
          <a:p>
            <a:r>
              <a:rPr lang="en-CA" sz="2800" dirty="0">
                <a:effectLst/>
              </a:rPr>
              <a:t>These chromatin modifications do not entail a change in the DNA </a:t>
            </a:r>
            <a:r>
              <a:rPr lang="en-CA" sz="2800" b="1" dirty="0">
                <a:effectLst/>
              </a:rPr>
              <a:t>__</a:t>
            </a:r>
            <a:r>
              <a:rPr lang="en-CA" sz="2800" b="1" dirty="0">
                <a:solidFill>
                  <a:schemeClr val="tx1"/>
                </a:solidFill>
                <a:effectLst/>
              </a:rPr>
              <a:t>sequence</a:t>
            </a:r>
            <a:r>
              <a:rPr lang="en-CA" sz="2800" b="1" dirty="0">
                <a:effectLst/>
              </a:rPr>
              <a:t>__ </a:t>
            </a:r>
            <a:r>
              <a:rPr lang="en-CA" sz="2800" dirty="0">
                <a:effectLst/>
              </a:rPr>
              <a:t>however, they may be </a:t>
            </a:r>
            <a:r>
              <a:rPr lang="en-CA" sz="2800" b="1" dirty="0">
                <a:solidFill>
                  <a:schemeClr val="tx1"/>
                </a:solidFill>
                <a:effectLst/>
              </a:rPr>
              <a:t>___passed </a:t>
            </a:r>
            <a:r>
              <a:rPr lang="en-CA" sz="2800" b="1" dirty="0" err="1">
                <a:solidFill>
                  <a:schemeClr val="tx1"/>
                </a:solidFill>
                <a:effectLst/>
              </a:rPr>
              <a:t>on</a:t>
            </a:r>
            <a:r>
              <a:rPr lang="en-CA" sz="2800" b="1" dirty="0" err="1">
                <a:effectLst/>
              </a:rPr>
              <a:t>___</a:t>
            </a:r>
            <a:r>
              <a:rPr lang="en-CA" sz="2800" dirty="0" err="1">
                <a:effectLst/>
              </a:rPr>
              <a:t>in</a:t>
            </a:r>
            <a:r>
              <a:rPr lang="en-CA" sz="2800" dirty="0">
                <a:effectLst/>
              </a:rPr>
              <a:t> future generations of cells.  </a:t>
            </a:r>
          </a:p>
          <a:p>
            <a:r>
              <a:rPr lang="en-CA" sz="2800" dirty="0">
                <a:effectLst/>
              </a:rPr>
              <a:t>This is called epigenetic inheritance.  The DNA sequence is not changed, just its</a:t>
            </a:r>
            <a:r>
              <a:rPr lang="en-CA" sz="2800" b="1" dirty="0">
                <a:effectLst/>
              </a:rPr>
              <a:t> ____</a:t>
            </a:r>
            <a:r>
              <a:rPr lang="en-CA" sz="2800" b="1" dirty="0">
                <a:solidFill>
                  <a:schemeClr val="tx1"/>
                </a:solidFill>
                <a:effectLst/>
              </a:rPr>
              <a:t>expression_</a:t>
            </a:r>
            <a:r>
              <a:rPr lang="en-CA" sz="2800" b="1" dirty="0">
                <a:effectLst/>
              </a:rPr>
              <a:t>_____</a:t>
            </a:r>
            <a:r>
              <a:rPr lang="en-CA" sz="2800" dirty="0">
                <a:effectLst/>
              </a:rPr>
              <a:t>.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2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74E8-D021-4141-80A0-FCE9F111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Image result for epigenetics">
            <a:extLst>
              <a:ext uri="{FF2B5EF4-FFF2-40B4-BE49-F238E27FC236}">
                <a16:creationId xmlns:a16="http://schemas.microsoft.com/office/drawing/2014/main" id="{3D906CF8-14D8-4B5D-80BA-137E3F3C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8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D0B-4749-4CC9-9844-2B5C842D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Epigenetic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B43C-6771-4CD5-8B31-3B634B36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Ted Ed- </a:t>
            </a:r>
            <a:r>
              <a:rPr lang="en-US" dirty="0">
                <a:hlinkClick r:id="rId2"/>
              </a:rPr>
              <a:t>https://www.youtube.com/watch?v=_aAhcNjmvhc</a:t>
            </a:r>
            <a:endParaRPr lang="en-US" dirty="0"/>
          </a:p>
          <a:p>
            <a:endParaRPr lang="en-US" dirty="0"/>
          </a:p>
          <a:p>
            <a:r>
              <a:rPr lang="en-US" dirty="0"/>
              <a:t>Bozeman Science- </a:t>
            </a:r>
            <a:r>
              <a:rPr lang="en-US" dirty="0">
                <a:hlinkClick r:id="rId3"/>
              </a:rPr>
              <a:t>https://www.youtube.com/watch?v=i9a-ru2ES6Y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5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C7BE-C487-48FE-BE9F-FD4ED9FC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87" y="108956"/>
            <a:ext cx="8364537" cy="1345258"/>
          </a:xfrm>
        </p:spPr>
        <p:txBody>
          <a:bodyPr/>
          <a:lstStyle/>
          <a:p>
            <a:r>
              <a:rPr lang="en-US" dirty="0"/>
              <a:t>Practice: Do Concept Check 18.2 Qs 1-5 </a:t>
            </a:r>
            <a:r>
              <a:rPr lang="en-US" dirty="0" err="1"/>
              <a:t>pg</a:t>
            </a:r>
            <a:r>
              <a:rPr lang="en-US" dirty="0"/>
              <a:t> 364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0925-F159-4870-99DA-8328464A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30" y="2605673"/>
            <a:ext cx="7232650" cy="2697847"/>
          </a:xfrm>
        </p:spPr>
        <p:txBody>
          <a:bodyPr/>
          <a:lstStyle/>
          <a:p>
            <a:r>
              <a:rPr lang="en-US" dirty="0"/>
              <a:t>…next class we will review for the Term 2 Test</a:t>
            </a:r>
          </a:p>
          <a:p>
            <a:r>
              <a:rPr lang="en-US" dirty="0"/>
              <a:t>Sec 18.2 and all materials in this </a:t>
            </a:r>
            <a:r>
              <a:rPr lang="en-US" dirty="0" err="1"/>
              <a:t>powerpoint</a:t>
            </a:r>
            <a:r>
              <a:rPr lang="en-US" dirty="0"/>
              <a:t> are the last pieces you will be tested on</a:t>
            </a:r>
          </a:p>
        </p:txBody>
      </p:sp>
    </p:spTree>
    <p:extLst>
      <p:ext uri="{BB962C8B-B14F-4D97-AF65-F5344CB8AC3E}">
        <p14:creationId xmlns:p14="http://schemas.microsoft.com/office/powerpoint/2010/main" val="1286006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4" y="3144470"/>
            <a:ext cx="3919147" cy="3129721"/>
          </a:xfrm>
        </p:spPr>
        <p:txBody>
          <a:bodyPr/>
          <a:lstStyle/>
          <a:p>
            <a:r>
              <a:rPr lang="en-US" dirty="0"/>
              <a:t>Sec 18.2 Eukaryotic Gene Expression is regulated at many stages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4" y="6274191"/>
            <a:ext cx="3398641" cy="829994"/>
          </a:xfrm>
        </p:spPr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356-</a:t>
            </a:r>
          </a:p>
        </p:txBody>
      </p:sp>
      <p:pic>
        <p:nvPicPr>
          <p:cNvPr id="6146" name="Picture 2" descr="Image result for eukarytoic gene regulation">
            <a:extLst>
              <a:ext uri="{FF2B5EF4-FFF2-40B4-BE49-F238E27FC236}">
                <a16:creationId xmlns:a16="http://schemas.microsoft.com/office/drawing/2014/main" id="{BE79756A-ECAC-4626-BE75-097976D6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42" y="26632"/>
            <a:ext cx="3119658" cy="68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3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647114"/>
            <a:ext cx="8750105" cy="56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5CDA-2E5C-4949-A1B8-A8E3B5385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62" y="1864311"/>
            <a:ext cx="7583488" cy="1679575"/>
          </a:xfrm>
        </p:spPr>
        <p:txBody>
          <a:bodyPr/>
          <a:lstStyle/>
          <a:p>
            <a:r>
              <a:rPr lang="en-US" dirty="0"/>
              <a:t>What factors can affect how are genes are regulated?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687C4-0F40-45B8-A326-A75190BA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463" y="4022187"/>
            <a:ext cx="7583487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https://www.ted.com/talks/nadine_burke_harris_how_childhood_trauma_affects_health_across_a_lifetime?language=en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2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4505-54AC-4C84-83DA-FE47FA2A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95287"/>
            <a:ext cx="7583488" cy="1143000"/>
          </a:xfrm>
        </p:spPr>
        <p:txBody>
          <a:bodyPr/>
          <a:lstStyle/>
          <a:p>
            <a:r>
              <a:rPr lang="en-CA" u="sng" dirty="0">
                <a:solidFill>
                  <a:schemeClr val="tx1"/>
                </a:solidFill>
                <a:effectLst/>
              </a:rPr>
              <a:t>1. Regulation of Chromatin Structure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10CD-3608-4560-8129-A439B520E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408162"/>
            <a:ext cx="7793503" cy="510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1" dirty="0">
                <a:effectLst/>
              </a:rPr>
              <a:t>The packaging of DNA:</a:t>
            </a:r>
            <a:endParaRPr lang="en-US" dirty="0">
              <a:effectLst/>
            </a:endParaRPr>
          </a:p>
          <a:p>
            <a:r>
              <a:rPr lang="en-CA" b="1" dirty="0">
                <a:solidFill>
                  <a:schemeClr val="tx1"/>
                </a:solidFill>
                <a:effectLst/>
              </a:rPr>
              <a:t>Histones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lvl="0"/>
            <a:r>
              <a:rPr lang="en-CA" sz="3200" dirty="0">
                <a:effectLst/>
              </a:rPr>
              <a:t>a small protein with an overall </a:t>
            </a:r>
            <a:r>
              <a:rPr lang="en-CA" sz="3200" b="1" dirty="0">
                <a:solidFill>
                  <a:schemeClr val="tx1"/>
                </a:solidFill>
                <a:effectLst/>
              </a:rPr>
              <a:t>positive </a:t>
            </a:r>
            <a:r>
              <a:rPr lang="en-CA" sz="3200" dirty="0">
                <a:effectLst/>
              </a:rPr>
              <a:t>charge that bind </a:t>
            </a:r>
            <a:r>
              <a:rPr lang="en-CA" sz="3200" b="1" dirty="0">
                <a:effectLst/>
              </a:rPr>
              <a:t>_</a:t>
            </a:r>
            <a:r>
              <a:rPr lang="en-CA" sz="3200" b="1" dirty="0">
                <a:solidFill>
                  <a:schemeClr val="tx1"/>
                </a:solidFill>
                <a:effectLst/>
              </a:rPr>
              <a:t>negative </a:t>
            </a:r>
            <a:r>
              <a:rPr lang="en-CA" sz="3200" dirty="0">
                <a:effectLst/>
              </a:rPr>
              <a:t>DNA in the chromatin structure</a:t>
            </a:r>
            <a:endParaRPr lang="en-US" sz="32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026" name="Picture 2" descr="Image result for histones">
            <a:extLst>
              <a:ext uri="{FF2B5EF4-FFF2-40B4-BE49-F238E27FC236}">
                <a16:creationId xmlns:a16="http://schemas.microsoft.com/office/drawing/2014/main" id="{15DE0DBF-8EE7-477F-80AD-99F48328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9" y="4145388"/>
            <a:ext cx="5303521" cy="27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9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CF2B-8EA9-45A6-8365-B7404902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6" y="486653"/>
            <a:ext cx="7984709" cy="4291013"/>
          </a:xfrm>
        </p:spPr>
        <p:txBody>
          <a:bodyPr/>
          <a:lstStyle/>
          <a:p>
            <a:r>
              <a:rPr lang="en-CA" sz="3200" dirty="0">
                <a:solidFill>
                  <a:schemeClr val="tx1"/>
                </a:solidFill>
                <a:effectLst/>
              </a:rPr>
              <a:t>Nucleosomes</a:t>
            </a:r>
            <a:endParaRPr lang="en-US" sz="3200" dirty="0">
              <a:solidFill>
                <a:schemeClr val="tx1"/>
              </a:solidFill>
              <a:effectLst/>
            </a:endParaRPr>
          </a:p>
          <a:p>
            <a:pPr lvl="0"/>
            <a:r>
              <a:rPr lang="en-CA" sz="3200" dirty="0">
                <a:effectLst/>
              </a:rPr>
              <a:t>a bead like unit of DNA, consists of DNA wrapped around </a:t>
            </a:r>
            <a:r>
              <a:rPr lang="en-CA" sz="3200" b="1" dirty="0">
                <a:effectLst/>
              </a:rPr>
              <a:t>_</a:t>
            </a:r>
            <a:r>
              <a:rPr lang="en-CA" sz="3200" b="1" dirty="0">
                <a:solidFill>
                  <a:schemeClr val="tx1"/>
                </a:solidFill>
                <a:effectLst/>
              </a:rPr>
              <a:t>histones</a:t>
            </a:r>
            <a:r>
              <a:rPr lang="en-CA" sz="3200" b="1" dirty="0">
                <a:effectLst/>
              </a:rPr>
              <a:t>__.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2052" name="Picture 4" descr="Image result for nucleosomes">
            <a:extLst>
              <a:ext uri="{FF2B5EF4-FFF2-40B4-BE49-F238E27FC236}">
                <a16:creationId xmlns:a16="http://schemas.microsoft.com/office/drawing/2014/main" id="{0BE6F029-B369-42D0-A7E1-2B24305F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84" y="2509213"/>
            <a:ext cx="666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8560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115</TotalTime>
  <Words>388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</vt:lpstr>
      <vt:lpstr>Summer</vt:lpstr>
      <vt:lpstr>PowerPoint Presentation</vt:lpstr>
      <vt:lpstr>PowerPoint Presentation</vt:lpstr>
      <vt:lpstr>Sec 18.2 Eukaryotic Gene Expression is regulated at many stages</vt:lpstr>
      <vt:lpstr>PowerPoint Presentation</vt:lpstr>
      <vt:lpstr>What factors can affect how are genes are regulated?</vt:lpstr>
      <vt:lpstr>PowerPoint Presentation</vt:lpstr>
      <vt:lpstr>PowerPoint Presentation</vt:lpstr>
      <vt:lpstr>1. Regulation of Chromatin Structure </vt:lpstr>
      <vt:lpstr>PowerPoint Presentation</vt:lpstr>
      <vt:lpstr>DNA methylation </vt:lpstr>
      <vt:lpstr>Histone Acetylation </vt:lpstr>
      <vt:lpstr>PowerPoint Presentation</vt:lpstr>
      <vt:lpstr>2. Regulation of Transcription Initiation</vt:lpstr>
      <vt:lpstr>PowerPoint Presentation</vt:lpstr>
      <vt:lpstr>PowerPoint Presentation</vt:lpstr>
      <vt:lpstr>PowerPoint Presentation</vt:lpstr>
      <vt:lpstr>3. Post Transcriptional Regulation</vt:lpstr>
      <vt:lpstr>Protein Degradation   proteasomes</vt:lpstr>
      <vt:lpstr>PowerPoint Presentation</vt:lpstr>
      <vt:lpstr>Watch this!</vt:lpstr>
      <vt:lpstr>Epigenetic inheritance</vt:lpstr>
      <vt:lpstr>PowerPoint Presentation</vt:lpstr>
      <vt:lpstr>Epigenetic Inheritance</vt:lpstr>
      <vt:lpstr>Practice: Do Concept Check 18.2 Qs 1-5 pg 364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17</cp:revision>
  <dcterms:created xsi:type="dcterms:W3CDTF">2020-02-24T06:52:08Z</dcterms:created>
  <dcterms:modified xsi:type="dcterms:W3CDTF">2020-02-24T23:05:34Z</dcterms:modified>
</cp:coreProperties>
</file>