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  <p:sldId id="364" r:id="rId3"/>
    <p:sldId id="354" r:id="rId4"/>
    <p:sldId id="355" r:id="rId5"/>
    <p:sldId id="348" r:id="rId6"/>
    <p:sldId id="256" r:id="rId7"/>
    <p:sldId id="257" r:id="rId8"/>
    <p:sldId id="273" r:id="rId9"/>
    <p:sldId id="259" r:id="rId10"/>
    <p:sldId id="261" r:id="rId11"/>
    <p:sldId id="260" r:id="rId12"/>
    <p:sldId id="258" r:id="rId13"/>
    <p:sldId id="274" r:id="rId14"/>
    <p:sldId id="277" r:id="rId15"/>
    <p:sldId id="276" r:id="rId16"/>
    <p:sldId id="278" r:id="rId17"/>
    <p:sldId id="280" r:id="rId18"/>
    <p:sldId id="279" r:id="rId19"/>
    <p:sldId id="266" r:id="rId20"/>
    <p:sldId id="267" r:id="rId21"/>
    <p:sldId id="268" r:id="rId22"/>
    <p:sldId id="269" r:id="rId23"/>
    <p:sldId id="366" r:id="rId24"/>
    <p:sldId id="262" r:id="rId25"/>
    <p:sldId id="263" r:id="rId26"/>
    <p:sldId id="271" r:id="rId27"/>
    <p:sldId id="367" r:id="rId28"/>
    <p:sldId id="265" r:id="rId29"/>
    <p:sldId id="264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F725"/>
    <a:srgbClr val="52BC1F"/>
    <a:srgbClr val="32C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317" autoAdjust="0"/>
  </p:normalViewPr>
  <p:slideViewPr>
    <p:cSldViewPr snapToGrid="0">
      <p:cViewPr varScale="1">
        <p:scale>
          <a:sx n="63" d="100"/>
          <a:sy n="63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jeans images">
            <a:extLst>
              <a:ext uri="{FF2B5EF4-FFF2-40B4-BE49-F238E27FC236}">
                <a16:creationId xmlns:a16="http://schemas.microsoft.com/office/drawing/2014/main" id="{B3666CE6-6720-43F3-AA3F-C6DBF234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2209801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3A92C-17ED-4CAA-B637-784F04BA4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503" y="529092"/>
            <a:ext cx="11109960" cy="165735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our next unit about?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A9AD6-0881-49A5-BCBD-12D56B0A8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img.ltwebstatic.com/images2_pi/2019/08/20/1566285762590397037_thumbnail_600x799.webp">
            <a:extLst>
              <a:ext uri="{FF2B5EF4-FFF2-40B4-BE49-F238E27FC236}">
                <a16:creationId xmlns:a16="http://schemas.microsoft.com/office/drawing/2014/main" id="{4636CECB-6920-43DA-A994-1849D0D606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jeans images">
            <a:extLst>
              <a:ext uri="{FF2B5EF4-FFF2-40B4-BE49-F238E27FC236}">
                <a16:creationId xmlns:a16="http://schemas.microsoft.com/office/drawing/2014/main" id="{89008F16-6292-49C5-851D-BDE7EDA5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68" y="2357440"/>
            <a:ext cx="3529693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eans images">
            <a:extLst>
              <a:ext uri="{FF2B5EF4-FFF2-40B4-BE49-F238E27FC236}">
                <a16:creationId xmlns:a16="http://schemas.microsoft.com/office/drawing/2014/main" id="{8845C79C-D946-4506-88C4-07F47EC1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43" y="2209802"/>
            <a:ext cx="2743200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jeans images">
            <a:extLst>
              <a:ext uri="{FF2B5EF4-FFF2-40B4-BE49-F238E27FC236}">
                <a16:creationId xmlns:a16="http://schemas.microsoft.com/office/drawing/2014/main" id="{89F1E085-F556-4F73-80EB-EDC7F54A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42" y="4336968"/>
            <a:ext cx="2383632" cy="24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7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8344"/>
            <a:ext cx="5821252" cy="4905563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Cells make &amp; break down most organic molecules via </a:t>
            </a:r>
            <a:r>
              <a:rPr lang="en-CA" sz="3200" b="1" u="sng" dirty="0">
                <a:solidFill>
                  <a:srgbClr val="00B0F0"/>
                </a:solidFill>
              </a:rPr>
              <a:t>metabolic pathways</a:t>
            </a:r>
          </a:p>
          <a:p>
            <a:pPr lvl="1"/>
            <a:r>
              <a:rPr lang="en-CA" sz="2800" dirty="0">
                <a:sym typeface="Wingdings" panose="05000000000000000000" pitchFamily="2" charset="2"/>
              </a:rPr>
              <a:t> a series of chemical reactions catalyzed by </a:t>
            </a:r>
            <a:r>
              <a:rPr lang="en-CA" sz="2800" dirty="0">
                <a:solidFill>
                  <a:srgbClr val="FFFF00"/>
                </a:solidFill>
                <a:sym typeface="Wingdings" panose="05000000000000000000" pitchFamily="2" charset="2"/>
              </a:rPr>
              <a:t>enzymes</a:t>
            </a:r>
          </a:p>
          <a:p>
            <a:pPr lvl="1"/>
            <a:endParaRPr lang="en-CA" sz="28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en-CA" sz="3200" dirty="0">
                <a:sym typeface="Wingdings" panose="05000000000000000000" pitchFamily="2" charset="2"/>
              </a:rPr>
              <a:t>Each step in a metabolic pathway is catalyzed by a </a:t>
            </a:r>
            <a:r>
              <a:rPr lang="en-CA" sz="3200" dirty="0">
                <a:solidFill>
                  <a:srgbClr val="FFFF00"/>
                </a:solidFill>
                <a:sym typeface="Wingdings" panose="05000000000000000000" pitchFamily="2" charset="2"/>
              </a:rPr>
              <a:t>specific enzyme</a:t>
            </a:r>
          </a:p>
          <a:p>
            <a:pPr lvl="1"/>
            <a:r>
              <a:rPr lang="en-CA" sz="3000" dirty="0">
                <a:solidFill>
                  <a:srgbClr val="FFFFFF"/>
                </a:solidFill>
                <a:sym typeface="Wingdings" panose="05000000000000000000" pitchFamily="2" charset="2"/>
              </a:rPr>
              <a:t> enzymes are proteins</a:t>
            </a:r>
            <a:r>
              <a:rPr lang="mr-IN" sz="3000" dirty="0">
                <a:solidFill>
                  <a:srgbClr val="FFFFFF"/>
                </a:solidFill>
                <a:sym typeface="Wingdings" panose="05000000000000000000" pitchFamily="2" charset="2"/>
              </a:rPr>
              <a:t>…</a:t>
            </a:r>
            <a:endParaRPr lang="en-CA" sz="30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1"/>
            <a:endParaRPr lang="en-CA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098" name="Picture 2" descr="Image result for metabolic path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4" y="121938"/>
            <a:ext cx="5784179" cy="6663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53" y="-309093"/>
            <a:ext cx="7701032" cy="6432996"/>
          </a:xfrm>
        </p:spPr>
        <p:txBody>
          <a:bodyPr>
            <a:noAutofit/>
          </a:bodyPr>
          <a:lstStyle/>
          <a:p>
            <a:endParaRPr lang="en-CA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3600" u="sng" dirty="0">
                <a:solidFill>
                  <a:srgbClr val="FFFF00"/>
                </a:solidFill>
                <a:sym typeface="Wingdings" panose="05000000000000000000" pitchFamily="2" charset="2"/>
              </a:rPr>
              <a:t>Supporting Evidence:</a:t>
            </a:r>
          </a:p>
          <a:p>
            <a:r>
              <a:rPr lang="en-CA" sz="3600" dirty="0">
                <a:sym typeface="Wingdings" panose="05000000000000000000" pitchFamily="2" charset="2"/>
              </a:rPr>
              <a:t>Research on:</a:t>
            </a:r>
          </a:p>
          <a:p>
            <a:pPr lvl="1"/>
            <a:r>
              <a:rPr lang="en-CA" sz="3600" dirty="0">
                <a:solidFill>
                  <a:schemeClr val="accent1"/>
                </a:solidFill>
                <a:sym typeface="Wingdings" panose="05000000000000000000" pitchFamily="2" charset="2"/>
              </a:rPr>
              <a:t> Drosophila- fruit flies (1930s  Beadle &amp; </a:t>
            </a:r>
            <a:r>
              <a:rPr lang="en-CA" sz="3600" dirty="0" err="1">
                <a:solidFill>
                  <a:schemeClr val="accent1"/>
                </a:solidFill>
                <a:sym typeface="Wingdings" panose="05000000000000000000" pitchFamily="2" charset="2"/>
              </a:rPr>
              <a:t>Ephrussi</a:t>
            </a:r>
            <a:r>
              <a:rPr lang="en-CA" sz="3600" dirty="0">
                <a:solidFill>
                  <a:schemeClr val="accent1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CA" sz="3600" dirty="0" err="1">
                <a:solidFill>
                  <a:schemeClr val="accent1"/>
                </a:solidFill>
                <a:sym typeface="Wingdings" panose="05000000000000000000" pitchFamily="2" charset="2"/>
              </a:rPr>
              <a:t>Neurosporassa</a:t>
            </a:r>
            <a:r>
              <a:rPr lang="en-CA" sz="36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CA" sz="3600" dirty="0" err="1">
                <a:solidFill>
                  <a:schemeClr val="accent1"/>
                </a:solidFill>
                <a:sym typeface="Wingdings" panose="05000000000000000000" pitchFamily="2" charset="2"/>
              </a:rPr>
              <a:t>crassa</a:t>
            </a:r>
            <a:r>
              <a:rPr lang="en-CA" sz="3600" dirty="0">
                <a:solidFill>
                  <a:schemeClr val="accent1"/>
                </a:solidFill>
                <a:sym typeface="Wingdings" panose="05000000000000000000" pitchFamily="2" charset="2"/>
              </a:rPr>
              <a:t>- mold (Beadle &amp; Tatum) </a:t>
            </a:r>
            <a:endParaRPr lang="en-CA" sz="3600" dirty="0">
              <a:sym typeface="Wingdings" panose="05000000000000000000" pitchFamily="2" charset="2"/>
            </a:endParaRPr>
          </a:p>
          <a:p>
            <a:r>
              <a:rPr lang="en-CA" sz="3600" dirty="0">
                <a:sym typeface="Wingdings" panose="05000000000000000000" pitchFamily="2" charset="2"/>
              </a:rPr>
              <a:t>helped show </a:t>
            </a:r>
            <a:r>
              <a:rPr lang="en-CA" sz="3600" dirty="0">
                <a:solidFill>
                  <a:schemeClr val="accent1"/>
                </a:solidFill>
                <a:sym typeface="Wingdings" panose="05000000000000000000" pitchFamily="2" charset="2"/>
              </a:rPr>
              <a:t>mutations </a:t>
            </a:r>
            <a:r>
              <a:rPr lang="en-CA" sz="3600" dirty="0">
                <a:solidFill>
                  <a:schemeClr val="accent5"/>
                </a:solidFill>
                <a:sym typeface="Wingdings" panose="05000000000000000000" pitchFamily="2" charset="2"/>
              </a:rPr>
              <a:t>(unusual phenotypes) </a:t>
            </a:r>
            <a:r>
              <a:rPr lang="en-CA" sz="3600" dirty="0">
                <a:sym typeface="Wingdings" panose="05000000000000000000" pitchFamily="2" charset="2"/>
              </a:rPr>
              <a:t>are related to </a:t>
            </a:r>
            <a:r>
              <a:rPr lang="en-CA" sz="3600" dirty="0">
                <a:solidFill>
                  <a:srgbClr val="FFFF00"/>
                </a:solidFill>
                <a:sym typeface="Wingdings" panose="05000000000000000000" pitchFamily="2" charset="2"/>
              </a:rPr>
              <a:t>missing enzymes</a:t>
            </a:r>
            <a:r>
              <a:rPr lang="en-CA" sz="3600" dirty="0">
                <a:sym typeface="Wingdings" panose="05000000000000000000" pitchFamily="2" charset="2"/>
              </a:rPr>
              <a:t> that should be present at </a:t>
            </a:r>
            <a:r>
              <a:rPr lang="en-CA" sz="3600" dirty="0">
                <a:solidFill>
                  <a:srgbClr val="00B0F0"/>
                </a:solidFill>
                <a:sym typeface="Wingdings" panose="05000000000000000000" pitchFamily="2" charset="2"/>
              </a:rPr>
              <a:t>specific metabolic steps</a:t>
            </a:r>
            <a:endParaRPr lang="en-CA" sz="3600" dirty="0">
              <a:sym typeface="Wingdings" panose="05000000000000000000" pitchFamily="2" charset="2"/>
            </a:endParaRPr>
          </a:p>
          <a:p>
            <a:r>
              <a:rPr lang="en-CA" sz="36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relationship between genes &amp; enzymes is crucial!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Image result for droso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89" y="669702"/>
            <a:ext cx="4735355" cy="2332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read m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33" y="3340979"/>
            <a:ext cx="3544908" cy="2363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Expression: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/>
              <a:t>The process by which DNA directs the synthesis of proteins </a:t>
            </a:r>
            <a:r>
              <a:rPr lang="en-US" sz="4000" dirty="0"/>
              <a:t> (or RNAs)</a:t>
            </a:r>
          </a:p>
          <a:p>
            <a:endParaRPr lang="en-US" sz="3200" dirty="0"/>
          </a:p>
          <a:p>
            <a:r>
              <a:rPr lang="en-CA" sz="4000" dirty="0"/>
              <a:t>Involves 2 main steps: </a:t>
            </a:r>
          </a:p>
          <a:p>
            <a:pPr lvl="1"/>
            <a:r>
              <a:rPr lang="en-CA" sz="3600" b="1" u="sng" dirty="0">
                <a:solidFill>
                  <a:srgbClr val="FFC000"/>
                </a:solidFill>
              </a:rPr>
              <a:t>transcription</a:t>
            </a:r>
            <a:r>
              <a:rPr lang="en-CA" sz="3600" dirty="0"/>
              <a:t> and </a:t>
            </a:r>
            <a:r>
              <a:rPr lang="en-CA" sz="3600" b="1" u="sng" dirty="0">
                <a:solidFill>
                  <a:srgbClr val="FF0000"/>
                </a:solidFill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33927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187" y="232550"/>
            <a:ext cx="8610600" cy="1293028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The Central Dogma of molecular </a:t>
            </a:r>
            <a:r>
              <a:rPr lang="en-US" u="sng" dirty="0" err="1">
                <a:solidFill>
                  <a:srgbClr val="FFFF00"/>
                </a:solidFill>
              </a:rPr>
              <a:t>BioLogy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6" t="-353" r="166" b="-7882"/>
          <a:stretch/>
        </p:blipFill>
        <p:spPr>
          <a:xfrm>
            <a:off x="1192733" y="1663629"/>
            <a:ext cx="10820400" cy="5491767"/>
          </a:xfrm>
        </p:spPr>
      </p:pic>
    </p:spTree>
    <p:extLst>
      <p:ext uri="{BB962C8B-B14F-4D97-AF65-F5344CB8AC3E}">
        <p14:creationId xmlns:p14="http://schemas.microsoft.com/office/powerpoint/2010/main" val="399840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Transcription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19" y="1853091"/>
            <a:ext cx="11637699" cy="462231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The process of making an mRNA copy of the DNA </a:t>
            </a:r>
          </a:p>
          <a:p>
            <a:endParaRPr lang="en-US" sz="4000" dirty="0"/>
          </a:p>
          <a:p>
            <a:pPr lvl="1"/>
            <a:r>
              <a:rPr lang="en-US" sz="4000" dirty="0"/>
              <a:t>Occurs in nucleus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RNA Bases are complementary to the DNA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RNA does not use THYMINE </a:t>
            </a:r>
            <a:r>
              <a:rPr lang="en-US" sz="4000" dirty="0">
                <a:sym typeface="Wingdings"/>
              </a:rPr>
              <a:t> Uracil instead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79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7" y="465101"/>
            <a:ext cx="11727113" cy="60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87" y="1811450"/>
            <a:ext cx="11825069" cy="4705602"/>
          </a:xfrm>
        </p:spPr>
        <p:txBody>
          <a:bodyPr>
            <a:normAutofit/>
          </a:bodyPr>
          <a:lstStyle/>
          <a:p>
            <a:r>
              <a:rPr lang="en-US" sz="3600" dirty="0"/>
              <a:t>The process to read the mRNA, to seek out the correct amino acids using </a:t>
            </a:r>
            <a:r>
              <a:rPr lang="en-US" sz="3600" dirty="0" err="1"/>
              <a:t>tRNA</a:t>
            </a:r>
            <a:r>
              <a:rPr lang="en-US" sz="3600" dirty="0"/>
              <a:t> and to join the amino acids into a polypeptide chain </a:t>
            </a:r>
          </a:p>
          <a:p>
            <a:endParaRPr lang="en-US" sz="3600" dirty="0"/>
          </a:p>
          <a:p>
            <a:r>
              <a:rPr lang="en-US" sz="3600" dirty="0"/>
              <a:t>End result= assembly of a protein!</a:t>
            </a:r>
          </a:p>
          <a:p>
            <a:endParaRPr lang="en-US" sz="3600" dirty="0"/>
          </a:p>
          <a:p>
            <a:r>
              <a:rPr lang="en-US" sz="3600" dirty="0"/>
              <a:t>Occurs at the ribosome (in the cytoplasm)</a:t>
            </a:r>
          </a:p>
        </p:txBody>
      </p:sp>
    </p:spTree>
    <p:extLst>
      <p:ext uri="{BB962C8B-B14F-4D97-AF65-F5344CB8AC3E}">
        <p14:creationId xmlns:p14="http://schemas.microsoft.com/office/powerpoint/2010/main" val="10065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4438"/>
            <a:ext cx="4245871" cy="320552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Protein Synthesis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-1994" r="-2213" b="-453"/>
          <a:stretch/>
        </p:blipFill>
        <p:spPr>
          <a:xfrm>
            <a:off x="4625926" y="604717"/>
            <a:ext cx="7207505" cy="6043202"/>
          </a:xfrm>
        </p:spPr>
      </p:pic>
    </p:spTree>
    <p:extLst>
      <p:ext uri="{BB962C8B-B14F-4D97-AF65-F5344CB8AC3E}">
        <p14:creationId xmlns:p14="http://schemas.microsoft.com/office/powerpoint/2010/main" val="240374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SKILLS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 can transcribe DNA into mRNA</a:t>
            </a:r>
          </a:p>
          <a:p>
            <a:endParaRPr lang="en-US" sz="3600" dirty="0"/>
          </a:p>
          <a:p>
            <a:r>
              <a:rPr lang="en-US" sz="3600" dirty="0"/>
              <a:t>I can use a table of the genetic code to deduce which codons correspond to which amino  acid s  </a:t>
            </a:r>
          </a:p>
        </p:txBody>
      </p:sp>
    </p:spTree>
    <p:extLst>
      <p:ext uri="{BB962C8B-B14F-4D97-AF65-F5344CB8AC3E}">
        <p14:creationId xmlns:p14="http://schemas.microsoft.com/office/powerpoint/2010/main" val="188220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602" y="152636"/>
            <a:ext cx="5255350" cy="1080120"/>
          </a:xfrm>
        </p:spPr>
        <p:txBody>
          <a:bodyPr>
            <a:normAutofit/>
          </a:bodyPr>
          <a:lstStyle/>
          <a:p>
            <a:r>
              <a:rPr lang="en-US" dirty="0"/>
              <a:t>The genetic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756" y="2708921"/>
            <a:ext cx="5999043" cy="393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62" y="81300"/>
            <a:ext cx="3519155" cy="282555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567608" y="2636912"/>
            <a:ext cx="79208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7568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WORDS</a:t>
            </a:r>
          </a:p>
        </p:txBody>
      </p:sp>
      <p:sp>
        <p:nvSpPr>
          <p:cNvPr id="9" name="Down Arrow 8"/>
          <p:cNvSpPr/>
          <p:nvPr/>
        </p:nvSpPr>
        <p:spPr>
          <a:xfrm>
            <a:off x="2855640" y="4293096"/>
            <a:ext cx="79208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11624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SENTENCES</a:t>
            </a:r>
          </a:p>
        </p:txBody>
      </p:sp>
      <p:sp>
        <p:nvSpPr>
          <p:cNvPr id="12" name="Up Arrow 11"/>
          <p:cNvSpPr/>
          <p:nvPr/>
        </p:nvSpPr>
        <p:spPr>
          <a:xfrm rot="3338866">
            <a:off x="6186206" y="2207237"/>
            <a:ext cx="537228" cy="67650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00056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CODONS</a:t>
            </a:r>
          </a:p>
        </p:txBody>
      </p:sp>
      <p:sp>
        <p:nvSpPr>
          <p:cNvPr id="14" name="Up Arrow 13"/>
          <p:cNvSpPr/>
          <p:nvPr/>
        </p:nvSpPr>
        <p:spPr>
          <a:xfrm rot="3338866">
            <a:off x="7770382" y="1703181"/>
            <a:ext cx="537228" cy="67650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41884" y="1373944"/>
            <a:ext cx="102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AMINO ACIDS</a:t>
            </a:r>
          </a:p>
        </p:txBody>
      </p:sp>
      <p:sp>
        <p:nvSpPr>
          <p:cNvPr id="16" name="Up Arrow 15"/>
          <p:cNvSpPr/>
          <p:nvPr/>
        </p:nvSpPr>
        <p:spPr>
          <a:xfrm rot="3338866">
            <a:off x="9210543" y="1271133"/>
            <a:ext cx="537228" cy="67650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52384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16319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A75C-E560-4800-9AD3-94B704C4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ene expression meme">
            <a:extLst>
              <a:ext uri="{FF2B5EF4-FFF2-40B4-BE49-F238E27FC236}">
                <a16:creationId xmlns:a16="http://schemas.microsoft.com/office/drawing/2014/main" id="{4AE17F0A-F7AA-4DD1-ADF9-6E1DBC34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49" y="731837"/>
            <a:ext cx="9031952" cy="57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1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CODONS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600" dirty="0"/>
              <a:t>A group of 3 bases that code for a single amino acid</a:t>
            </a:r>
          </a:p>
          <a:p>
            <a:endParaRPr lang="en-CA" sz="3200" u="sng" dirty="0"/>
          </a:p>
          <a:p>
            <a:pPr lvl="1"/>
            <a:r>
              <a:rPr lang="en-CA" sz="3200" dirty="0"/>
              <a:t>Example:  AUG</a:t>
            </a:r>
          </a:p>
          <a:p>
            <a:pPr lvl="2"/>
            <a:r>
              <a:rPr lang="en-CA" sz="3000" dirty="0"/>
              <a:t> codes for methionine.</a:t>
            </a:r>
          </a:p>
          <a:p>
            <a:endParaRPr lang="en-US" dirty="0"/>
          </a:p>
          <a:p>
            <a:r>
              <a:rPr lang="en-US" sz="2800" dirty="0"/>
              <a:t>Start codons begin protein synthesis </a:t>
            </a:r>
          </a:p>
          <a:p>
            <a:r>
              <a:rPr lang="en-US" sz="2800" dirty="0"/>
              <a:t>Stop codons end it</a:t>
            </a:r>
          </a:p>
        </p:txBody>
      </p:sp>
    </p:spTree>
    <p:extLst>
      <p:ext uri="{BB962C8B-B14F-4D97-AF65-F5344CB8AC3E}">
        <p14:creationId xmlns:p14="http://schemas.microsoft.com/office/powerpoint/2010/main" val="426133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u="sng"/>
              <a:t>Amino Acids and Codons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pic>
        <p:nvPicPr>
          <p:cNvPr id="26626" name="Picture 2" descr="http://citnews.unl.edu/hscroptechnology/html/printImage.cgi?ID=960324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31" y="270676"/>
            <a:ext cx="10785237" cy="63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42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1000109"/>
            <a:ext cx="8229600" cy="4525963"/>
          </a:xfrm>
        </p:spPr>
        <p:txBody>
          <a:bodyPr/>
          <a:lstStyle/>
          <a:p>
            <a:r>
              <a:rPr lang="en-CA" sz="4000" dirty="0"/>
              <a:t>50 Cents favourite codon: </a:t>
            </a:r>
          </a:p>
          <a:p>
            <a:r>
              <a:rPr lang="en-CA" sz="4000" dirty="0"/>
              <a:t>UAG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 descr="http://cdn.watchloud.com/wp-content/uploads/2014/07/50-c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800" y="1988840"/>
            <a:ext cx="6000792" cy="4513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12F8-46B1-4322-8241-D27BB3D1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Synthesis Scavenger Hunt!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09A1-C2AF-464F-A71B-7FB645E38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lues&quot;">
            <a:extLst>
              <a:ext uri="{FF2B5EF4-FFF2-40B4-BE49-F238E27FC236}">
                <a16:creationId xmlns:a16="http://schemas.microsoft.com/office/drawing/2014/main" id="{47253C05-4D19-40A0-B2AD-471B3136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057401"/>
            <a:ext cx="71437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3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101" y="764373"/>
            <a:ext cx="9922099" cy="1293028"/>
          </a:xfrm>
        </p:spPr>
        <p:txBody>
          <a:bodyPr/>
          <a:lstStyle/>
          <a:p>
            <a:r>
              <a:rPr lang="en-CA" b="1" u="sng" dirty="0"/>
              <a:t>One-Gene-One Enzyme Hypothesis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“ The function of a gene is to dictate the production of a specific enzyme”</a:t>
            </a:r>
          </a:p>
          <a:p>
            <a:endParaRPr lang="en-CA" sz="3200" dirty="0"/>
          </a:p>
          <a:p>
            <a:r>
              <a:rPr lang="en-CA" sz="3200" dirty="0"/>
              <a:t>Nobel Prize 1958 shared by Beadle &amp; Tatum</a:t>
            </a:r>
          </a:p>
          <a:p>
            <a:endParaRPr lang="en-CA" sz="3200" dirty="0"/>
          </a:p>
          <a:p>
            <a:r>
              <a:rPr lang="en-CA" sz="3200" i="1" dirty="0"/>
              <a:t>“genes act by regulating definite chemical events”</a:t>
            </a:r>
          </a:p>
          <a:p>
            <a:pPr marL="457200" lvl="1" indent="0">
              <a:buNone/>
            </a:pPr>
            <a:r>
              <a:rPr lang="en-CA" sz="3000" i="1" dirty="0"/>
              <a:t>(-Nobel Committee)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4917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68" y="867404"/>
            <a:ext cx="11603864" cy="1154579"/>
          </a:xfrm>
        </p:spPr>
        <p:txBody>
          <a:bodyPr>
            <a:normAutofit fontScale="90000"/>
          </a:bodyPr>
          <a:lstStyle/>
          <a:p>
            <a:r>
              <a:rPr lang="en-CA" b="1" u="sng" dirty="0"/>
              <a:t>Today:</a:t>
            </a:r>
            <a:r>
              <a:rPr lang="en-CA" dirty="0"/>
              <a:t> </a:t>
            </a:r>
            <a:r>
              <a:rPr lang="en-CA" u="sng" dirty="0"/>
              <a:t>“</a:t>
            </a:r>
            <a:r>
              <a:rPr lang="en-CA" b="1" u="sng" dirty="0"/>
              <a:t>One gene-One Polypeptide hypothesis</a:t>
            </a:r>
            <a:r>
              <a:rPr lang="en-CA" b="1" dirty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not all proteins are enzymes</a:t>
            </a:r>
          </a:p>
          <a:p>
            <a:r>
              <a:rPr lang="en-CA" sz="3200" dirty="0"/>
              <a:t>Ex: keratin, hormone insulin = non enzyme proteins</a:t>
            </a:r>
          </a:p>
          <a:p>
            <a:r>
              <a:rPr lang="en-CA" sz="3200" dirty="0"/>
              <a:t>Some proteins are made of multiple polypeptide chains &amp;  each  chain is coded for by its own gene</a:t>
            </a:r>
          </a:p>
          <a:p>
            <a:r>
              <a:rPr lang="en-CA" sz="3200" dirty="0"/>
              <a:t>Ex: hemoglobin </a:t>
            </a:r>
            <a:r>
              <a:rPr lang="en-CA" sz="3200" dirty="0">
                <a:sym typeface="Wingdings" panose="05000000000000000000" pitchFamily="2" charset="2"/>
              </a:rPr>
              <a:t> 2 polypeptides two genes code for this 1 protein</a:t>
            </a:r>
            <a:endParaRPr lang="en-US" sz="3200" dirty="0">
              <a:sym typeface="Wingdings" panose="05000000000000000000" pitchFamily="2" charset="2"/>
            </a:endParaRPr>
          </a:p>
          <a:p>
            <a:r>
              <a:rPr lang="en-CA" sz="3200" dirty="0">
                <a:sym typeface="Wingdings" panose="05000000000000000000" pitchFamily="2" charset="2"/>
              </a:rPr>
              <a:t>Many genes code for RNA molecules cells need!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26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228" y="0"/>
            <a:ext cx="8610600" cy="1293028"/>
          </a:xfrm>
        </p:spPr>
        <p:txBody>
          <a:bodyPr/>
          <a:lstStyle/>
          <a:p>
            <a:pPr eaLnBrk="1" hangingPunct="1"/>
            <a:r>
              <a:rPr lang="en-CA" b="1" u="sng" dirty="0"/>
              <a:t>The Genetic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418" y="1268760"/>
            <a:ext cx="5006906" cy="52848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600" b="1" u="sng" dirty="0"/>
              <a:t>Gene: </a:t>
            </a:r>
          </a:p>
          <a:p>
            <a:pPr eaLnBrk="1" hangingPunct="1"/>
            <a:r>
              <a:rPr lang="en-CA" sz="3600" dirty="0"/>
              <a:t>a  short section of DNA that codes for a protein</a:t>
            </a:r>
          </a:p>
          <a:p>
            <a:pPr eaLnBrk="1" hangingPunct="1"/>
            <a:endParaRPr lang="en-CA" sz="3600" dirty="0"/>
          </a:p>
          <a:p>
            <a:pPr eaLnBrk="1" hangingPunct="1"/>
            <a:r>
              <a:rPr lang="en-CA" sz="3600" dirty="0">
                <a:sym typeface="Wingdings" panose="05000000000000000000" pitchFamily="2" charset="2"/>
              </a:rPr>
              <a:t>Proteins are made of amino acids</a:t>
            </a:r>
          </a:p>
          <a:p>
            <a:pPr eaLnBrk="1" hangingPunct="1"/>
            <a:endParaRPr lang="en-CA" sz="3600" dirty="0">
              <a:sym typeface="Wingdings" panose="05000000000000000000" pitchFamily="2" charset="2"/>
            </a:endParaRPr>
          </a:p>
          <a:p>
            <a:pPr eaLnBrk="1" hangingPunct="1"/>
            <a:r>
              <a:rPr lang="en-CA" sz="3600" dirty="0">
                <a:sym typeface="Wingdings" panose="05000000000000000000" pitchFamily="2" charset="2"/>
              </a:rPr>
              <a:t>Genes code for the order of amino acids!</a:t>
            </a:r>
            <a:endParaRPr lang="en-CA" sz="3600" dirty="0"/>
          </a:p>
        </p:txBody>
      </p:sp>
      <p:pic>
        <p:nvPicPr>
          <p:cNvPr id="23554" name="Picture 2" descr="http://www.sheepcrc.org.au/images/pages/information/frequently-asked-questions/genomics-the-basics/9344_genes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55" y="1865317"/>
            <a:ext cx="4767830" cy="3814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8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4CFE-9278-4B84-B0E0-44E7761FC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" y="2010302"/>
            <a:ext cx="11475720" cy="3003657"/>
          </a:xfrm>
        </p:spPr>
        <p:txBody>
          <a:bodyPr>
            <a:normAutofit/>
          </a:bodyPr>
          <a:lstStyle/>
          <a:p>
            <a:r>
              <a:rPr lang="en-US" dirty="0"/>
              <a:t>Why is gene expression referred to as a “Triplet Code” ?</a:t>
            </a:r>
          </a:p>
        </p:txBody>
      </p:sp>
    </p:spTree>
    <p:extLst>
      <p:ext uri="{BB962C8B-B14F-4D97-AF65-F5344CB8AC3E}">
        <p14:creationId xmlns:p14="http://schemas.microsoft.com/office/powerpoint/2010/main" val="1029974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8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8513" y="145771"/>
            <a:ext cx="8610600" cy="1293028"/>
          </a:xfrm>
        </p:spPr>
        <p:txBody>
          <a:bodyPr/>
          <a:lstStyle/>
          <a:p>
            <a:r>
              <a:rPr lang="en-CA" u="sng" dirty="0"/>
              <a:t>Overview of Gene expression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02" y="2047512"/>
            <a:ext cx="4208172" cy="4480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b="1" u="sng" dirty="0">
                <a:solidFill>
                  <a:srgbClr val="FFFF00"/>
                </a:solidFill>
              </a:rPr>
              <a:t>Transcription: </a:t>
            </a:r>
          </a:p>
          <a:p>
            <a:r>
              <a:rPr lang="en-CA" sz="2800" dirty="0"/>
              <a:t>using the DNA to make an RNA copy that can leave the nucleus </a:t>
            </a:r>
          </a:p>
          <a:p>
            <a:endParaRPr lang="en-CA" sz="2800" dirty="0"/>
          </a:p>
          <a:p>
            <a:r>
              <a:rPr lang="en-CA" sz="2800" dirty="0"/>
              <a:t>Creates “messenger RNA” aka mRNA</a:t>
            </a:r>
          </a:p>
          <a:p>
            <a:endParaRPr lang="en-CA" sz="2800" dirty="0"/>
          </a:p>
          <a:p>
            <a:r>
              <a:rPr lang="en-CA" sz="2800" dirty="0"/>
              <a:t>Occurs in nucleus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171320" y="977134"/>
            <a:ext cx="798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</a:t>
            </a:r>
            <a:r>
              <a:rPr lang="en-CA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</a:t>
            </a:r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 RNA </a:t>
            </a:r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</a:t>
            </a:r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 PROTIEN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449" y="1933529"/>
            <a:ext cx="4708019" cy="47080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91468" y="2047512"/>
            <a:ext cx="3524521" cy="44800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2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Translation: </a:t>
            </a:r>
          </a:p>
          <a:p>
            <a:r>
              <a:rPr lang="en-CA" sz="2800" dirty="0"/>
              <a:t>Using the mRNA to obtain the correct order of amino acids and to join them into a polypeptide</a:t>
            </a:r>
          </a:p>
          <a:p>
            <a:r>
              <a:rPr lang="en-CA" sz="2800" dirty="0"/>
              <a:t>Creates a protein</a:t>
            </a:r>
          </a:p>
          <a:p>
            <a:r>
              <a:rPr lang="en-CA" sz="2800" dirty="0"/>
              <a:t>Occurs at ribosomes in cytoplasm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450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igure 16.16 A summary of DNA Repl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220200" cy="69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A</a:t>
            </a:r>
            <a:r>
              <a:rPr lang="en-US" sz="2800" b="1" u="sng" dirty="0">
                <a:solidFill>
                  <a:schemeClr val="bg1"/>
                </a:solidFill>
              </a:rPr>
              <a:t>A  Summary of DNA Replication</a:t>
            </a:r>
            <a:endParaRPr lang="en-US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3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180"/>
            <a:ext cx="5024907" cy="4762113"/>
          </a:xfrm>
        </p:spPr>
        <p:txBody>
          <a:bodyPr/>
          <a:lstStyle/>
          <a:p>
            <a:r>
              <a:rPr lang="en-CA" dirty="0"/>
              <a:t>A closer look at transcription Sec 17.2 </a:t>
            </a:r>
            <a:r>
              <a:rPr lang="en-CA" dirty="0" err="1"/>
              <a:t>pg</a:t>
            </a:r>
            <a:r>
              <a:rPr lang="en-CA" dirty="0"/>
              <a:t> 331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622" y="350801"/>
            <a:ext cx="5969714" cy="63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686" y="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FFFF"/>
                </a:solidFill>
              </a:rPr>
              <a:t>Can DNA do it all on its 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686" y="1033010"/>
            <a:ext cx="8229600" cy="4525963"/>
          </a:xfrm>
        </p:spPr>
        <p:txBody>
          <a:bodyPr/>
          <a:lstStyle/>
          <a:p>
            <a:r>
              <a:rPr lang="en-CA" dirty="0"/>
              <a:t>Many enzymes &amp; other proteins are also needed to carry out replication!</a:t>
            </a:r>
            <a:endParaRPr lang="en-US" dirty="0"/>
          </a:p>
        </p:txBody>
      </p:sp>
      <p:pic>
        <p:nvPicPr>
          <p:cNvPr id="3074" name="Picture 2" descr="Image result for dna replication enzymes comic">
            <a:extLst>
              <a:ext uri="{FF2B5EF4-FFF2-40B4-BE49-F238E27FC236}">
                <a16:creationId xmlns:a16="http://schemas.microsoft.com/office/drawing/2014/main" id="{B2092406-485A-4938-BC52-3AC1934F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2310267"/>
            <a:ext cx="9144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0" y="2270761"/>
            <a:ext cx="7086600" cy="441990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30680" y="304801"/>
            <a:ext cx="9372600" cy="1752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Semi-conservative</a:t>
            </a:r>
          </a:p>
          <a:p>
            <a:r>
              <a:rPr lang="en-C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New strand= </a:t>
            </a:r>
            <a:r>
              <a:rPr lang="en-CA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one“old</a:t>
            </a:r>
            <a:r>
              <a:rPr lang="en-C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parental” strand and one “new copied strand”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203" y="1520070"/>
            <a:ext cx="10695904" cy="1828796"/>
          </a:xfrm>
        </p:spPr>
        <p:txBody>
          <a:bodyPr/>
          <a:lstStyle/>
          <a:p>
            <a:r>
              <a:rPr lang="en-CA" dirty="0"/>
              <a:t>From Genes to Proteins!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Chap 17 p325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73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69" y="1687153"/>
            <a:ext cx="3475106" cy="4301544"/>
          </a:xfrm>
        </p:spPr>
        <p:txBody>
          <a:bodyPr>
            <a:noAutofit/>
          </a:bodyPr>
          <a:lstStyle/>
          <a:p>
            <a:r>
              <a:rPr lang="en-CA" sz="4000" dirty="0">
                <a:solidFill>
                  <a:srgbClr val="FFFF00"/>
                </a:solidFill>
              </a:rPr>
              <a:t>What is the connection between </a:t>
            </a:r>
            <a:r>
              <a:rPr lang="en-CA" sz="4000" dirty="0">
                <a:solidFill>
                  <a:srgbClr val="32CBF1"/>
                </a:solidFill>
              </a:rPr>
              <a:t>phenotype</a:t>
            </a:r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4000" dirty="0">
                <a:solidFill>
                  <a:schemeClr val="accent1"/>
                </a:solidFill>
              </a:rPr>
              <a:t>genotype </a:t>
            </a:r>
            <a:r>
              <a:rPr lang="en-CA" sz="4000" dirty="0">
                <a:solidFill>
                  <a:srgbClr val="FFFF00"/>
                </a:solidFill>
              </a:rPr>
              <a:t>and </a:t>
            </a:r>
            <a:r>
              <a:rPr lang="en-CA" sz="4000" dirty="0">
                <a:solidFill>
                  <a:srgbClr val="69F725"/>
                </a:solidFill>
              </a:rPr>
              <a:t>proteins!?</a:t>
            </a:r>
          </a:p>
          <a:p>
            <a:endParaRPr lang="en-CA" sz="4000" dirty="0"/>
          </a:p>
          <a:p>
            <a:r>
              <a:rPr lang="en-CA" sz="4000" dirty="0">
                <a:solidFill>
                  <a:srgbClr val="FFFF00"/>
                </a:solidFill>
              </a:rPr>
              <a:t>Discuss…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albino de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40" y="1229283"/>
            <a:ext cx="8086725" cy="5381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24348"/>
            <a:ext cx="11035175" cy="5517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>
              <a:solidFill>
                <a:srgbClr val="3366FF"/>
              </a:solidFill>
            </a:endParaRPr>
          </a:p>
          <a:p>
            <a:r>
              <a:rPr lang="en-CA" sz="3200" b="1" u="sng" dirty="0">
                <a:solidFill>
                  <a:srgbClr val="32CBF1"/>
                </a:solidFill>
              </a:rPr>
              <a:t>Phenotype: </a:t>
            </a:r>
          </a:p>
          <a:p>
            <a:r>
              <a:rPr lang="en-CA" sz="3200" dirty="0">
                <a:solidFill>
                  <a:srgbClr val="32CBF1"/>
                </a:solidFill>
              </a:rPr>
              <a:t>the appearance of an organism’s physical traits</a:t>
            </a:r>
          </a:p>
          <a:p>
            <a:endParaRPr lang="en-CA" sz="3200" dirty="0"/>
          </a:p>
          <a:p>
            <a:r>
              <a:rPr lang="en-CA" sz="3200" b="1" u="sng" dirty="0">
                <a:solidFill>
                  <a:srgbClr val="FF0000"/>
                </a:solidFill>
              </a:rPr>
              <a:t>Genotype: </a:t>
            </a:r>
          </a:p>
          <a:p>
            <a:r>
              <a:rPr lang="en-CA" sz="3200" dirty="0">
                <a:solidFill>
                  <a:srgbClr val="FF0000"/>
                </a:solidFill>
              </a:rPr>
              <a:t>the genetic makeup that codes for a specific trait</a:t>
            </a:r>
          </a:p>
          <a:p>
            <a:endParaRPr lang="en-CA" sz="3200" dirty="0">
              <a:solidFill>
                <a:srgbClr val="FF0000"/>
              </a:solidFill>
            </a:endParaRPr>
          </a:p>
          <a:p>
            <a:r>
              <a:rPr lang="en-CA" sz="3200" dirty="0">
                <a:solidFill>
                  <a:srgbClr val="69F725"/>
                </a:solidFill>
              </a:rPr>
              <a:t>Genes are sequences of DNA that code for protein.</a:t>
            </a:r>
          </a:p>
          <a:p>
            <a:r>
              <a:rPr lang="en-CA" sz="3200" dirty="0">
                <a:solidFill>
                  <a:srgbClr val="69F725"/>
                </a:solidFill>
              </a:rPr>
              <a:t>The proteins that are made determine phenotype!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470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912" y="197702"/>
            <a:ext cx="12956146" cy="1293028"/>
          </a:xfrm>
        </p:spPr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How do we know genes dictate phenotypes</a:t>
            </a:r>
            <a:r>
              <a:rPr lang="en-CA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660" y="1094703"/>
            <a:ext cx="5297340" cy="5367270"/>
          </a:xfrm>
        </p:spPr>
        <p:txBody>
          <a:bodyPr>
            <a:noAutofit/>
          </a:bodyPr>
          <a:lstStyle/>
          <a:p>
            <a:r>
              <a:rPr lang="en-CA" sz="2800" dirty="0"/>
              <a:t>“In born errors of metabolism”  first hypothesized by Archibald </a:t>
            </a:r>
            <a:r>
              <a:rPr lang="en-CA" sz="2800" dirty="0" err="1"/>
              <a:t>Garrod</a:t>
            </a:r>
            <a:r>
              <a:rPr lang="en-CA" sz="2800" dirty="0"/>
              <a:t> 1902</a:t>
            </a:r>
          </a:p>
          <a:p>
            <a:endParaRPr lang="en-CA" sz="2800" dirty="0"/>
          </a:p>
          <a:p>
            <a:r>
              <a:rPr lang="en-CA" sz="2800" dirty="0"/>
              <a:t>Suggested symptoms of inherited diseases reflect inability to make a particular enzyme</a:t>
            </a:r>
          </a:p>
          <a:p>
            <a:endParaRPr lang="en-CA" sz="2800" dirty="0"/>
          </a:p>
          <a:p>
            <a:r>
              <a:rPr lang="en-CA" sz="2800" dirty="0"/>
              <a:t>Ex: </a:t>
            </a:r>
            <a:r>
              <a:rPr lang="en-CA" sz="2800" dirty="0" err="1"/>
              <a:t>Alkaptonuria</a:t>
            </a:r>
            <a:r>
              <a:rPr lang="en-CA" sz="2800" dirty="0"/>
              <a:t> </a:t>
            </a:r>
            <a:r>
              <a:rPr lang="en-CA" sz="2800" dirty="0">
                <a:sym typeface="Wingdings" panose="05000000000000000000" pitchFamily="2" charset="2"/>
              </a:rPr>
              <a:t> Urine is black! </a:t>
            </a:r>
          </a:p>
          <a:p>
            <a:r>
              <a:rPr lang="en-CA" sz="2800" dirty="0">
                <a:sym typeface="Wingdings" panose="05000000000000000000" pitchFamily="2" charset="2"/>
              </a:rPr>
              <a:t>Can’t break down </a:t>
            </a:r>
            <a:r>
              <a:rPr lang="en-CA" sz="2800" dirty="0" err="1">
                <a:sym typeface="Wingdings" panose="05000000000000000000" pitchFamily="2" charset="2"/>
              </a:rPr>
              <a:t>alkapton</a:t>
            </a:r>
            <a:endParaRPr lang="en-US" sz="2800" dirty="0"/>
          </a:p>
        </p:txBody>
      </p:sp>
      <p:pic>
        <p:nvPicPr>
          <p:cNvPr id="2050" name="Picture 2" descr="Image result for alkaptonuria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942"/>
            <a:ext cx="6894660" cy="4420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374</TotalTime>
  <Words>648</Words>
  <Application>Microsoft Office PowerPoint</Application>
  <PresentationFormat>Widescreen</PresentationFormat>
  <Paragraphs>116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Century Gothic</vt:lpstr>
      <vt:lpstr>Vapor Trail</vt:lpstr>
      <vt:lpstr>What is our next unit about?</vt:lpstr>
      <vt:lpstr>PowerPoint Presentation</vt:lpstr>
      <vt:lpstr>PowerPoint Presentation</vt:lpstr>
      <vt:lpstr>Can DNA do it all on its own?</vt:lpstr>
      <vt:lpstr>PowerPoint Presentation</vt:lpstr>
      <vt:lpstr>From Genes to Proteins!</vt:lpstr>
      <vt:lpstr>PowerPoint Presentation</vt:lpstr>
      <vt:lpstr>PowerPoint Presentation</vt:lpstr>
      <vt:lpstr>How do we know genes dictate phenotypes?</vt:lpstr>
      <vt:lpstr>PowerPoint Presentation</vt:lpstr>
      <vt:lpstr>PowerPoint Presentation</vt:lpstr>
      <vt:lpstr>Gene Expression:</vt:lpstr>
      <vt:lpstr>The Central Dogma of molecular BioLogy</vt:lpstr>
      <vt:lpstr>Transcription</vt:lpstr>
      <vt:lpstr>PowerPoint Presentation</vt:lpstr>
      <vt:lpstr>Translation</vt:lpstr>
      <vt:lpstr>Protein Synthesis</vt:lpstr>
      <vt:lpstr>SKILLS:</vt:lpstr>
      <vt:lpstr>The genetic code</vt:lpstr>
      <vt:lpstr>CODONS</vt:lpstr>
      <vt:lpstr>Amino Acids and Codons</vt:lpstr>
      <vt:lpstr>PowerPoint Presentation</vt:lpstr>
      <vt:lpstr>Protein Synthesis Scavenger Hunt!</vt:lpstr>
      <vt:lpstr>One-Gene-One Enzyme Hypothesis</vt:lpstr>
      <vt:lpstr>Today: “One gene-One Polypeptide hypothesis”</vt:lpstr>
      <vt:lpstr>The Genetic Code</vt:lpstr>
      <vt:lpstr>Why is gene expression referred to as a “Triplet Code” ?</vt:lpstr>
      <vt:lpstr>PowerPoint Presentation</vt:lpstr>
      <vt:lpstr>Overview of Gene expression </vt:lpstr>
      <vt:lpstr>A closer look at transcription Sec 17.2 pg 331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Gene to Protein</dc:title>
  <dc:creator>Vanessa Norris</dc:creator>
  <cp:lastModifiedBy>Vanessa Norris</cp:lastModifiedBy>
  <cp:revision>28</cp:revision>
  <dcterms:created xsi:type="dcterms:W3CDTF">2018-12-04T18:41:55Z</dcterms:created>
  <dcterms:modified xsi:type="dcterms:W3CDTF">2020-02-11T21:45:08Z</dcterms:modified>
</cp:coreProperties>
</file>