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1" r:id="rId1"/>
  </p:sldMasterIdLst>
  <p:notesMasterIdLst>
    <p:notesMasterId r:id="rId26"/>
  </p:notesMasterIdLst>
  <p:sldIdLst>
    <p:sldId id="256" r:id="rId2"/>
    <p:sldId id="288" r:id="rId3"/>
    <p:sldId id="258" r:id="rId4"/>
    <p:sldId id="260" r:id="rId5"/>
    <p:sldId id="262" r:id="rId6"/>
    <p:sldId id="261" r:id="rId7"/>
    <p:sldId id="259" r:id="rId8"/>
    <p:sldId id="257" r:id="rId9"/>
    <p:sldId id="263" r:id="rId10"/>
    <p:sldId id="264" r:id="rId11"/>
    <p:sldId id="289" r:id="rId12"/>
    <p:sldId id="277" r:id="rId13"/>
    <p:sldId id="290" r:id="rId14"/>
    <p:sldId id="291" r:id="rId15"/>
    <p:sldId id="280" r:id="rId16"/>
    <p:sldId id="278" r:id="rId17"/>
    <p:sldId id="281" r:id="rId18"/>
    <p:sldId id="282" r:id="rId19"/>
    <p:sldId id="283" r:id="rId20"/>
    <p:sldId id="284" r:id="rId21"/>
    <p:sldId id="285" r:id="rId22"/>
    <p:sldId id="287" r:id="rId23"/>
    <p:sldId id="279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772" autoAdjust="0"/>
  </p:normalViewPr>
  <p:slideViewPr>
    <p:cSldViewPr snapToGrid="0" snapToObjects="1"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0E61F-04FD-C54B-AE28-C6945FF69027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E9286-7F6C-AF43-BB39-D20E5BEB6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0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AB05089-6C83-C841-BAAE-595917061D3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5089-6C83-C841-BAAE-595917061D3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E3F9-EB66-E941-B1C1-5B754666FE5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5089-6C83-C841-BAAE-595917061D3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E3F9-EB66-E941-B1C1-5B754666F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5089-6C83-C841-BAAE-595917061D3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E3F9-EB66-E941-B1C1-5B754666F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AB05089-6C83-C841-BAAE-595917061D3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AB05089-6C83-C841-BAAE-595917061D3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E3F9-EB66-E941-B1C1-5B754666FE5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5089-6C83-C841-BAAE-595917061D3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E3F9-EB66-E941-B1C1-5B754666FE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05089-6C83-C841-BAAE-595917061D3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E3F9-EB66-E941-B1C1-5B754666FE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05089-6C83-C841-BAAE-595917061D3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E3F9-EB66-E941-B1C1-5B754666FE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AB05089-6C83-C841-BAAE-595917061D3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E3F9-EB66-E941-B1C1-5B754666FE5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5089-6C83-C841-BAAE-595917061D3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E3F9-EB66-E941-B1C1-5B754666F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5089-6C83-C841-BAAE-595917061D3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E3F9-EB66-E941-B1C1-5B754666FE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5089-6C83-C841-BAAE-595917061D3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E3F9-EB66-E941-B1C1-5B754666FE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5089-6C83-C841-BAAE-595917061D3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E3F9-EB66-E941-B1C1-5B754666FE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AB05089-6C83-C841-BAAE-595917061D3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AB05089-6C83-C841-BAAE-595917061D3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5089-6C83-C841-BAAE-595917061D3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E3F9-EB66-E941-B1C1-5B754666F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5089-6C83-C841-BAAE-595917061D3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E3F9-EB66-E941-B1C1-5B754666FE5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5089-6C83-C841-BAAE-595917061D3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68A8E3F9-EB66-E941-B1C1-5B754666F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5089-6C83-C841-BAAE-595917061D3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E3F9-EB66-E941-B1C1-5B754666FE5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B05089-6C83-C841-BAAE-595917061D3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8A8E3F9-EB66-E941-B1C1-5B754666FE5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  <p:sldLayoutId id="2147483899" r:id="rId18"/>
    <p:sldLayoutId id="2147483900" r:id="rId19"/>
    <p:sldLayoutId id="2147483901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972" y="4624668"/>
            <a:ext cx="8517228" cy="933450"/>
          </a:xfrm>
        </p:spPr>
        <p:txBody>
          <a:bodyPr>
            <a:normAutofit/>
          </a:bodyPr>
          <a:lstStyle/>
          <a:p>
            <a:r>
              <a:rPr lang="en-US" sz="5400" dirty="0"/>
              <a:t>Body Systems &amp; Digestion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6309" y="5558118"/>
            <a:ext cx="3273552" cy="989893"/>
          </a:xfrm>
        </p:spPr>
        <p:txBody>
          <a:bodyPr>
            <a:noAutofit/>
          </a:bodyPr>
          <a:lstStyle/>
          <a:p>
            <a:r>
              <a:rPr lang="en-US" sz="2800" dirty="0"/>
              <a:t>Chap 12 p214</a:t>
            </a:r>
          </a:p>
        </p:txBody>
      </p:sp>
    </p:spTree>
    <p:extLst>
      <p:ext uri="{BB962C8B-B14F-4D97-AF65-F5344CB8AC3E}">
        <p14:creationId xmlns:p14="http://schemas.microsoft.com/office/powerpoint/2010/main" val="2642743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tx1"/>
                </a:solidFill>
              </a:rPr>
              <a:t>Nutrients (aka fuel)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807" y="1234141"/>
            <a:ext cx="8104613" cy="503787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Needed by the body for:</a:t>
            </a:r>
          </a:p>
          <a:p>
            <a:pPr marL="514350" indent="-514350">
              <a:buAutoNum type="romanLcParenR"/>
            </a:pPr>
            <a:r>
              <a:rPr lang="en-US" sz="2800" dirty="0">
                <a:solidFill>
                  <a:schemeClr val="accent1"/>
                </a:solidFill>
              </a:rPr>
              <a:t>Energy</a:t>
            </a:r>
          </a:p>
          <a:p>
            <a:pPr marL="514350" indent="-514350">
              <a:buAutoNum type="romanLcParenR"/>
            </a:pPr>
            <a:r>
              <a:rPr lang="en-US" sz="2800" dirty="0">
                <a:solidFill>
                  <a:schemeClr val="accent1"/>
                </a:solidFill>
              </a:rPr>
              <a:t>Growth</a:t>
            </a:r>
          </a:p>
          <a:p>
            <a:pPr marL="514350" indent="-514350">
              <a:buAutoNum type="romanLcParenR"/>
            </a:pPr>
            <a:r>
              <a:rPr lang="en-US" sz="2800" dirty="0">
                <a:solidFill>
                  <a:schemeClr val="accent1"/>
                </a:solidFill>
              </a:rPr>
              <a:t>Development</a:t>
            </a:r>
          </a:p>
          <a:p>
            <a:pPr marL="514350" indent="-514350">
              <a:buAutoNum type="romanLcParenR"/>
            </a:pPr>
            <a:r>
              <a:rPr lang="en-US" sz="2800" dirty="0">
                <a:solidFill>
                  <a:schemeClr val="accent1"/>
                </a:solidFill>
              </a:rPr>
              <a:t>Repair</a:t>
            </a:r>
          </a:p>
          <a:p>
            <a:pPr marL="514350" indent="-514350">
              <a:buAutoNum type="romanLcParenR"/>
            </a:pPr>
            <a:r>
              <a:rPr lang="en-US" sz="2800" dirty="0">
                <a:solidFill>
                  <a:schemeClr val="accent1"/>
                </a:solidFill>
              </a:rPr>
              <a:t>Maintenance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035" y="1973688"/>
            <a:ext cx="5844965" cy="446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28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134AF-FD0C-4AE7-B1DD-70D4AB5E9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3" y="2167120"/>
            <a:ext cx="7556313" cy="1116106"/>
          </a:xfrm>
        </p:spPr>
        <p:txBody>
          <a:bodyPr/>
          <a:lstStyle/>
          <a:p>
            <a:r>
              <a:rPr lang="en-US" dirty="0"/>
              <a:t>Now… just for fun…</a:t>
            </a:r>
            <a:br>
              <a:rPr lang="en-US" dirty="0"/>
            </a:br>
            <a:r>
              <a:rPr lang="en-US" dirty="0"/>
              <a:t>Can you identify these digestive parts!?!?</a:t>
            </a:r>
          </a:p>
        </p:txBody>
      </p:sp>
    </p:spTree>
    <p:extLst>
      <p:ext uri="{BB962C8B-B14F-4D97-AF65-F5344CB8AC3E}">
        <p14:creationId xmlns:p14="http://schemas.microsoft.com/office/powerpoint/2010/main" val="349423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8/88/Surgical_removal_of_the_esophagus_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7" y="473156"/>
            <a:ext cx="3946247" cy="295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fc05.deviantart.net/fs40/i/2009/013/7/9/Epiglottis_by_tomfoo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512" y="473156"/>
            <a:ext cx="3321886" cy="442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xchange3d.com/images/uploads/aff4656/Stomach%20External/DL3D_StomachExternal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440" y="3139407"/>
            <a:ext cx="3718593" cy="371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healthpages.org/wp-content/uploads/2011/09/small-intestin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1" y="3609473"/>
            <a:ext cx="3270403" cy="324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41978" y="2978433"/>
            <a:ext cx="36896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Can you identify the structures in each pic!</a:t>
            </a:r>
            <a:r>
              <a:rPr lang="en-CA" sz="4000" dirty="0">
                <a:solidFill>
                  <a:schemeClr val="bg1"/>
                </a:solidFill>
              </a:rPr>
              <a:t>?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44" name="Picture 20" descr="http://aahsanatomy.pbworks.com/f/1241531410/blue9liver%20gall%20bladder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730" y="4856946"/>
            <a:ext cx="2600270" cy="195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ishmam.files.wordpress.com/2011/02/p540097-human_pancreas-sp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93" y="1359909"/>
            <a:ext cx="2910907" cy="177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291" y="673768"/>
            <a:ext cx="699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>
                <a:solidFill>
                  <a:schemeClr val="bg1"/>
                </a:solidFill>
              </a:rPr>
              <a:t>1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4491" y="1500029"/>
            <a:ext cx="699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>
                <a:solidFill>
                  <a:schemeClr val="bg1"/>
                </a:solidFill>
              </a:rPr>
              <a:t>2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9759" y="1755774"/>
            <a:ext cx="699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>
                <a:solidFill>
                  <a:schemeClr val="bg1"/>
                </a:solidFill>
              </a:rPr>
              <a:t>3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87637" y="4816840"/>
            <a:ext cx="699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>
                <a:solidFill>
                  <a:schemeClr val="bg1"/>
                </a:solidFill>
              </a:rPr>
              <a:t>4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0458" y="5171808"/>
            <a:ext cx="699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>
                <a:solidFill>
                  <a:schemeClr val="bg1"/>
                </a:solidFill>
              </a:rPr>
              <a:t>5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40564" y="4710143"/>
            <a:ext cx="699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>
                <a:solidFill>
                  <a:schemeClr val="bg1"/>
                </a:solidFill>
              </a:rPr>
              <a:t>6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1048" name="Picture 24" descr="http://thumbs.dreamstime.com/z/colon-villi-220224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776" y="3166155"/>
            <a:ext cx="1988842" cy="162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578126" y="3800679"/>
            <a:ext cx="699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>
                <a:solidFill>
                  <a:schemeClr val="bg1"/>
                </a:solidFill>
              </a:rPr>
              <a:t>7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93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BF575-FEFB-4128-B10C-1F66AF9FE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D9E67-0F39-4DF7-8283-96BEE40F9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1258958"/>
            <a:ext cx="7556313" cy="4867206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Esophagus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Epiglottis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Pancreas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Small intestine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Stomach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Villi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Gallbladder</a:t>
            </a:r>
          </a:p>
        </p:txBody>
      </p:sp>
    </p:spTree>
    <p:extLst>
      <p:ext uri="{BB962C8B-B14F-4D97-AF65-F5344CB8AC3E}">
        <p14:creationId xmlns:p14="http://schemas.microsoft.com/office/powerpoint/2010/main" val="107520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592A-2698-43EE-9DF0-82F58B12E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Goals: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6704C-5BF1-47D6-A68B-2B3249A9F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1981200"/>
            <a:ext cx="8513004" cy="41449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I can identify and label the parts of the digestive system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I can describe the structures and functions of the organs involved in digestion</a:t>
            </a:r>
          </a:p>
        </p:txBody>
      </p:sp>
    </p:spTree>
    <p:extLst>
      <p:ext uri="{BB962C8B-B14F-4D97-AF65-F5344CB8AC3E}">
        <p14:creationId xmlns:p14="http://schemas.microsoft.com/office/powerpoint/2010/main" val="110538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/>
              <a:t>The Digestive System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685" y="1208468"/>
            <a:ext cx="8542495" cy="4144963"/>
          </a:xfrm>
        </p:spPr>
        <p:txBody>
          <a:bodyPr>
            <a:normAutofit/>
          </a:bodyPr>
          <a:lstStyle/>
          <a:p>
            <a:r>
              <a:rPr lang="en-CA" sz="3200" dirty="0"/>
              <a:t>What parts do you already know? </a:t>
            </a:r>
          </a:p>
          <a:p>
            <a:r>
              <a:rPr lang="en-CA" sz="3200" dirty="0"/>
              <a:t>Label as many as you can on your handout! (NO PEEKING in your textbook!)</a:t>
            </a:r>
          </a:p>
          <a:p>
            <a:r>
              <a:rPr lang="en-CA" sz="3200" dirty="0" err="1"/>
              <a:t>Pg</a:t>
            </a:r>
            <a:r>
              <a:rPr lang="en-CA" sz="3200" dirty="0"/>
              <a:t> 214</a:t>
            </a:r>
            <a:endParaRPr lang="en-US" sz="3200" dirty="0"/>
          </a:p>
        </p:txBody>
      </p:sp>
      <p:pic>
        <p:nvPicPr>
          <p:cNvPr id="2050" name="Picture 2" descr="http://www.highlands.edu/academics/divisions/scipe/biology/labs/cartersville/2122/diagrams/digestivediagra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039" y="3027188"/>
            <a:ext cx="5107748" cy="383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69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/>
              <a:t>The Digestive System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enchantedlearning.com/subjects/anatomy/digestive/col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95" y="1136561"/>
            <a:ext cx="6129315" cy="569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5492" y="5123714"/>
            <a:ext cx="216365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CA" u="sng" dirty="0">
                <a:solidFill>
                  <a:schemeClr val="bg2"/>
                </a:solidFill>
              </a:rPr>
              <a:t>Small intestine</a:t>
            </a:r>
          </a:p>
        </p:txBody>
      </p:sp>
    </p:spTree>
    <p:extLst>
      <p:ext uri="{BB962C8B-B14F-4D97-AF65-F5344CB8AC3E}">
        <p14:creationId xmlns:p14="http://schemas.microsoft.com/office/powerpoint/2010/main" val="3473364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/>
              <a:t>MECHANICAL DIGESTION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/>
              <a:t>Physically Breaks down food</a:t>
            </a:r>
          </a:p>
          <a:p>
            <a:endParaRPr lang="en-CA" sz="3200" dirty="0"/>
          </a:p>
          <a:p>
            <a:r>
              <a:rPr lang="en-CA" sz="3200" dirty="0"/>
              <a:t>Teeth, rip, shred, tear 			food into sm. Pieces</a:t>
            </a:r>
            <a:endParaRPr lang="en-US" dirty="0"/>
          </a:p>
          <a:p>
            <a:endParaRPr lang="en-CA" sz="3200" dirty="0"/>
          </a:p>
        </p:txBody>
      </p:sp>
      <p:pic>
        <p:nvPicPr>
          <p:cNvPr id="3074" name="Picture 2" descr="http://i.imgur.com/k3kvAP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057" y="3036248"/>
            <a:ext cx="4075816" cy="272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041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/>
              <a:t>CHEMICAL DIGESTION: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741572"/>
          </a:xfrm>
        </p:spPr>
        <p:txBody>
          <a:bodyPr/>
          <a:lstStyle/>
          <a:p>
            <a:r>
              <a:rPr lang="en-CA" sz="3200" dirty="0"/>
              <a:t>Uses chemical reactions to break down food</a:t>
            </a:r>
          </a:p>
          <a:p>
            <a:pPr marL="0" indent="0">
              <a:buNone/>
            </a:pPr>
            <a:r>
              <a:rPr lang="en-CA" sz="3200" dirty="0">
                <a:sym typeface="Wingdings" panose="05000000000000000000" pitchFamily="2" charset="2"/>
              </a:rPr>
              <a:t></a:t>
            </a:r>
            <a:r>
              <a:rPr lang="en-CA" sz="3200" dirty="0"/>
              <a:t>Enzymes &amp; acids </a:t>
            </a:r>
          </a:p>
          <a:p>
            <a:endParaRPr lang="en-CA" sz="3200" dirty="0"/>
          </a:p>
          <a:p>
            <a:r>
              <a:rPr lang="en-CA" sz="3200" dirty="0"/>
              <a:t>Ex: Salivary Amylase 			 breaks complex carbs 				to simple</a:t>
            </a:r>
          </a:p>
          <a:p>
            <a:endParaRPr lang="en-US" dirty="0"/>
          </a:p>
        </p:txBody>
      </p:sp>
      <p:pic>
        <p:nvPicPr>
          <p:cNvPr id="5122" name="Picture 2" descr="http://cdn.healthworks.my/wp-content/uploads/2014/10/stomach-digesting-f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278" y="2890169"/>
            <a:ext cx="4152722" cy="347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43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/>
              <a:t>ENZYMES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43" y="1337256"/>
            <a:ext cx="8027340" cy="5295364"/>
          </a:xfrm>
        </p:spPr>
        <p:txBody>
          <a:bodyPr>
            <a:normAutofit fontScale="92500" lnSpcReduction="20000"/>
          </a:bodyPr>
          <a:lstStyle/>
          <a:p>
            <a:r>
              <a:rPr lang="en-CA" sz="3200" dirty="0"/>
              <a:t> Special proteins that help speed up chemical reactions</a:t>
            </a:r>
          </a:p>
          <a:p>
            <a:r>
              <a:rPr lang="en-CA" sz="3200" dirty="0"/>
              <a:t>“Lock &amp; Key`</a:t>
            </a:r>
          </a:p>
          <a:p>
            <a:endParaRPr lang="en-CA" sz="3200" dirty="0"/>
          </a:p>
          <a:p>
            <a:endParaRPr lang="en-CA" sz="3200" dirty="0"/>
          </a:p>
          <a:p>
            <a:r>
              <a:rPr lang="en-CA" sz="3200" dirty="0"/>
              <a:t>Hydrolytic: adding water helps them break specific bonds</a:t>
            </a:r>
          </a:p>
          <a:p>
            <a:r>
              <a:rPr lang="en-CA" sz="3200" dirty="0"/>
              <a:t>Ex: salivary amylase</a:t>
            </a:r>
          </a:p>
          <a:p>
            <a:r>
              <a:rPr lang="en-CA" sz="3200" dirty="0"/>
              <a:t>Ex: pepsin</a:t>
            </a:r>
            <a:endParaRPr lang="en-US" sz="3200" dirty="0"/>
          </a:p>
        </p:txBody>
      </p:sp>
      <p:pic>
        <p:nvPicPr>
          <p:cNvPr id="4098" name="Picture 2" descr="http://upload.wikimedia.org/wikipedia/commons/thumb/a/ab/Inducedfit080.png/350px-Inducedfit0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20" y="1924586"/>
            <a:ext cx="33337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85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B6EA0-2EF1-47AD-A016-950ED90C4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57" y="210431"/>
            <a:ext cx="7556313" cy="1116106"/>
          </a:xfrm>
        </p:spPr>
        <p:txBody>
          <a:bodyPr/>
          <a:lstStyle/>
          <a:p>
            <a:r>
              <a:rPr lang="en-US" dirty="0"/>
              <a:t>Brainstorm…</a:t>
            </a:r>
            <a:br>
              <a:rPr lang="en-US" dirty="0"/>
            </a:br>
            <a:r>
              <a:rPr lang="en-US" dirty="0"/>
              <a:t>How do body systems, genes AND biological molecules all connect?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8C2F0-8433-420F-9223-991363C99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3 way venn diagram">
            <a:extLst>
              <a:ext uri="{FF2B5EF4-FFF2-40B4-BE49-F238E27FC236}">
                <a16:creationId xmlns:a16="http://schemas.microsoft.com/office/drawing/2014/main" id="{D0327299-B6B9-4AAD-BF95-FB8534815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8" y="2494429"/>
            <a:ext cx="6652591" cy="415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18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/>
              <a:t>PERISTALSIS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259983"/>
            <a:ext cx="8500057" cy="4144963"/>
          </a:xfrm>
        </p:spPr>
        <p:txBody>
          <a:bodyPr>
            <a:normAutofit/>
          </a:bodyPr>
          <a:lstStyle/>
          <a:p>
            <a:r>
              <a:rPr lang="en-CA" sz="3200" dirty="0"/>
              <a:t> A series of muscle contractions </a:t>
            </a:r>
          </a:p>
          <a:p>
            <a:r>
              <a:rPr lang="en-CA" sz="3200" dirty="0"/>
              <a:t>Push food through the digestive tract</a:t>
            </a:r>
          </a:p>
          <a:p>
            <a:r>
              <a:rPr lang="en-CA" sz="3200" dirty="0"/>
              <a:t>Ex: in Esophagus		moves food</a:t>
            </a:r>
          </a:p>
          <a:p>
            <a:r>
              <a:rPr lang="en-CA" sz="3200" dirty="0"/>
              <a:t>Ex: in stomach  	    physically breaks food</a:t>
            </a:r>
            <a:endParaRPr lang="en-US" sz="3200" dirty="0"/>
          </a:p>
        </p:txBody>
      </p:sp>
      <p:sp>
        <p:nvSpPr>
          <p:cNvPr id="4" name="Right Arrow 3"/>
          <p:cNvSpPr/>
          <p:nvPr/>
        </p:nvSpPr>
        <p:spPr>
          <a:xfrm flipV="1">
            <a:off x="3327809" y="3689572"/>
            <a:ext cx="927279" cy="1603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flipV="1">
            <a:off x="3853313" y="2949422"/>
            <a:ext cx="927279" cy="1603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://thumbs.dreamstime.com/z/peristalsis-29108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19" y="4041554"/>
            <a:ext cx="3885954" cy="318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243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/>
              <a:t>ABSORPTION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056068"/>
            <a:ext cx="7556313" cy="5070095"/>
          </a:xfrm>
        </p:spPr>
        <p:txBody>
          <a:bodyPr>
            <a:normAutofit lnSpcReduction="10000"/>
          </a:bodyPr>
          <a:lstStyle/>
          <a:p>
            <a:r>
              <a:rPr lang="en-CA" sz="3200" dirty="0"/>
              <a:t>Nutrients must be absorbed into blood for distribution </a:t>
            </a:r>
            <a:r>
              <a:rPr lang="en-CA" sz="3200" dirty="0">
                <a:sym typeface="Wingdings" panose="05000000000000000000" pitchFamily="2" charset="2"/>
              </a:rPr>
              <a:t> VILLI</a:t>
            </a:r>
          </a:p>
          <a:p>
            <a:endParaRPr lang="en-CA" sz="3200" dirty="0">
              <a:sym typeface="Wingdings" panose="05000000000000000000" pitchFamily="2" charset="2"/>
            </a:endParaRPr>
          </a:p>
          <a:p>
            <a:endParaRPr lang="en-CA" sz="3200" dirty="0">
              <a:sym typeface="Wingdings" panose="05000000000000000000" pitchFamily="2" charset="2"/>
            </a:endParaRPr>
          </a:p>
          <a:p>
            <a:endParaRPr lang="en-CA" sz="3200" dirty="0">
              <a:sym typeface="Wingdings" panose="05000000000000000000" pitchFamily="2" charset="2"/>
            </a:endParaRPr>
          </a:p>
          <a:p>
            <a:endParaRPr lang="en-US" dirty="0"/>
          </a:p>
          <a:p>
            <a:r>
              <a:rPr lang="en-CA" sz="3200" dirty="0"/>
              <a:t>Water &amp; Minerals also re-absorbed</a:t>
            </a:r>
          </a:p>
          <a:p>
            <a:pPr marL="0" indent="0">
              <a:buNone/>
            </a:pPr>
            <a:r>
              <a:rPr lang="en-CA" sz="3200" dirty="0">
                <a:sym typeface="Wingdings" panose="05000000000000000000" pitchFamily="2" charset="2"/>
              </a:rPr>
              <a:t>LG INTESTINE</a:t>
            </a:r>
            <a:endParaRPr lang="en-CA" sz="3200" dirty="0"/>
          </a:p>
        </p:txBody>
      </p:sp>
      <p:pic>
        <p:nvPicPr>
          <p:cNvPr id="7170" name="Picture 2" descr="http://www.loseweighttogainhealth.com/images/villi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83" y="1929259"/>
            <a:ext cx="49530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285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/>
              <a:t>EXTENSION Qs: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3200" dirty="0"/>
              <a:t>Compare and Contrast </a:t>
            </a:r>
            <a:r>
              <a:rPr lang="en-US" sz="3200" dirty="0"/>
              <a:t> Mechanical vs Chemical Digestion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CA" sz="3200" dirty="0"/>
              <a:t>What is the difference between an enzyme &amp; a hormone</a:t>
            </a:r>
          </a:p>
        </p:txBody>
      </p:sp>
    </p:spTree>
    <p:extLst>
      <p:ext uri="{BB962C8B-B14F-4D97-AF65-F5344CB8AC3E}">
        <p14:creationId xmlns:p14="http://schemas.microsoft.com/office/powerpoint/2010/main" val="1690845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467" y="193272"/>
            <a:ext cx="7313613" cy="868362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774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4949">
                <a:tc>
                  <a:txBody>
                    <a:bodyPr/>
                    <a:lstStyle/>
                    <a:p>
                      <a:r>
                        <a:rPr lang="en-CA" sz="2400" b="1" dirty="0"/>
                        <a:t>Mechanical</a:t>
                      </a:r>
                      <a:r>
                        <a:rPr lang="en-CA" sz="2400" b="1" baseline="0" dirty="0"/>
                        <a:t> Digestion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/>
                        <a:t>BOTH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/>
                        <a:t>Chemical</a:t>
                      </a:r>
                      <a:r>
                        <a:rPr lang="en-CA" sz="2400" b="1" baseline="0" dirty="0"/>
                        <a:t> Digestion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4769">
                <a:tc>
                  <a:txBody>
                    <a:bodyPr/>
                    <a:lstStyle/>
                    <a:p>
                      <a:r>
                        <a:rPr lang="en-CA" sz="2800" dirty="0"/>
                        <a:t>Physically</a:t>
                      </a:r>
                      <a:r>
                        <a:rPr lang="en-CA" sz="2800" baseline="0" dirty="0"/>
                        <a:t> Breaks down food</a:t>
                      </a:r>
                    </a:p>
                    <a:p>
                      <a:endParaRPr lang="en-CA" sz="2800" baseline="0" dirty="0"/>
                    </a:p>
                    <a:p>
                      <a:r>
                        <a:rPr lang="en-CA" sz="2800" baseline="0" dirty="0"/>
                        <a:t>Teeth, rip, shred, tear to break food into pieces</a:t>
                      </a:r>
                    </a:p>
                    <a:p>
                      <a:endParaRPr lang="en-CA" sz="2800" baseline="0" dirty="0"/>
                    </a:p>
                    <a:p>
                      <a:r>
                        <a:rPr lang="en-CA" sz="2800" baseline="0" dirty="0"/>
                        <a:t>Peristalsis: muscle contractions break food down in </a:t>
                      </a:r>
                      <a:r>
                        <a:rPr lang="en-CA" sz="2800" baseline="0" dirty="0" err="1"/>
                        <a:t>stomack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Help</a:t>
                      </a:r>
                      <a:r>
                        <a:rPr lang="en-CA" sz="2800" baseline="0" dirty="0"/>
                        <a:t> break food down so nutrients that can be absorbed</a:t>
                      </a:r>
                    </a:p>
                    <a:p>
                      <a:endParaRPr lang="en-CA" sz="2800" baseline="0" dirty="0"/>
                    </a:p>
                    <a:p>
                      <a:r>
                        <a:rPr lang="en-CA" sz="2800" baseline="0" dirty="0"/>
                        <a:t>Occur in Mouth</a:t>
                      </a:r>
                    </a:p>
                    <a:p>
                      <a:endParaRPr lang="en-CA" sz="2800" baseline="0" dirty="0"/>
                    </a:p>
                    <a:p>
                      <a:r>
                        <a:rPr lang="en-CA" sz="2800" baseline="0" dirty="0"/>
                        <a:t>Needed to make Bolus</a:t>
                      </a:r>
                    </a:p>
                    <a:p>
                      <a:endParaRPr lang="en-CA" sz="2800" baseline="0" dirty="0"/>
                    </a:p>
                    <a:p>
                      <a:r>
                        <a:rPr lang="en-CA" sz="2800" baseline="0" dirty="0"/>
                        <a:t>Occur in Stomach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Uses enzymes to break down food</a:t>
                      </a:r>
                    </a:p>
                    <a:p>
                      <a:endParaRPr lang="en-CA" sz="2800" dirty="0"/>
                    </a:p>
                    <a:p>
                      <a:r>
                        <a:rPr lang="en-CA" sz="2800" dirty="0"/>
                        <a:t>Salivary</a:t>
                      </a:r>
                      <a:r>
                        <a:rPr lang="en-CA" sz="2800" baseline="0" dirty="0"/>
                        <a:t> Amylase breaks complex carbs to simple</a:t>
                      </a:r>
                    </a:p>
                    <a:p>
                      <a:endParaRPr lang="en-CA" sz="2800" baseline="0" dirty="0"/>
                    </a:p>
                    <a:p>
                      <a:r>
                        <a:rPr lang="en-CA" sz="2800" baseline="0" dirty="0"/>
                        <a:t>Pepsin breaks proteins down</a:t>
                      </a:r>
                    </a:p>
                    <a:p>
                      <a:endParaRPr lang="en-CA" sz="2800" baseline="0" dirty="0"/>
                    </a:p>
                    <a:p>
                      <a:r>
                        <a:rPr lang="en-CA" sz="2800" baseline="0" dirty="0"/>
                        <a:t>Pancreatic enzymes break down fat, carbs &amp; proteins</a:t>
                      </a:r>
                    </a:p>
                    <a:p>
                      <a:r>
                        <a:rPr lang="en-CA" sz="2800" baseline="0" dirty="0"/>
                        <a:t>Most occurs in Duodenum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195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/>
              <a:t>HORMONES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Made by specific cells to cause a reaction in “target cells”</a:t>
            </a:r>
          </a:p>
          <a:p>
            <a:r>
              <a:rPr lang="en-CA" sz="3200" dirty="0"/>
              <a:t>“Chemical messenger” carried in blood</a:t>
            </a:r>
          </a:p>
          <a:p>
            <a:r>
              <a:rPr lang="en-CA" sz="3200" dirty="0"/>
              <a:t>Ex: Gastrin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481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39" y="177800"/>
            <a:ext cx="7556313" cy="1116106"/>
          </a:xfrm>
        </p:spPr>
        <p:txBody>
          <a:bodyPr/>
          <a:lstStyle/>
          <a:p>
            <a:r>
              <a:rPr lang="en-US" dirty="0"/>
              <a:t>If we think of the body as a machine…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09" y="1428376"/>
            <a:ext cx="8182349" cy="4144963"/>
          </a:xfrm>
        </p:spPr>
        <p:txBody>
          <a:bodyPr>
            <a:normAutofit/>
          </a:bodyPr>
          <a:lstStyle/>
          <a:p>
            <a:r>
              <a:rPr lang="en-US" sz="2800" dirty="0"/>
              <a:t>What is the most “Basic” part of this machine?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81100"/>
            <a:ext cx="7302500" cy="58412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0235" y="6230515"/>
            <a:ext cx="3926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That’s right, THE CELL!</a:t>
            </a:r>
          </a:p>
        </p:txBody>
      </p:sp>
    </p:spTree>
    <p:extLst>
      <p:ext uri="{BB962C8B-B14F-4D97-AF65-F5344CB8AC3E}">
        <p14:creationId xmlns:p14="http://schemas.microsoft.com/office/powerpoint/2010/main" val="297437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499" y="166443"/>
            <a:ext cx="7556313" cy="1116106"/>
          </a:xfrm>
        </p:spPr>
        <p:txBody>
          <a:bodyPr/>
          <a:lstStyle/>
          <a:p>
            <a:r>
              <a:rPr lang="en-US" u="sng" dirty="0"/>
              <a:t>Levels of Organization in the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78965"/>
            <a:ext cx="7556313" cy="4144963"/>
          </a:xfrm>
        </p:spPr>
        <p:txBody>
          <a:bodyPr/>
          <a:lstStyle/>
          <a:p>
            <a:r>
              <a:rPr lang="en-US" dirty="0"/>
              <a:t>Can put these images in order from least to most complex?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3741"/>
            <a:ext cx="4151779" cy="5094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367" y="1761565"/>
            <a:ext cx="3515775" cy="2633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012" y="4422466"/>
            <a:ext cx="3479800" cy="24355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002" y="4422467"/>
            <a:ext cx="2674003" cy="24355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7294" y="1763741"/>
            <a:ext cx="2241177" cy="50942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592" y="3331882"/>
            <a:ext cx="567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41002" y="6188636"/>
            <a:ext cx="567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5005" y="4371098"/>
            <a:ext cx="567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63205" y="4005064"/>
            <a:ext cx="567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2074" y="1763741"/>
            <a:ext cx="567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767939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close were your predictions?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62" y="1219201"/>
            <a:ext cx="7556313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chemeClr val="accent4"/>
                </a:solidFill>
              </a:rPr>
              <a:t>From Most Basic to most COMPLEX:</a:t>
            </a:r>
          </a:p>
          <a:p>
            <a:r>
              <a:rPr lang="en-US" sz="2800" dirty="0"/>
              <a:t>B: nerve cell</a:t>
            </a:r>
          </a:p>
          <a:p>
            <a:r>
              <a:rPr lang="en-US" sz="2800" dirty="0"/>
              <a:t>E: nervous tissue</a:t>
            </a:r>
          </a:p>
          <a:p>
            <a:r>
              <a:rPr lang="en-US" sz="2800" dirty="0"/>
              <a:t>C: the brain (an organ)</a:t>
            </a:r>
          </a:p>
          <a:p>
            <a:r>
              <a:rPr lang="en-US" sz="2800" dirty="0"/>
              <a:t>A: the nervous system (organs system)</a:t>
            </a:r>
          </a:p>
          <a:p>
            <a:r>
              <a:rPr lang="en-US" sz="2800" dirty="0"/>
              <a:t>D: the </a:t>
            </a:r>
            <a:r>
              <a:rPr lang="en-US" sz="2800" dirty="0" err="1"/>
              <a:t>Biebs</a:t>
            </a:r>
            <a:r>
              <a:rPr lang="en-US" sz="2800" dirty="0"/>
              <a:t> (living organism)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7596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Levels of Organization in the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43318"/>
            <a:ext cx="8779997" cy="5160682"/>
          </a:xfrm>
        </p:spPr>
        <p:txBody>
          <a:bodyPr>
            <a:noAutofit/>
          </a:bodyPr>
          <a:lstStyle/>
          <a:p>
            <a:pPr marL="514350" indent="-514350">
              <a:buAutoNum type="romanUcPeriod"/>
            </a:pPr>
            <a:r>
              <a:rPr lang="en-US" sz="2800" u="sng" dirty="0">
                <a:solidFill>
                  <a:schemeClr val="accent1"/>
                </a:solidFill>
              </a:rPr>
              <a:t>Cell</a:t>
            </a:r>
            <a:r>
              <a:rPr lang="en-US" sz="2800" dirty="0"/>
              <a:t>- most basic unit of life</a:t>
            </a:r>
          </a:p>
          <a:p>
            <a:pPr marL="514350" indent="-514350">
              <a:buAutoNum type="romanUcPeriod"/>
            </a:pPr>
            <a:r>
              <a:rPr lang="en-US" sz="2800" u="sng" dirty="0">
                <a:solidFill>
                  <a:srgbClr val="663366"/>
                </a:solidFill>
              </a:rPr>
              <a:t>Tissue</a:t>
            </a:r>
            <a:r>
              <a:rPr lang="en-US" sz="2800" dirty="0"/>
              <a:t>- many similar cells working together 			at same job</a:t>
            </a:r>
          </a:p>
          <a:p>
            <a:pPr marL="514350" indent="-514350">
              <a:buAutoNum type="romanUcPeriod"/>
            </a:pPr>
            <a:r>
              <a:rPr lang="en-US" sz="2800" u="sng" dirty="0">
                <a:solidFill>
                  <a:srgbClr val="663366"/>
                </a:solidFill>
              </a:rPr>
              <a:t>Organ</a:t>
            </a:r>
            <a:r>
              <a:rPr lang="en-US" sz="2800" dirty="0"/>
              <a:t>- several different tissues working 			together at same job</a:t>
            </a:r>
          </a:p>
          <a:p>
            <a:pPr marL="514350" indent="-514350">
              <a:buAutoNum type="romanUcPeriod"/>
            </a:pPr>
            <a:r>
              <a:rPr lang="en-US" sz="2800" u="sng" dirty="0">
                <a:solidFill>
                  <a:srgbClr val="663366"/>
                </a:solidFill>
              </a:rPr>
              <a:t>Organ System</a:t>
            </a:r>
            <a:r>
              <a:rPr lang="en-US" sz="2800" dirty="0"/>
              <a:t>- several different organs 			working together to accomplish a job</a:t>
            </a:r>
          </a:p>
          <a:p>
            <a:pPr marL="514350" indent="-514350">
              <a:buAutoNum type="romanUcPeriod"/>
            </a:pPr>
            <a:r>
              <a:rPr lang="en-US" sz="2800" u="sng" dirty="0">
                <a:solidFill>
                  <a:srgbClr val="663366"/>
                </a:solidFill>
              </a:rPr>
              <a:t>Living Organism</a:t>
            </a:r>
            <a:r>
              <a:rPr lang="en-US" sz="2800" dirty="0"/>
              <a:t>- made up of many different 				systems performing different jobs!</a:t>
            </a:r>
          </a:p>
        </p:txBody>
      </p:sp>
    </p:spTree>
    <p:extLst>
      <p:ext uri="{BB962C8B-B14F-4D97-AF65-F5344CB8AC3E}">
        <p14:creationId xmlns:p14="http://schemas.microsoft.com/office/powerpoint/2010/main" val="7423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0"/>
            <a:ext cx="741851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0310" y="3168203"/>
            <a:ext cx="104318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60749" y="3168203"/>
            <a:ext cx="104318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560" y="3168203"/>
            <a:ext cx="104318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2586" y="3112532"/>
            <a:ext cx="104318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6197" y="3099653"/>
            <a:ext cx="156321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2710" y="5857741"/>
            <a:ext cx="104318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2633" y="5836551"/>
            <a:ext cx="104318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32708" y="5857741"/>
            <a:ext cx="104318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42585" y="5862309"/>
            <a:ext cx="104318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05997" y="5871033"/>
            <a:ext cx="104318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98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555" y="180303"/>
            <a:ext cx="5782614" cy="1184857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human body is made up of many systems. </a:t>
            </a:r>
            <a:br>
              <a:rPr lang="en-US" dirty="0">
                <a:solidFill>
                  <a:schemeClr val="bg2"/>
                </a:solidFill>
              </a:rPr>
            </a:b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9990"/>
            <a:ext cx="9143999" cy="6190785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bg2"/>
              </a:solidFill>
            </a:endParaRPr>
          </a:p>
          <a:p>
            <a:r>
              <a:rPr lang="en-US" sz="2400" dirty="0">
                <a:solidFill>
                  <a:schemeClr val="bg2"/>
                </a:solidFill>
              </a:rPr>
              <a:t>How many can you name?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Circulatory System		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Digestive System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Respiratory System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Excretory System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Immune System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Endocrine system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Reproductive System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Skeletal System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Muscular System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Nervous System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Integumentary System</a:t>
            </a:r>
          </a:p>
          <a:p>
            <a:pPr marL="571500" lvl="1" indent="-342900">
              <a:buFont typeface="+mj-lt"/>
              <a:buAutoNum type="arabicPeriod"/>
            </a:pPr>
            <a:endParaRPr lang="en-US" dirty="0">
              <a:solidFill>
                <a:schemeClr val="accent1"/>
              </a:solidFill>
            </a:endParaRPr>
          </a:p>
          <a:p>
            <a:pPr marL="571500" lvl="1" indent="-342900">
              <a:buFont typeface="+mj-lt"/>
              <a:buAutoNum type="arabicPeriod"/>
            </a:pPr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160" y="3332650"/>
            <a:ext cx="3502003" cy="352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7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addition to being “organized”, your body also needs “fuel”!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33" y="1921435"/>
            <a:ext cx="8794938" cy="4936565"/>
          </a:xfrm>
        </p:spPr>
        <p:txBody>
          <a:bodyPr>
            <a:normAutofit/>
          </a:bodyPr>
          <a:lstStyle/>
          <a:p>
            <a:r>
              <a:rPr lang="en-US" sz="2800" dirty="0"/>
              <a:t>Where does the “fuel” for your body come from?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57" y="2353782"/>
            <a:ext cx="5752444" cy="3831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022" y="2717442"/>
            <a:ext cx="2403345" cy="31038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9533" y="6240438"/>
            <a:ext cx="8609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Obtained from food and drinks &amp; DIGESTION!</a:t>
            </a:r>
          </a:p>
        </p:txBody>
      </p:sp>
    </p:spTree>
    <p:extLst>
      <p:ext uri="{BB962C8B-B14F-4D97-AF65-F5344CB8AC3E}">
        <p14:creationId xmlns:p14="http://schemas.microsoft.com/office/powerpoint/2010/main" val="276627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757</TotalTime>
  <Words>507</Words>
  <Application>Microsoft Office PowerPoint</Application>
  <PresentationFormat>On-screen Show (4:3)</PresentationFormat>
  <Paragraphs>139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Rockwell</vt:lpstr>
      <vt:lpstr>Wingdings</vt:lpstr>
      <vt:lpstr>Advantage</vt:lpstr>
      <vt:lpstr>Body Systems &amp; Digestion</vt:lpstr>
      <vt:lpstr>Brainstorm… How do body systems, genes AND biological molecules all connect? </vt:lpstr>
      <vt:lpstr>If we think of the body as a machine…</vt:lpstr>
      <vt:lpstr>Levels of Organization in the Body</vt:lpstr>
      <vt:lpstr>How close were your predictions?</vt:lpstr>
      <vt:lpstr>Levels of Organization in the Body</vt:lpstr>
      <vt:lpstr>PowerPoint Presentation</vt:lpstr>
      <vt:lpstr>The human body is made up of many systems.  </vt:lpstr>
      <vt:lpstr>In addition to being “organized”, your body also needs “fuel”!</vt:lpstr>
      <vt:lpstr>Nutrients (aka fuel)</vt:lpstr>
      <vt:lpstr>Now… just for fun… Can you identify these digestive parts!?!?</vt:lpstr>
      <vt:lpstr>PowerPoint Presentation</vt:lpstr>
      <vt:lpstr>Answers…</vt:lpstr>
      <vt:lpstr>Learning Goals: </vt:lpstr>
      <vt:lpstr>The Digestive System</vt:lpstr>
      <vt:lpstr>The Digestive System</vt:lpstr>
      <vt:lpstr>MECHANICAL DIGESTION</vt:lpstr>
      <vt:lpstr>CHEMICAL DIGESTION:</vt:lpstr>
      <vt:lpstr>ENZYMES</vt:lpstr>
      <vt:lpstr>PERISTALSIS</vt:lpstr>
      <vt:lpstr>ABSORPTION</vt:lpstr>
      <vt:lpstr>EXTENSION Qs:</vt:lpstr>
      <vt:lpstr>PowerPoint Presentation</vt:lpstr>
      <vt:lpstr>HORMONES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Fuel For Your Body</dc:title>
  <dc:creator>Vanessa Norris</dc:creator>
  <cp:lastModifiedBy>Vanessa Norris</cp:lastModifiedBy>
  <cp:revision>37</cp:revision>
  <dcterms:created xsi:type="dcterms:W3CDTF">2014-12-01T04:31:57Z</dcterms:created>
  <dcterms:modified xsi:type="dcterms:W3CDTF">2020-02-14T21:42:08Z</dcterms:modified>
</cp:coreProperties>
</file>