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56" r:id="rId6"/>
    <p:sldId id="268" r:id="rId7"/>
    <p:sldId id="261" r:id="rId8"/>
    <p:sldId id="265" r:id="rId9"/>
    <p:sldId id="264" r:id="rId10"/>
    <p:sldId id="266" r:id="rId11"/>
    <p:sldId id="269" r:id="rId12"/>
    <p:sldId id="267" r:id="rId13"/>
    <p:sldId id="270" r:id="rId14"/>
    <p:sldId id="26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1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0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3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8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1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9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D5B1-B923-4584-9905-A001935F79E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1C15-B957-4AA2-A7F8-59C618C8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25" y="3181082"/>
            <a:ext cx="708338" cy="4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2125" y="4159876"/>
            <a:ext cx="10934162" cy="2369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Sex Chromosome Aneuploidy: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101"/>
            <a:ext cx="10515600" cy="4592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XXY – </a:t>
            </a:r>
            <a:r>
              <a:rPr lang="en-US" dirty="0" err="1"/>
              <a:t>Klinefleter</a:t>
            </a:r>
            <a:r>
              <a:rPr lang="en-US" dirty="0"/>
              <a:t> Syndrome</a:t>
            </a:r>
          </a:p>
          <a:p>
            <a:pPr lvl="1"/>
            <a:r>
              <a:rPr lang="en-US" dirty="0"/>
              <a:t>Anatomically male, but unable to have kids </a:t>
            </a:r>
          </a:p>
          <a:p>
            <a:r>
              <a:rPr lang="en-US" dirty="0"/>
              <a:t>XYY- Male</a:t>
            </a:r>
          </a:p>
          <a:p>
            <a:pPr marL="0" indent="0">
              <a:buNone/>
            </a:pPr>
            <a:r>
              <a:rPr lang="en-US" dirty="0"/>
              <a:t>	-no well defined symptoms</a:t>
            </a:r>
          </a:p>
          <a:p>
            <a:r>
              <a:rPr lang="en-US" dirty="0"/>
              <a:t>XXX- Trisomy X</a:t>
            </a:r>
          </a:p>
          <a:p>
            <a:pPr marL="457200" lvl="1" indent="0">
              <a:buNone/>
            </a:pPr>
            <a:r>
              <a:rPr lang="en-US" dirty="0"/>
              <a:t>-healthy, no adverse side effects</a:t>
            </a:r>
          </a:p>
          <a:p>
            <a:endParaRPr lang="en-CA" dirty="0"/>
          </a:p>
          <a:p>
            <a:r>
              <a:rPr lang="en-CA" dirty="0"/>
              <a:t>X- Monosomy X “Turner Syndrome”</a:t>
            </a:r>
          </a:p>
          <a:p>
            <a:pPr lvl="1"/>
            <a:r>
              <a:rPr lang="en-CA" dirty="0"/>
              <a:t>Female sex organs do not mature</a:t>
            </a:r>
            <a:endParaRPr lang="en-US" dirty="0"/>
          </a:p>
          <a:p>
            <a:endParaRPr lang="en-US" dirty="0"/>
          </a:p>
        </p:txBody>
      </p:sp>
      <p:pic>
        <p:nvPicPr>
          <p:cNvPr id="4100" name="Picture 4" descr="Characteristics of Klinefelter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56" y="972892"/>
            <a:ext cx="4561818" cy="19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XYY 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49" y="3266551"/>
            <a:ext cx="4971827" cy="331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9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374F-40A0-4A01-B9C4-F23D4649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Alterations to Chromosome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080A3-A7A6-4D4D-9041-25A13B65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589915"/>
            <a:ext cx="11168270" cy="1089853"/>
          </a:xfrm>
        </p:spPr>
        <p:txBody>
          <a:bodyPr/>
          <a:lstStyle/>
          <a:p>
            <a:r>
              <a:rPr lang="en-US" dirty="0"/>
              <a:t>Portions of a chromosome may be </a:t>
            </a:r>
            <a:r>
              <a:rPr lang="en-US" b="1" u="sng" dirty="0"/>
              <a:t>lost</a:t>
            </a:r>
            <a:r>
              <a:rPr lang="en-US" dirty="0"/>
              <a:t> or </a:t>
            </a:r>
            <a:r>
              <a:rPr lang="en-US" b="1" u="sng" dirty="0"/>
              <a:t>rearranged</a:t>
            </a:r>
            <a:r>
              <a:rPr lang="en-US" dirty="0"/>
              <a:t> during crossing 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984E1-AA31-4783-BDEC-26ECF4CC30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96" y="2345857"/>
            <a:ext cx="7492412" cy="43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3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Structural Alterations to Chromosomes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41765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u="sng" dirty="0"/>
              <a:t>a) Deletion</a:t>
            </a:r>
            <a:r>
              <a:rPr lang="en-CA" dirty="0"/>
              <a:t>- fragment lacking a centromere is lost during cell division</a:t>
            </a:r>
          </a:p>
          <a:p>
            <a:pPr marL="571500" indent="-571500">
              <a:buAutoNum type="romanLcParenR"/>
            </a:pPr>
            <a:endParaRPr lang="en-CA" dirty="0"/>
          </a:p>
          <a:p>
            <a:pPr marL="0" indent="0">
              <a:buNone/>
            </a:pPr>
            <a:r>
              <a:rPr lang="en-CA" b="1" u="sng" dirty="0"/>
              <a:t>b) Duplication-</a:t>
            </a:r>
            <a:r>
              <a:rPr lang="en-CA" dirty="0"/>
              <a:t> </a:t>
            </a:r>
            <a:r>
              <a:rPr lang="en-CA" b="1" dirty="0"/>
              <a:t>extra fragment</a:t>
            </a:r>
            <a:r>
              <a:rPr lang="en-CA" dirty="0"/>
              <a:t>, extra genes. </a:t>
            </a:r>
          </a:p>
          <a:p>
            <a:pPr marL="571500" indent="-571500">
              <a:buAutoNum type="romanLcParenR"/>
            </a:pPr>
            <a:endParaRPr lang="en-CA" dirty="0"/>
          </a:p>
          <a:p>
            <a:pPr marL="0" indent="0">
              <a:buNone/>
            </a:pPr>
            <a:r>
              <a:rPr lang="en-CA" b="1" u="sng" dirty="0"/>
              <a:t>c) Inversion</a:t>
            </a:r>
            <a:r>
              <a:rPr lang="en-CA" dirty="0"/>
              <a:t>- a chromosomal fragment reattaches in </a:t>
            </a:r>
            <a:r>
              <a:rPr lang="en-CA" b="1" dirty="0"/>
              <a:t>reverse orientation</a:t>
            </a:r>
          </a:p>
          <a:p>
            <a:pPr marL="571500" indent="-571500">
              <a:buAutoNum type="romanLcParenR"/>
            </a:pPr>
            <a:endParaRPr lang="en-CA" dirty="0"/>
          </a:p>
          <a:p>
            <a:pPr marL="0" indent="0">
              <a:buNone/>
            </a:pPr>
            <a:r>
              <a:rPr lang="en-CA" b="1" u="sng" dirty="0"/>
              <a:t>d) Translocation</a:t>
            </a:r>
            <a:r>
              <a:rPr lang="en-CA" dirty="0"/>
              <a:t>- when a fragment of a chromosome becomes attached to a non-homologous chromosome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7DC5-FA20-4980-A802-6852F3F6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03D1-AF93-4E82-80A7-BCBCB9BF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5652" cy="4364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age result for translocation associated with CML">
            <a:extLst>
              <a:ext uri="{FF2B5EF4-FFF2-40B4-BE49-F238E27FC236}">
                <a16:creationId xmlns:a16="http://schemas.microsoft.com/office/drawing/2014/main" id="{CA86C83B-4230-435B-A198-36ED796CBF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255459"/>
            <a:ext cx="10650415" cy="6347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89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>
                <a:solidFill>
                  <a:srgbClr val="7030A0"/>
                </a:solidFill>
              </a:rPr>
              <a:t>Karyotype: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72" y="1516531"/>
            <a:ext cx="6373969" cy="4549417"/>
          </a:xfrm>
        </p:spPr>
        <p:txBody>
          <a:bodyPr/>
          <a:lstStyle/>
          <a:p>
            <a:r>
              <a:rPr lang="en-CA" sz="3200" dirty="0"/>
              <a:t>Shows the size, number, and shape of chromosomes</a:t>
            </a:r>
          </a:p>
          <a:p>
            <a:endParaRPr lang="en-CA" dirty="0"/>
          </a:p>
          <a:p>
            <a:r>
              <a:rPr lang="en-CA" sz="3200" dirty="0"/>
              <a:t>Can reveal any unusual chromosomal features in developing fetuses</a:t>
            </a:r>
            <a:endParaRPr lang="en-US" sz="3200" dirty="0"/>
          </a:p>
        </p:txBody>
      </p:sp>
      <p:pic>
        <p:nvPicPr>
          <p:cNvPr id="4" name="Picture 2" descr="Image result for karyoty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04" y="2215166"/>
            <a:ext cx="5679712" cy="34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980"/>
            <a:ext cx="10515600" cy="1325563"/>
          </a:xfrm>
        </p:spPr>
        <p:txBody>
          <a:bodyPr/>
          <a:lstStyle/>
          <a:p>
            <a:r>
              <a:rPr lang="en-CA" b="1" u="sng" dirty="0"/>
              <a:t>Atypical Karyotype…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73665"/>
          </a:xfrm>
        </p:spPr>
        <p:txBody>
          <a:bodyPr/>
          <a:lstStyle/>
          <a:p>
            <a:r>
              <a:rPr lang="en-CA" dirty="0"/>
              <a:t>Can you spot the difference? Male or Female? </a:t>
            </a:r>
            <a:endParaRPr lang="en-US" dirty="0"/>
          </a:p>
        </p:txBody>
      </p:sp>
      <p:pic>
        <p:nvPicPr>
          <p:cNvPr id="1028" name="Picture 4" descr="Image result for Trisomy 21 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9" y="2372506"/>
            <a:ext cx="6762438" cy="384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2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0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87" y="1378039"/>
            <a:ext cx="346441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6000" dirty="0"/>
              <a:t>Crossing Over In a Nutshell…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4900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en-CA" u="sng" dirty="0"/>
              <a:t>Alterations of Chromosome Number &amp; Structure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36123"/>
            <a:ext cx="9144000" cy="1655762"/>
          </a:xfrm>
        </p:spPr>
        <p:txBody>
          <a:bodyPr>
            <a:normAutofit/>
          </a:bodyPr>
          <a:lstStyle/>
          <a:p>
            <a:r>
              <a:rPr lang="en-CA" sz="3600" dirty="0"/>
              <a:t>Sec 15.4 Page 297</a:t>
            </a:r>
            <a:endParaRPr lang="en-US" sz="3600" dirty="0"/>
          </a:p>
        </p:txBody>
      </p:sp>
      <p:pic>
        <p:nvPicPr>
          <p:cNvPr id="5122" name="Picture 2" descr="Image result for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44" y="3304977"/>
            <a:ext cx="4612449" cy="32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2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F1714-77CD-4740-9CB2-F7A788D8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933" y="3198008"/>
            <a:ext cx="3334067" cy="1842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Nondisjunction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mage result for meiotic nondisjunction">
            <a:extLst>
              <a:ext uri="{FF2B5EF4-FFF2-40B4-BE49-F238E27FC236}">
                <a16:creationId xmlns:a16="http://schemas.microsoft.com/office/drawing/2014/main" id="{7597942D-FD3D-442E-9F94-23ADFBCC4B9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" b="447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F60BE-6673-4FC2-B1FB-B062A0D4B2E2}"/>
              </a:ext>
            </a:extLst>
          </p:cNvPr>
          <p:cNvSpPr txBox="1"/>
          <p:nvPr/>
        </p:nvSpPr>
        <p:spPr>
          <a:xfrm>
            <a:off x="5691808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182D1-AD14-4AB6-8686-D9BCA80A9EF6}"/>
              </a:ext>
            </a:extLst>
          </p:cNvPr>
          <p:cNvSpPr txBox="1"/>
          <p:nvPr/>
        </p:nvSpPr>
        <p:spPr>
          <a:xfrm>
            <a:off x="8885925" y="676455"/>
            <a:ext cx="3042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do alterations in chromosome number occur?</a:t>
            </a:r>
          </a:p>
        </p:txBody>
      </p:sp>
    </p:spTree>
    <p:extLst>
      <p:ext uri="{BB962C8B-B14F-4D97-AF65-F5344CB8AC3E}">
        <p14:creationId xmlns:p14="http://schemas.microsoft.com/office/powerpoint/2010/main" val="277920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94669"/>
            <a:ext cx="11513713" cy="1325563"/>
          </a:xfrm>
        </p:spPr>
        <p:txBody>
          <a:bodyPr>
            <a:normAutofit/>
          </a:bodyPr>
          <a:lstStyle/>
          <a:p>
            <a:r>
              <a:rPr lang="en-CA" b="1" u="sng" dirty="0"/>
              <a:t>Alterations of chromosome number</a:t>
            </a:r>
            <a:endParaRPr lang="en-US" b="1" i="1" dirty="0"/>
          </a:p>
        </p:txBody>
      </p:sp>
      <p:pic>
        <p:nvPicPr>
          <p:cNvPr id="6146" name="Picture 2" descr="Image result for non dis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81" y="2099657"/>
            <a:ext cx="6218573" cy="25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61"/>
            <a:ext cx="11694017" cy="5409127"/>
          </a:xfrm>
        </p:spPr>
        <p:txBody>
          <a:bodyPr>
            <a:normAutofit/>
          </a:bodyPr>
          <a:lstStyle/>
          <a:p>
            <a:r>
              <a:rPr lang="en-CA" dirty="0"/>
              <a:t>Caused by: </a:t>
            </a:r>
            <a:r>
              <a:rPr lang="en-CA" b="1" u="sng" dirty="0"/>
              <a:t>Non Disjunction</a:t>
            </a:r>
          </a:p>
          <a:p>
            <a:r>
              <a:rPr lang="en-US" dirty="0"/>
              <a:t>Occurs when homologous chromosomes do not separate properly during meiosis II. </a:t>
            </a:r>
          </a:p>
          <a:p>
            <a:endParaRPr lang="en-US" dirty="0"/>
          </a:p>
          <a:p>
            <a:r>
              <a:rPr lang="en-US" dirty="0"/>
              <a:t>Result: </a:t>
            </a:r>
            <a:r>
              <a:rPr lang="en-US" b="1" u="sng" dirty="0"/>
              <a:t>Aneuploidy</a:t>
            </a:r>
          </a:p>
          <a:p>
            <a:pPr marL="457200" lvl="1" indent="0">
              <a:buNone/>
            </a:pPr>
            <a:r>
              <a:rPr lang="en-US" b="1" u="sng" dirty="0"/>
              <a:t>-</a:t>
            </a:r>
            <a:r>
              <a:rPr lang="en-US" dirty="0"/>
              <a:t>Incorrect number of a chromosome</a:t>
            </a:r>
            <a:endParaRPr lang="en-US" sz="2000" dirty="0"/>
          </a:p>
          <a:p>
            <a:pPr lvl="1"/>
            <a:r>
              <a:rPr lang="en-US" b="1" u="sng" dirty="0" err="1"/>
              <a:t>Trisomic</a:t>
            </a:r>
            <a:r>
              <a:rPr lang="en-US" b="1" u="sng" dirty="0"/>
              <a:t>: </a:t>
            </a:r>
            <a:r>
              <a:rPr lang="en-US" dirty="0"/>
              <a:t>three copies of the chromosome</a:t>
            </a:r>
            <a:endParaRPr lang="en-US" sz="2000" dirty="0"/>
          </a:p>
          <a:p>
            <a:pPr lvl="1"/>
            <a:r>
              <a:rPr lang="en-US" b="1" u="sng" dirty="0" err="1"/>
              <a:t>Monosomic</a:t>
            </a:r>
            <a:r>
              <a:rPr lang="en-US" b="1" u="sng" dirty="0"/>
              <a:t>: </a:t>
            </a:r>
            <a:r>
              <a:rPr lang="en-US" dirty="0"/>
              <a:t>one copy of the chromosome</a:t>
            </a:r>
            <a:endParaRPr lang="en-US" sz="20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dirty="0"/>
              <a:t>  	 -</a:t>
            </a:r>
            <a:r>
              <a:rPr lang="en-US" b="1" u="sng" dirty="0"/>
              <a:t>Polyploidy</a:t>
            </a:r>
            <a:endParaRPr lang="en-US" sz="2400" b="1" dirty="0"/>
          </a:p>
          <a:p>
            <a:pPr lvl="1"/>
            <a:r>
              <a:rPr lang="en-US" dirty="0"/>
              <a:t>More than two complete sets of chromosomes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Most common nondisjunction in humans: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107583"/>
            <a:ext cx="10993192" cy="5069380"/>
          </a:xfrm>
        </p:spPr>
        <p:txBody>
          <a:bodyPr>
            <a:normAutofit lnSpcReduction="10000"/>
          </a:bodyPr>
          <a:lstStyle/>
          <a:p>
            <a:endParaRPr lang="en-US" sz="3600" dirty="0"/>
          </a:p>
          <a:p>
            <a:r>
              <a:rPr lang="en-US" sz="3600" dirty="0"/>
              <a:t>Trisomy 21: </a:t>
            </a:r>
          </a:p>
          <a:p>
            <a:pPr lvl="1"/>
            <a:r>
              <a:rPr lang="en-CA" sz="3200" dirty="0"/>
              <a:t>Down Syndrome</a:t>
            </a:r>
            <a:endParaRPr lang="en-US" sz="3200" dirty="0"/>
          </a:p>
          <a:p>
            <a:endParaRPr lang="en-US" sz="3600" dirty="0"/>
          </a:p>
          <a:p>
            <a:r>
              <a:rPr lang="en-US" sz="3600" dirty="0"/>
              <a:t>Trisomy 18:</a:t>
            </a:r>
          </a:p>
          <a:p>
            <a:pPr lvl="1"/>
            <a:r>
              <a:rPr lang="en-CA" sz="3200" dirty="0"/>
              <a:t>Edwards Syndrome</a:t>
            </a:r>
            <a:endParaRPr lang="en-US" sz="3200" dirty="0"/>
          </a:p>
          <a:p>
            <a:endParaRPr lang="en-US" sz="3600" dirty="0"/>
          </a:p>
          <a:p>
            <a:r>
              <a:rPr lang="en-US" sz="3600" dirty="0"/>
              <a:t>Trisomy 13:</a:t>
            </a:r>
          </a:p>
          <a:p>
            <a:pPr lvl="1"/>
            <a:r>
              <a:rPr lang="en-CA" sz="3200" dirty="0" err="1"/>
              <a:t>Patau</a:t>
            </a:r>
            <a:r>
              <a:rPr lang="en-CA" sz="3200" dirty="0"/>
              <a:t> Syndrome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076" name="Picture 4" descr="Image result for edwards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90" y="1440611"/>
            <a:ext cx="3450510" cy="409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atau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11" y="3642273"/>
            <a:ext cx="311697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ways chromosome abnormalities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arenR"/>
            </a:pPr>
            <a:r>
              <a:rPr lang="en-US" i="1" u="sng" dirty="0"/>
              <a:t>Mitosis</a:t>
            </a:r>
            <a:r>
              <a:rPr lang="en-US" u="sng" dirty="0"/>
              <a:t>: </a:t>
            </a:r>
            <a:r>
              <a:rPr lang="en-US" dirty="0"/>
              <a:t>problems with cell division</a:t>
            </a:r>
          </a:p>
          <a:p>
            <a:pPr marL="571500" indent="-571500">
              <a:buAutoNum type="romanLcParenR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AutoNum type="romanLcParenR"/>
            </a:pPr>
            <a:r>
              <a:rPr lang="en-US" i="1" u="sng" dirty="0"/>
              <a:t>Maternal Age</a:t>
            </a:r>
            <a:r>
              <a:rPr lang="en-US" u="sng" dirty="0"/>
              <a:t>: </a:t>
            </a:r>
            <a:r>
              <a:rPr lang="en-US" dirty="0"/>
              <a:t>Women are born with all the eggs they will ever have. Errors may crop up in the eggs' genetic material with age. </a:t>
            </a:r>
          </a:p>
          <a:p>
            <a:pPr marL="571500" indent="-571500">
              <a:buFont typeface="Arial" panose="020B0604020202020204" pitchFamily="34" charset="0"/>
              <a:buAutoNum type="romanLcParenR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AutoNum type="romanLcParenR"/>
            </a:pPr>
            <a:r>
              <a:rPr lang="en-US" i="1" u="sng" dirty="0"/>
              <a:t>Environment:  </a:t>
            </a:r>
            <a:r>
              <a:rPr lang="en-US" dirty="0"/>
              <a:t>No conclusive evidence however may still play a role in the occurrence of genetic errors.</a:t>
            </a:r>
          </a:p>
          <a:p>
            <a:pPr marL="571500" indent="-571500">
              <a:buFont typeface="Arial" panose="020B0604020202020204" pitchFamily="34" charset="0"/>
              <a:buAutoNum type="romanL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267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Alterations of Chromosome Number &amp; Structure</vt:lpstr>
      <vt:lpstr>Nondisjunction</vt:lpstr>
      <vt:lpstr>Alterations of chromosome number</vt:lpstr>
      <vt:lpstr>Most common nondisjunction in humans: </vt:lpstr>
      <vt:lpstr>Other ways chromosome abnormalities happen…</vt:lpstr>
      <vt:lpstr>Sex Chromosome Aneuploidy: </vt:lpstr>
      <vt:lpstr>Alterations to Chromosome Structure</vt:lpstr>
      <vt:lpstr>Structural Alterations to Chromosomes</vt:lpstr>
      <vt:lpstr>PowerPoint Presentation</vt:lpstr>
      <vt:lpstr>Karyotype:</vt:lpstr>
      <vt:lpstr>Atypical Karyotype…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Norris</dc:creator>
  <cp:lastModifiedBy>Vanessa Norris</cp:lastModifiedBy>
  <cp:revision>4</cp:revision>
  <dcterms:created xsi:type="dcterms:W3CDTF">2020-01-23T20:49:19Z</dcterms:created>
  <dcterms:modified xsi:type="dcterms:W3CDTF">2020-01-23T22:23:52Z</dcterms:modified>
</cp:coreProperties>
</file>