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7" r:id="rId4"/>
    <p:sldId id="276" r:id="rId5"/>
    <p:sldId id="271" r:id="rId6"/>
    <p:sldId id="257" r:id="rId7"/>
    <p:sldId id="272" r:id="rId8"/>
    <p:sldId id="259" r:id="rId9"/>
    <p:sldId id="260" r:id="rId10"/>
    <p:sldId id="261" r:id="rId11"/>
    <p:sldId id="262" r:id="rId12"/>
    <p:sldId id="263" r:id="rId13"/>
    <p:sldId id="264" r:id="rId14"/>
    <p:sldId id="265" r:id="rId15"/>
    <p:sldId id="266" r:id="rId16"/>
    <p:sldId id="278" r:id="rId17"/>
    <p:sldId id="273" r:id="rId18"/>
    <p:sldId id="267" r:id="rId19"/>
    <p:sldId id="268" r:id="rId20"/>
    <p:sldId id="274" r:id="rId21"/>
    <p:sldId id="269"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E24E51-69F8-4D52-BFD6-4057DF15124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327037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24E51-69F8-4D52-BFD6-4057DF15124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46935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24E51-69F8-4D52-BFD6-4057DF15124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109275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E24E51-69F8-4D52-BFD6-4057DF15124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188426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E24E51-69F8-4D52-BFD6-4057DF15124D}"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298415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E24E51-69F8-4D52-BFD6-4057DF15124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212307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E24E51-69F8-4D52-BFD6-4057DF15124D}"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314232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E24E51-69F8-4D52-BFD6-4057DF15124D}"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361156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24E51-69F8-4D52-BFD6-4057DF15124D}"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2051301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E24E51-69F8-4D52-BFD6-4057DF15124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384655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E24E51-69F8-4D52-BFD6-4057DF15124D}"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91AD7-1809-41C5-81F3-20D4B0B677D8}" type="slidenum">
              <a:rPr lang="en-US" smtClean="0"/>
              <a:t>‹#›</a:t>
            </a:fld>
            <a:endParaRPr lang="en-US"/>
          </a:p>
        </p:txBody>
      </p:sp>
    </p:spTree>
    <p:extLst>
      <p:ext uri="{BB962C8B-B14F-4D97-AF65-F5344CB8AC3E}">
        <p14:creationId xmlns:p14="http://schemas.microsoft.com/office/powerpoint/2010/main" val="147737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24E51-69F8-4D52-BFD6-4057DF15124D}" type="datetimeFigureOut">
              <a:rPr lang="en-US" smtClean="0"/>
              <a:t>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91AD7-1809-41C5-81F3-20D4B0B677D8}" type="slidenum">
              <a:rPr lang="en-US" smtClean="0"/>
              <a:t>‹#›</a:t>
            </a:fld>
            <a:endParaRPr lang="en-US"/>
          </a:p>
        </p:txBody>
      </p:sp>
    </p:spTree>
    <p:extLst>
      <p:ext uri="{BB962C8B-B14F-4D97-AF65-F5344CB8AC3E}">
        <p14:creationId xmlns:p14="http://schemas.microsoft.com/office/powerpoint/2010/main" val="1239260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TU44tR0hJ8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8039"/>
            <a:ext cx="12192000" cy="6854653"/>
          </a:xfrm>
          <a:prstGeom prst="rect">
            <a:avLst/>
          </a:prstGeom>
        </p:spPr>
      </p:pic>
    </p:spTree>
    <p:extLst>
      <p:ext uri="{BB962C8B-B14F-4D97-AF65-F5344CB8AC3E}">
        <p14:creationId xmlns:p14="http://schemas.microsoft.com/office/powerpoint/2010/main" val="260458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Morgan came Alfred Sturtevant…</a:t>
            </a:r>
            <a:endParaRPr lang="en-US" dirty="0"/>
          </a:p>
        </p:txBody>
      </p:sp>
      <p:sp>
        <p:nvSpPr>
          <p:cNvPr id="3" name="Content Placeholder 2"/>
          <p:cNvSpPr>
            <a:spLocks noGrp="1"/>
          </p:cNvSpPr>
          <p:nvPr>
            <p:ph idx="1"/>
          </p:nvPr>
        </p:nvSpPr>
        <p:spPr/>
        <p:txBody>
          <a:bodyPr>
            <a:normAutofit/>
          </a:bodyPr>
          <a:lstStyle/>
          <a:p>
            <a:r>
              <a:rPr lang="en-CA" dirty="0"/>
              <a:t> a 19-year-old Columbia University undergraduate who was working with Morgan, </a:t>
            </a:r>
            <a:r>
              <a:rPr lang="en-CA" b="1" dirty="0"/>
              <a:t>realized that if the frequency of crossing over was related to distance</a:t>
            </a:r>
            <a:r>
              <a:rPr lang="en-CA" dirty="0"/>
              <a:t>, one could use this information to map out the genes on a chromosome. </a:t>
            </a:r>
          </a:p>
          <a:p>
            <a:endParaRPr lang="en-CA" dirty="0"/>
          </a:p>
          <a:p>
            <a:r>
              <a:rPr lang="en-CA" dirty="0"/>
              <a:t>After all, </a:t>
            </a:r>
            <a:r>
              <a:rPr lang="en-CA" b="1" dirty="0"/>
              <a:t>the farther apart two genes were on a chromosome, the more likely it was that these genes would separate during recombination. </a:t>
            </a:r>
          </a:p>
          <a:p>
            <a:endParaRPr lang="en-CA" b="1" dirty="0"/>
          </a:p>
          <a:p>
            <a:pPr marL="0" indent="0">
              <a:buNone/>
            </a:pPr>
            <a:endParaRPr lang="en-CA" b="1" dirty="0"/>
          </a:p>
        </p:txBody>
      </p:sp>
    </p:spTree>
    <p:extLst>
      <p:ext uri="{BB962C8B-B14F-4D97-AF65-F5344CB8AC3E}">
        <p14:creationId xmlns:p14="http://schemas.microsoft.com/office/powerpoint/2010/main" val="393345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457200" lvl="1" indent="0">
              <a:buNone/>
            </a:pPr>
            <a:r>
              <a:rPr lang="en-CA" b="1" u="sng" dirty="0"/>
              <a:t>Linkage Map </a:t>
            </a:r>
            <a:r>
              <a:rPr lang="en-CA" dirty="0"/>
              <a:t>:</a:t>
            </a:r>
          </a:p>
          <a:p>
            <a:pPr marL="457200" lvl="1" indent="0">
              <a:buNone/>
            </a:pPr>
            <a:r>
              <a:rPr lang="en-CA" dirty="0"/>
              <a:t>a genetic map that is based on the percentage of crossover events</a:t>
            </a:r>
            <a:endParaRPr lang="en-US" dirty="0"/>
          </a:p>
          <a:p>
            <a:pPr marL="457200" lvl="1" indent="0">
              <a:buNone/>
            </a:pPr>
            <a:endParaRPr lang="en-CA" dirty="0"/>
          </a:p>
          <a:p>
            <a:pPr marL="457200" lvl="1" indent="0">
              <a:buNone/>
            </a:pPr>
            <a:endParaRPr lang="en-CA" dirty="0"/>
          </a:p>
          <a:p>
            <a:pPr marL="457200" lvl="1" indent="0">
              <a:buNone/>
            </a:pPr>
            <a:endParaRPr lang="en-CA" dirty="0"/>
          </a:p>
          <a:p>
            <a:pPr marL="457200" lvl="1" indent="0">
              <a:buNone/>
            </a:pPr>
            <a:r>
              <a:rPr lang="en-CA" b="1" u="sng" dirty="0"/>
              <a:t>Map unit:  </a:t>
            </a:r>
            <a:r>
              <a:rPr lang="en-CA" dirty="0"/>
              <a:t>a genetic map that is based on the percentage of crossover events</a:t>
            </a:r>
            <a:endParaRPr lang="en-US" dirty="0"/>
          </a:p>
          <a:p>
            <a:pPr marL="457200" lvl="1" indent="0">
              <a:buNone/>
            </a:pPr>
            <a:endParaRPr lang="en-CA" b="1" u="sng" dirty="0"/>
          </a:p>
        </p:txBody>
      </p:sp>
    </p:spTree>
    <p:extLst>
      <p:ext uri="{BB962C8B-B14F-4D97-AF65-F5344CB8AC3E}">
        <p14:creationId xmlns:p14="http://schemas.microsoft.com/office/powerpoint/2010/main" val="1578341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Lab Set up</a:t>
            </a:r>
            <a:endParaRPr lang="en-US" dirty="0"/>
          </a:p>
        </p:txBody>
      </p:sp>
      <p:sp>
        <p:nvSpPr>
          <p:cNvPr id="3" name="Content Placeholder 2"/>
          <p:cNvSpPr>
            <a:spLocks noGrp="1"/>
          </p:cNvSpPr>
          <p:nvPr>
            <p:ph idx="1"/>
          </p:nvPr>
        </p:nvSpPr>
        <p:spPr/>
        <p:txBody>
          <a:bodyPr>
            <a:normAutofit/>
          </a:bodyPr>
          <a:lstStyle/>
          <a:p>
            <a:r>
              <a:rPr lang="en-CA" dirty="0"/>
              <a:t>For example, to find the distance between P (vermilion eyes) and M (long wings), Sturtevant performed crosses between flies that had long wings and vermilion eyes and flies that had small wings and red eyes. </a:t>
            </a:r>
          </a:p>
          <a:p>
            <a:endParaRPr lang="en-CA" dirty="0"/>
          </a:p>
          <a:p>
            <a:r>
              <a:rPr lang="en-CA" dirty="0"/>
              <a:t>These crosses resulted in F</a:t>
            </a:r>
            <a:r>
              <a:rPr lang="en-CA" baseline="-25000" dirty="0"/>
              <a:t>1</a:t>
            </a:r>
            <a:r>
              <a:rPr lang="en-CA" dirty="0"/>
              <a:t> flies that either had long wings and red eyes or long wings and vermilion eyes.</a:t>
            </a:r>
          </a:p>
          <a:p>
            <a:r>
              <a:rPr lang="en-CA" dirty="0"/>
              <a:t> Sturtevant then crossed these two types of F</a:t>
            </a:r>
            <a:r>
              <a:rPr lang="en-CA" baseline="-25000" dirty="0"/>
              <a:t>1</a:t>
            </a:r>
            <a:r>
              <a:rPr lang="en-CA" dirty="0"/>
              <a:t> flies and analyzed the offspring for evidence of recombination</a:t>
            </a:r>
            <a:endParaRPr lang="en-US" dirty="0"/>
          </a:p>
        </p:txBody>
      </p:sp>
    </p:spTree>
    <p:extLst>
      <p:ext uri="{BB962C8B-B14F-4D97-AF65-F5344CB8AC3E}">
        <p14:creationId xmlns:p14="http://schemas.microsoft.com/office/powerpoint/2010/main" val="126928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a:t>Sturtevant then worked out the order and the linear distances between these linked genes, thus forming a linkage map. </a:t>
            </a:r>
          </a:p>
          <a:p>
            <a:r>
              <a:rPr lang="en-CA" dirty="0"/>
              <a:t>In doing so, he computed the distance in an arbitrary unit he called the "map unit," which represented a recombination frequency of 0.01, or 1%. </a:t>
            </a:r>
          </a:p>
          <a:p>
            <a:r>
              <a:rPr lang="en-CA" dirty="0"/>
              <a:t>Later, the map unit was renamed the </a:t>
            </a:r>
            <a:r>
              <a:rPr lang="en-CA" dirty="0" err="1"/>
              <a:t>centimorgan</a:t>
            </a:r>
            <a:r>
              <a:rPr lang="en-CA" dirty="0"/>
              <a:t> (</a:t>
            </a:r>
            <a:r>
              <a:rPr lang="en-CA" dirty="0" err="1"/>
              <a:t>cM</a:t>
            </a:r>
            <a:r>
              <a:rPr lang="en-CA" dirty="0"/>
              <a:t>), in honor of Thomas Hunt Morgan, and it</a:t>
            </a:r>
            <a:r>
              <a:rPr lang="en-CA" i="1" dirty="0"/>
              <a:t> </a:t>
            </a:r>
            <a:r>
              <a:rPr lang="en-CA" dirty="0"/>
              <a:t>is still used today as the unit of measurement of distances along chromosomes.</a:t>
            </a:r>
            <a:endParaRPr lang="en-US" dirty="0"/>
          </a:p>
        </p:txBody>
      </p:sp>
    </p:spTree>
    <p:extLst>
      <p:ext uri="{BB962C8B-B14F-4D97-AF65-F5344CB8AC3E}">
        <p14:creationId xmlns:p14="http://schemas.microsoft.com/office/powerpoint/2010/main" val="22287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6" y="4692427"/>
            <a:ext cx="10515600" cy="1325563"/>
          </a:xfrm>
        </p:spPr>
        <p:txBody>
          <a:bodyPr/>
          <a:lstStyle/>
          <a:p>
            <a:r>
              <a:rPr lang="en-CA" dirty="0"/>
              <a:t>A.) Are the chances of AB crossing over greater than BC?  Explain.  </a:t>
            </a:r>
            <a:endParaRPr lang="en-US" dirty="0"/>
          </a:p>
        </p:txBody>
      </p:sp>
      <p:pic>
        <p:nvPicPr>
          <p:cNvPr id="5122" name="Picture 2" descr="http://www.herrinhs.org/Teachers/EricJohns/Biology/Test%20Notes/Chapter%2011%20STP%20graphi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7887" y="184821"/>
            <a:ext cx="9015211" cy="450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33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a:t>Draw a linkage map for the following:  </a:t>
            </a:r>
          </a:p>
          <a:p>
            <a:pPr lvl="1"/>
            <a:r>
              <a:rPr lang="en-CA" dirty="0"/>
              <a:t>The frequency of recombination for </a:t>
            </a:r>
            <a:r>
              <a:rPr lang="en-CA" dirty="0" err="1"/>
              <a:t>cn</a:t>
            </a:r>
            <a:r>
              <a:rPr lang="en-CA" dirty="0"/>
              <a:t> and b is 9%</a:t>
            </a:r>
          </a:p>
          <a:p>
            <a:pPr lvl="1"/>
            <a:r>
              <a:rPr lang="en-CA" dirty="0"/>
              <a:t>The frequency of recombination for </a:t>
            </a:r>
            <a:r>
              <a:rPr lang="en-CA" dirty="0" err="1"/>
              <a:t>cn</a:t>
            </a:r>
            <a:r>
              <a:rPr lang="en-CA" dirty="0"/>
              <a:t> and vg is 15%</a:t>
            </a:r>
          </a:p>
          <a:p>
            <a:pPr lvl="1"/>
            <a:r>
              <a:rPr lang="en-CA" dirty="0"/>
              <a:t>The frequency of recombination for b and vg is 24%</a:t>
            </a:r>
          </a:p>
          <a:p>
            <a:pPr lvl="1"/>
            <a:endParaRPr lang="en-CA" dirty="0"/>
          </a:p>
          <a:p>
            <a:r>
              <a:rPr lang="en-CA" u="sng" dirty="0"/>
              <a:t>Solution</a:t>
            </a:r>
            <a:r>
              <a:rPr lang="en-CA" dirty="0"/>
              <a:t>: Draw the greatest distance first and then the work your way towards the shortest distances.</a:t>
            </a:r>
          </a:p>
          <a:p>
            <a:endParaRPr lang="en-CA" dirty="0"/>
          </a:p>
          <a:p>
            <a:pPr marL="0" indent="0">
              <a:buNone/>
            </a:pPr>
            <a:endParaRPr lang="en-US" dirty="0"/>
          </a:p>
        </p:txBody>
      </p:sp>
      <p:cxnSp>
        <p:nvCxnSpPr>
          <p:cNvPr id="5" name="Straight Connector 4"/>
          <p:cNvCxnSpPr/>
          <p:nvPr/>
        </p:nvCxnSpPr>
        <p:spPr>
          <a:xfrm>
            <a:off x="2588654" y="5434884"/>
            <a:ext cx="6413679" cy="128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09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7714-F027-4891-9F8F-7E2FB8D12C9D}"/>
              </a:ext>
            </a:extLst>
          </p:cNvPr>
          <p:cNvSpPr>
            <a:spLocks noGrp="1"/>
          </p:cNvSpPr>
          <p:nvPr>
            <p:ph type="title"/>
          </p:nvPr>
        </p:nvSpPr>
        <p:spPr/>
        <p:txBody>
          <a:bodyPr/>
          <a:lstStyle/>
          <a:p>
            <a:r>
              <a:rPr lang="en-US" dirty="0"/>
              <a:t>A Summary of Genetic Recombination &amp; Gene Mapping</a:t>
            </a:r>
          </a:p>
        </p:txBody>
      </p:sp>
      <p:sp>
        <p:nvSpPr>
          <p:cNvPr id="3" name="Content Placeholder 2">
            <a:extLst>
              <a:ext uri="{FF2B5EF4-FFF2-40B4-BE49-F238E27FC236}">
                <a16:creationId xmlns:a16="http://schemas.microsoft.com/office/drawing/2014/main" id="{456D016A-3EE8-45D5-90CC-0064D92C92B0}"/>
              </a:ext>
            </a:extLst>
          </p:cNvPr>
          <p:cNvSpPr>
            <a:spLocks noGrp="1"/>
          </p:cNvSpPr>
          <p:nvPr>
            <p:ph idx="1"/>
          </p:nvPr>
        </p:nvSpPr>
        <p:spPr/>
        <p:txBody>
          <a:bodyPr/>
          <a:lstStyle/>
          <a:p>
            <a:r>
              <a:rPr lang="en-US" dirty="0"/>
              <a:t>Watch, Learn &amp; Practice!  ~10mins  with Bozeman Science</a:t>
            </a:r>
          </a:p>
          <a:p>
            <a:r>
              <a:rPr lang="en-US"/>
              <a:t>Link: </a:t>
            </a:r>
            <a:r>
              <a:rPr lang="en-US">
                <a:hlinkClick r:id="rId2"/>
              </a:rPr>
              <a:t>https://www.youtube.com/watch?v=TU44tR0hJ8A</a:t>
            </a:r>
            <a:endParaRPr lang="en-US" dirty="0"/>
          </a:p>
        </p:txBody>
      </p:sp>
    </p:spTree>
    <p:extLst>
      <p:ext uri="{BB962C8B-B14F-4D97-AF65-F5344CB8AC3E}">
        <p14:creationId xmlns:p14="http://schemas.microsoft.com/office/powerpoint/2010/main" val="2591519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Determining Recombinant Frequencies</a:t>
            </a:r>
            <a:endParaRPr lang="en-US" b="1" u="sng" dirty="0"/>
          </a:p>
        </p:txBody>
      </p:sp>
      <p:sp>
        <p:nvSpPr>
          <p:cNvPr id="3" name="Content Placeholder 2"/>
          <p:cNvSpPr>
            <a:spLocks noGrp="1"/>
          </p:cNvSpPr>
          <p:nvPr>
            <p:ph idx="1"/>
          </p:nvPr>
        </p:nvSpPr>
        <p:spPr/>
        <p:txBody>
          <a:bodyPr/>
          <a:lstStyle/>
          <a:p>
            <a:r>
              <a:rPr lang="en-CA" sz="3600" dirty="0"/>
              <a:t>Small numbers of non parental phenotypes are explained by cross-over events!</a:t>
            </a:r>
          </a:p>
          <a:p>
            <a:pPr marL="0" indent="0">
              <a:buNone/>
            </a:pPr>
            <a:endParaRPr lang="en-CA" sz="3600" dirty="0"/>
          </a:p>
          <a:p>
            <a:pPr lvl="1"/>
            <a:r>
              <a:rPr lang="en-CA" sz="3600" dirty="0"/>
              <a:t>This creates the occasional break in the linkage of genes &amp; new “recombinants”</a:t>
            </a:r>
            <a:endParaRPr lang="en-US" sz="3600" dirty="0"/>
          </a:p>
          <a:p>
            <a:pPr lvl="1"/>
            <a:endParaRPr lang="en-CA" dirty="0"/>
          </a:p>
        </p:txBody>
      </p:sp>
      <p:pic>
        <p:nvPicPr>
          <p:cNvPr id="4" name="Picture 3" descr="Image result for crossing over"/>
          <p:cNvPicPr/>
          <p:nvPr/>
        </p:nvPicPr>
        <p:blipFill>
          <a:blip r:embed="rId2">
            <a:extLst>
              <a:ext uri="{28A0092B-C50C-407E-A947-70E740481C1C}">
                <a14:useLocalDpi xmlns:a14="http://schemas.microsoft.com/office/drawing/2010/main" val="0"/>
              </a:ext>
            </a:extLst>
          </a:blip>
          <a:srcRect/>
          <a:stretch>
            <a:fillRect/>
          </a:stretch>
        </p:blipFill>
        <p:spPr bwMode="auto">
          <a:xfrm>
            <a:off x="5177307" y="4537227"/>
            <a:ext cx="5833270" cy="2320773"/>
          </a:xfrm>
          <a:prstGeom prst="rect">
            <a:avLst/>
          </a:prstGeom>
          <a:noFill/>
          <a:ln>
            <a:noFill/>
          </a:ln>
        </p:spPr>
      </p:pic>
    </p:spTree>
    <p:extLst>
      <p:ext uri="{BB962C8B-B14F-4D97-AF65-F5344CB8AC3E}">
        <p14:creationId xmlns:p14="http://schemas.microsoft.com/office/powerpoint/2010/main" val="33776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CA" sz="3200" b="1" u="sng" dirty="0"/>
              <a:t>Calculating Recombination Frequencies</a:t>
            </a:r>
            <a:r>
              <a:rPr lang="en-CA" sz="3200" b="1" dirty="0"/>
              <a:t>:</a:t>
            </a:r>
          </a:p>
          <a:p>
            <a:endParaRPr lang="en-CA" sz="3200" dirty="0"/>
          </a:p>
          <a:p>
            <a:pPr marL="0" indent="0">
              <a:buNone/>
            </a:pPr>
            <a:r>
              <a:rPr lang="en-CA" sz="3200" dirty="0"/>
              <a:t>		</a:t>
            </a:r>
            <a:r>
              <a:rPr lang="en-CA" sz="3200" u="sng" dirty="0"/>
              <a:t>Number of recombinants</a:t>
            </a:r>
            <a:r>
              <a:rPr lang="en-CA" sz="3200" dirty="0"/>
              <a:t>       x100</a:t>
            </a:r>
            <a:endParaRPr lang="en-CA" sz="3200" u="sng" dirty="0"/>
          </a:p>
          <a:p>
            <a:pPr marL="0" indent="0">
              <a:buNone/>
            </a:pPr>
            <a:r>
              <a:rPr lang="en-CA" sz="3200" dirty="0"/>
              <a:t>		Total number of offspring</a:t>
            </a:r>
          </a:p>
          <a:p>
            <a:pPr marL="0" indent="0">
              <a:buNone/>
            </a:pPr>
            <a:endParaRPr lang="en-US" dirty="0"/>
          </a:p>
        </p:txBody>
      </p:sp>
    </p:spTree>
    <p:extLst>
      <p:ext uri="{BB962C8B-B14F-4D97-AF65-F5344CB8AC3E}">
        <p14:creationId xmlns:p14="http://schemas.microsoft.com/office/powerpoint/2010/main" val="94762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7890886"/>
              </p:ext>
            </p:extLst>
          </p:nvPr>
        </p:nvGraphicFramePr>
        <p:xfrm>
          <a:off x="1109799" y="365125"/>
          <a:ext cx="9614080" cy="4997889"/>
        </p:xfrm>
        <a:graphic>
          <a:graphicData uri="http://schemas.openxmlformats.org/drawingml/2006/table">
            <a:tbl>
              <a:tblPr firstRow="1" bandRow="1">
                <a:tableStyleId>{5C22544A-7EE6-4342-B048-85BDC9FD1C3A}</a:tableStyleId>
              </a:tblPr>
              <a:tblGrid>
                <a:gridCol w="2403520">
                  <a:extLst>
                    <a:ext uri="{9D8B030D-6E8A-4147-A177-3AD203B41FA5}">
                      <a16:colId xmlns:a16="http://schemas.microsoft.com/office/drawing/2014/main" val="20000"/>
                    </a:ext>
                  </a:extLst>
                </a:gridCol>
                <a:gridCol w="2403520">
                  <a:extLst>
                    <a:ext uri="{9D8B030D-6E8A-4147-A177-3AD203B41FA5}">
                      <a16:colId xmlns:a16="http://schemas.microsoft.com/office/drawing/2014/main" val="20001"/>
                    </a:ext>
                  </a:extLst>
                </a:gridCol>
                <a:gridCol w="2403520">
                  <a:extLst>
                    <a:ext uri="{9D8B030D-6E8A-4147-A177-3AD203B41FA5}">
                      <a16:colId xmlns:a16="http://schemas.microsoft.com/office/drawing/2014/main" val="20002"/>
                    </a:ext>
                  </a:extLst>
                </a:gridCol>
                <a:gridCol w="2403520">
                  <a:extLst>
                    <a:ext uri="{9D8B030D-6E8A-4147-A177-3AD203B41FA5}">
                      <a16:colId xmlns:a16="http://schemas.microsoft.com/office/drawing/2014/main" val="20003"/>
                    </a:ext>
                  </a:extLst>
                </a:gridCol>
              </a:tblGrid>
              <a:tr h="897057">
                <a:tc>
                  <a:txBody>
                    <a:bodyPr/>
                    <a:lstStyle/>
                    <a:p>
                      <a:r>
                        <a:rPr lang="en-CA" dirty="0"/>
                        <a:t>Wild Type, gray normal</a:t>
                      </a:r>
                      <a:endParaRPr lang="en-US" dirty="0"/>
                    </a:p>
                  </a:txBody>
                  <a:tcPr/>
                </a:tc>
                <a:tc>
                  <a:txBody>
                    <a:bodyPr/>
                    <a:lstStyle/>
                    <a:p>
                      <a:r>
                        <a:rPr lang="en-CA" dirty="0"/>
                        <a:t>Black vestigial</a:t>
                      </a:r>
                      <a:endParaRPr lang="en-US" dirty="0"/>
                    </a:p>
                  </a:txBody>
                  <a:tcPr/>
                </a:tc>
                <a:tc>
                  <a:txBody>
                    <a:bodyPr/>
                    <a:lstStyle/>
                    <a:p>
                      <a:r>
                        <a:rPr lang="en-CA" dirty="0"/>
                        <a:t>Gray</a:t>
                      </a:r>
                      <a:r>
                        <a:rPr lang="en-CA" baseline="0" dirty="0"/>
                        <a:t> vestigial</a:t>
                      </a:r>
                      <a:endParaRPr lang="en-US" dirty="0"/>
                    </a:p>
                  </a:txBody>
                  <a:tcPr/>
                </a:tc>
                <a:tc>
                  <a:txBody>
                    <a:bodyPr/>
                    <a:lstStyle/>
                    <a:p>
                      <a:r>
                        <a:rPr lang="en-CA" dirty="0"/>
                        <a:t>Black</a:t>
                      </a:r>
                      <a:r>
                        <a:rPr lang="en-CA" baseline="0" dirty="0"/>
                        <a:t> normal</a:t>
                      </a:r>
                      <a:endParaRPr lang="en-US" dirty="0"/>
                    </a:p>
                  </a:txBody>
                  <a:tcPr/>
                </a:tc>
                <a:extLst>
                  <a:ext uri="{0D108BD9-81ED-4DB2-BD59-A6C34878D82A}">
                    <a16:rowId xmlns:a16="http://schemas.microsoft.com/office/drawing/2014/main" val="10000"/>
                  </a:ext>
                </a:extLst>
              </a:tr>
              <a:tr h="2050416">
                <a:tc>
                  <a:txBody>
                    <a:bodyPr/>
                    <a:lstStyle/>
                    <a:p>
                      <a:r>
                        <a:rPr lang="en-CA" sz="3200" b="1" dirty="0"/>
                        <a:t>G/g N/n </a:t>
                      </a:r>
                      <a:br>
                        <a:rPr lang="en-CA" sz="3200" dirty="0"/>
                      </a:br>
                      <a:r>
                        <a:rPr lang="en-CA" sz="2400" dirty="0"/>
                        <a:t>(parental</a:t>
                      </a:r>
                      <a:r>
                        <a:rPr lang="en-CA" sz="2400" baseline="0" dirty="0"/>
                        <a:t> phenotype)</a:t>
                      </a:r>
                    </a:p>
                    <a:p>
                      <a:endParaRPr lang="en-CA" baseline="0" dirty="0"/>
                    </a:p>
                    <a:p>
                      <a:r>
                        <a:rPr lang="en-CA" baseline="0" dirty="0"/>
                        <a:t>1</a:t>
                      </a:r>
                      <a:endParaRPr lang="en-US" dirty="0"/>
                    </a:p>
                  </a:txBody>
                  <a:tcPr/>
                </a:tc>
                <a:tc>
                  <a:txBody>
                    <a:bodyPr/>
                    <a:lstStyle/>
                    <a:p>
                      <a:r>
                        <a:rPr lang="en-CA" sz="3200" b="1" dirty="0"/>
                        <a:t>g/g n/n </a:t>
                      </a:r>
                      <a:br>
                        <a:rPr lang="en-CA" dirty="0"/>
                      </a:br>
                      <a:r>
                        <a:rPr lang="en-CA" dirty="0"/>
                        <a:t>(parental phenotype)</a:t>
                      </a:r>
                    </a:p>
                    <a:p>
                      <a:endParaRPr lang="en-CA" dirty="0"/>
                    </a:p>
                    <a:p>
                      <a:r>
                        <a:rPr lang="en-CA" dirty="0"/>
                        <a:t>1</a:t>
                      </a:r>
                      <a:endParaRPr lang="en-US" dirty="0"/>
                    </a:p>
                  </a:txBody>
                  <a:tcPr/>
                </a:tc>
                <a:tc>
                  <a:txBody>
                    <a:bodyPr/>
                    <a:lstStyle/>
                    <a:p>
                      <a:r>
                        <a:rPr lang="en-CA" sz="2800" b="1" dirty="0"/>
                        <a:t>G/g n/n </a:t>
                      </a:r>
                      <a:r>
                        <a:rPr lang="en-CA" sz="2400" dirty="0"/>
                        <a:t>(</a:t>
                      </a:r>
                      <a:r>
                        <a:rPr lang="en-CA" sz="2400" dirty="0" err="1"/>
                        <a:t>nonparental</a:t>
                      </a:r>
                      <a:r>
                        <a:rPr lang="en-CA" sz="2400" dirty="0"/>
                        <a:t> phenotype)</a:t>
                      </a:r>
                    </a:p>
                    <a:p>
                      <a:endParaRPr lang="en-CA" dirty="0"/>
                    </a:p>
                    <a:p>
                      <a:r>
                        <a:rPr lang="en-CA" dirty="0"/>
                        <a:t>1</a:t>
                      </a:r>
                      <a:endParaRPr lang="en-US" dirty="0"/>
                    </a:p>
                  </a:txBody>
                  <a:tcPr/>
                </a:tc>
                <a:tc>
                  <a:txBody>
                    <a:bodyPr/>
                    <a:lstStyle/>
                    <a:p>
                      <a:r>
                        <a:rPr lang="en-CA" sz="3200" b="1" dirty="0"/>
                        <a:t>g/g N/n </a:t>
                      </a:r>
                      <a:r>
                        <a:rPr lang="en-CA" dirty="0"/>
                        <a:t>(</a:t>
                      </a:r>
                      <a:r>
                        <a:rPr lang="en-CA" sz="2400" dirty="0" err="1"/>
                        <a:t>nonparental</a:t>
                      </a:r>
                      <a:r>
                        <a:rPr lang="en-CA" sz="2400" dirty="0"/>
                        <a:t> phenotype)</a:t>
                      </a:r>
                    </a:p>
                    <a:p>
                      <a:endParaRPr lang="en-CA" dirty="0"/>
                    </a:p>
                    <a:p>
                      <a:r>
                        <a:rPr lang="en-CA" dirty="0"/>
                        <a:t>1</a:t>
                      </a:r>
                      <a:endParaRPr lang="en-US" dirty="0"/>
                    </a:p>
                  </a:txBody>
                  <a:tcPr/>
                </a:tc>
                <a:extLst>
                  <a:ext uri="{0D108BD9-81ED-4DB2-BD59-A6C34878D82A}">
                    <a16:rowId xmlns:a16="http://schemas.microsoft.com/office/drawing/2014/main" val="10001"/>
                  </a:ext>
                </a:extLst>
              </a:tr>
              <a:tr h="2050416">
                <a:tc>
                  <a:txBody>
                    <a:bodyPr/>
                    <a:lstStyle/>
                    <a:p>
                      <a:r>
                        <a:rPr lang="en-CA" sz="3200" b="1" dirty="0"/>
                        <a:t>G/g</a:t>
                      </a:r>
                      <a:r>
                        <a:rPr lang="en-CA" sz="3200" b="1" baseline="0" dirty="0"/>
                        <a:t> N/n</a:t>
                      </a:r>
                    </a:p>
                    <a:p>
                      <a:r>
                        <a:rPr lang="en-CA" b="1" baseline="0" dirty="0"/>
                        <a:t>(parental phenotype)</a:t>
                      </a:r>
                    </a:p>
                    <a:p>
                      <a:endParaRPr lang="en-CA" b="1" baseline="0" dirty="0"/>
                    </a:p>
                    <a:p>
                      <a:endParaRPr lang="en-CA" b="1" baseline="0" dirty="0"/>
                    </a:p>
                    <a:p>
                      <a:r>
                        <a:rPr lang="en-CA" b="1" baseline="0" dirty="0"/>
                        <a:t>1</a:t>
                      </a:r>
                      <a:endParaRPr lang="en-US" b="1" dirty="0"/>
                    </a:p>
                  </a:txBody>
                  <a:tcPr/>
                </a:tc>
                <a:tc>
                  <a:txBody>
                    <a:bodyPr/>
                    <a:lstStyle/>
                    <a:p>
                      <a:r>
                        <a:rPr lang="en-CA" sz="3200" b="1" dirty="0"/>
                        <a:t>g/g n/n </a:t>
                      </a:r>
                      <a:r>
                        <a:rPr lang="en-CA" b="1" dirty="0"/>
                        <a:t>(parental phenotype)</a:t>
                      </a:r>
                    </a:p>
                    <a:p>
                      <a:endParaRPr lang="en-CA" b="1" dirty="0"/>
                    </a:p>
                    <a:p>
                      <a:endParaRPr lang="en-CA" b="1" dirty="0"/>
                    </a:p>
                    <a:p>
                      <a:r>
                        <a:rPr lang="en-CA" b="1" dirty="0"/>
                        <a:t>1</a:t>
                      </a:r>
                      <a:endParaRPr lang="en-US" b="1" dirty="0"/>
                    </a:p>
                  </a:txBody>
                  <a:tcPr/>
                </a:tc>
                <a:tc>
                  <a:txBody>
                    <a:bodyPr/>
                    <a:lstStyle/>
                    <a:p>
                      <a:endParaRPr lang="en-CA" dirty="0"/>
                    </a:p>
                    <a:p>
                      <a:endParaRPr lang="en-CA" dirty="0"/>
                    </a:p>
                    <a:p>
                      <a:endParaRPr lang="en-CA" dirty="0"/>
                    </a:p>
                    <a:p>
                      <a:endParaRPr lang="en-CA" dirty="0"/>
                    </a:p>
                    <a:p>
                      <a:r>
                        <a:rPr lang="en-CA" dirty="0"/>
                        <a:t>0</a:t>
                      </a:r>
                      <a:endParaRPr lang="en-US" dirty="0"/>
                    </a:p>
                  </a:txBody>
                  <a:tcPr/>
                </a:tc>
                <a:tc>
                  <a:txBody>
                    <a:bodyPr/>
                    <a:lstStyle/>
                    <a:p>
                      <a:endParaRPr lang="en-CA" dirty="0"/>
                    </a:p>
                    <a:p>
                      <a:endParaRPr lang="en-CA" dirty="0"/>
                    </a:p>
                    <a:p>
                      <a:endParaRPr lang="en-CA" dirty="0"/>
                    </a:p>
                    <a:p>
                      <a:endParaRPr lang="en-CA" dirty="0"/>
                    </a:p>
                    <a:p>
                      <a:r>
                        <a:rPr lang="en-CA" dirty="0"/>
                        <a:t>0</a:t>
                      </a:r>
                      <a:endParaRPr lang="en-US" dirty="0"/>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52618650"/>
              </p:ext>
            </p:extLst>
          </p:nvPr>
        </p:nvGraphicFramePr>
        <p:xfrm>
          <a:off x="0" y="5363014"/>
          <a:ext cx="10026275" cy="701040"/>
        </p:xfrm>
        <a:graphic>
          <a:graphicData uri="http://schemas.openxmlformats.org/drawingml/2006/table">
            <a:tbl>
              <a:tblPr firstRow="1" bandRow="1">
                <a:tableStyleId>{5C22544A-7EE6-4342-B048-85BDC9FD1C3A}</a:tableStyleId>
              </a:tblPr>
              <a:tblGrid>
                <a:gridCol w="1612723">
                  <a:extLst>
                    <a:ext uri="{9D8B030D-6E8A-4147-A177-3AD203B41FA5}">
                      <a16:colId xmlns:a16="http://schemas.microsoft.com/office/drawing/2014/main" val="20000"/>
                    </a:ext>
                  </a:extLst>
                </a:gridCol>
                <a:gridCol w="2086377">
                  <a:extLst>
                    <a:ext uri="{9D8B030D-6E8A-4147-A177-3AD203B41FA5}">
                      <a16:colId xmlns:a16="http://schemas.microsoft.com/office/drawing/2014/main" val="20001"/>
                    </a:ext>
                  </a:extLst>
                </a:gridCol>
                <a:gridCol w="2086378">
                  <a:extLst>
                    <a:ext uri="{9D8B030D-6E8A-4147-A177-3AD203B41FA5}">
                      <a16:colId xmlns:a16="http://schemas.microsoft.com/office/drawing/2014/main" val="20002"/>
                    </a:ext>
                  </a:extLst>
                </a:gridCol>
                <a:gridCol w="2189408">
                  <a:extLst>
                    <a:ext uri="{9D8B030D-6E8A-4147-A177-3AD203B41FA5}">
                      <a16:colId xmlns:a16="http://schemas.microsoft.com/office/drawing/2014/main" val="20003"/>
                    </a:ext>
                  </a:extLst>
                </a:gridCol>
                <a:gridCol w="2051389">
                  <a:extLst>
                    <a:ext uri="{9D8B030D-6E8A-4147-A177-3AD203B41FA5}">
                      <a16:colId xmlns:a16="http://schemas.microsoft.com/office/drawing/2014/main" val="20004"/>
                    </a:ext>
                  </a:extLst>
                </a:gridCol>
              </a:tblGrid>
              <a:tr h="370840">
                <a:tc>
                  <a:txBody>
                    <a:bodyPr/>
                    <a:lstStyle/>
                    <a:p>
                      <a:r>
                        <a:rPr lang="en-CA" dirty="0"/>
                        <a:t>ACTUAL</a:t>
                      </a:r>
                      <a:r>
                        <a:rPr lang="en-CA" baseline="0" dirty="0"/>
                        <a:t> Results</a:t>
                      </a:r>
                      <a:endParaRPr lang="en-US" dirty="0"/>
                    </a:p>
                  </a:txBody>
                  <a:tcPr/>
                </a:tc>
                <a:tc>
                  <a:txBody>
                    <a:bodyPr/>
                    <a:lstStyle/>
                    <a:p>
                      <a:r>
                        <a:rPr lang="en-CA" sz="4000" dirty="0"/>
                        <a:t>965</a:t>
                      </a:r>
                      <a:endParaRPr lang="en-US" sz="4000" dirty="0"/>
                    </a:p>
                  </a:txBody>
                  <a:tcPr/>
                </a:tc>
                <a:tc>
                  <a:txBody>
                    <a:bodyPr/>
                    <a:lstStyle/>
                    <a:p>
                      <a:r>
                        <a:rPr lang="en-CA" sz="4000" dirty="0"/>
                        <a:t>944</a:t>
                      </a:r>
                      <a:endParaRPr lang="en-US" sz="4000" dirty="0"/>
                    </a:p>
                  </a:txBody>
                  <a:tcPr/>
                </a:tc>
                <a:tc>
                  <a:txBody>
                    <a:bodyPr/>
                    <a:lstStyle/>
                    <a:p>
                      <a:r>
                        <a:rPr lang="en-CA" sz="4000" dirty="0"/>
                        <a:t>206</a:t>
                      </a:r>
                      <a:endParaRPr lang="en-US" sz="4000" dirty="0"/>
                    </a:p>
                  </a:txBody>
                  <a:tcPr/>
                </a:tc>
                <a:tc>
                  <a:txBody>
                    <a:bodyPr/>
                    <a:lstStyle/>
                    <a:p>
                      <a:r>
                        <a:rPr lang="en-CA" sz="4000" dirty="0"/>
                        <a:t>185</a:t>
                      </a:r>
                      <a:endParaRPr lang="en-US" sz="40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7690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40042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240" y="423545"/>
            <a:ext cx="11516360" cy="5713096"/>
          </a:xfrm>
        </p:spPr>
        <p:txBody>
          <a:bodyPr/>
          <a:lstStyle/>
          <a:p>
            <a:pPr marL="0" indent="0">
              <a:buNone/>
            </a:pPr>
            <a:r>
              <a:rPr lang="en-CA" dirty="0"/>
              <a:t>		</a:t>
            </a:r>
            <a:r>
              <a:rPr lang="en-CA" u="sng" dirty="0"/>
              <a:t>Number of recombinants</a:t>
            </a:r>
            <a:r>
              <a:rPr lang="en-CA" dirty="0"/>
              <a:t>       x100</a:t>
            </a:r>
            <a:endParaRPr lang="en-CA" u="sng" dirty="0"/>
          </a:p>
          <a:p>
            <a:pPr marL="0" indent="0">
              <a:buNone/>
            </a:pPr>
            <a:r>
              <a:rPr lang="en-CA" dirty="0"/>
              <a:t>		Total number of offspring</a:t>
            </a:r>
          </a:p>
          <a:p>
            <a:pPr marL="0" indent="0">
              <a:buNone/>
            </a:pPr>
            <a:endParaRPr lang="en-CA" dirty="0"/>
          </a:p>
          <a:p>
            <a:pPr marL="0" indent="0">
              <a:buNone/>
            </a:pPr>
            <a:endParaRPr lang="en-CA" dirty="0"/>
          </a:p>
          <a:p>
            <a:pPr marL="0" indent="0">
              <a:buNone/>
            </a:pPr>
            <a:r>
              <a:rPr lang="en-CA" dirty="0"/>
              <a:t>Number of recombinants:   </a:t>
            </a:r>
          </a:p>
          <a:p>
            <a:pPr marL="0" indent="0">
              <a:buNone/>
            </a:pPr>
            <a:r>
              <a:rPr lang="en-CA" dirty="0"/>
              <a:t>Total number of offspring:  </a:t>
            </a:r>
          </a:p>
          <a:p>
            <a:pPr marL="0" indent="0">
              <a:buNone/>
            </a:pPr>
            <a:endParaRPr lang="en-CA" dirty="0"/>
          </a:p>
          <a:p>
            <a:pPr marL="0" indent="0">
              <a:buNone/>
            </a:pPr>
            <a:r>
              <a:rPr lang="en-CA" dirty="0"/>
              <a:t>The recombination frequency for these linked genes , G/g and N/n ____</a:t>
            </a:r>
          </a:p>
        </p:txBody>
      </p:sp>
    </p:spTree>
    <p:extLst>
      <p:ext uri="{BB962C8B-B14F-4D97-AF65-F5344CB8AC3E}">
        <p14:creationId xmlns:p14="http://schemas.microsoft.com/office/powerpoint/2010/main" val="2346961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240" y="423545"/>
            <a:ext cx="11516360" cy="5713096"/>
          </a:xfrm>
        </p:spPr>
        <p:txBody>
          <a:bodyPr/>
          <a:lstStyle/>
          <a:p>
            <a:pPr marL="0" indent="0">
              <a:buNone/>
            </a:pPr>
            <a:r>
              <a:rPr lang="en-CA" dirty="0"/>
              <a:t>		</a:t>
            </a:r>
            <a:r>
              <a:rPr lang="en-CA" u="sng" dirty="0"/>
              <a:t>Number of recombinants</a:t>
            </a:r>
            <a:r>
              <a:rPr lang="en-CA" dirty="0"/>
              <a:t>       x100</a:t>
            </a:r>
            <a:endParaRPr lang="en-CA" u="sng" dirty="0"/>
          </a:p>
          <a:p>
            <a:pPr marL="0" indent="0">
              <a:buNone/>
            </a:pPr>
            <a:r>
              <a:rPr lang="en-CA" dirty="0"/>
              <a:t>		Total number of offspring</a:t>
            </a:r>
          </a:p>
          <a:p>
            <a:pPr marL="0" indent="0">
              <a:buNone/>
            </a:pPr>
            <a:endParaRPr lang="en-CA" dirty="0"/>
          </a:p>
          <a:p>
            <a:pPr marL="0" indent="0">
              <a:buNone/>
            </a:pPr>
            <a:endParaRPr lang="en-CA" dirty="0"/>
          </a:p>
          <a:p>
            <a:pPr marL="0" indent="0">
              <a:buNone/>
            </a:pPr>
            <a:r>
              <a:rPr lang="en-CA" dirty="0"/>
              <a:t>Number of recombinants:  </a:t>
            </a:r>
            <a:r>
              <a:rPr lang="en-CA" dirty="0">
                <a:solidFill>
                  <a:srgbClr val="FF0000"/>
                </a:solidFill>
              </a:rPr>
              <a:t>206 + 185 = 391</a:t>
            </a:r>
          </a:p>
          <a:p>
            <a:pPr marL="0" indent="0">
              <a:buNone/>
            </a:pPr>
            <a:r>
              <a:rPr lang="en-CA" dirty="0"/>
              <a:t>Total number of offspring: </a:t>
            </a:r>
            <a:r>
              <a:rPr lang="en-CA" dirty="0">
                <a:solidFill>
                  <a:srgbClr val="FF0000"/>
                </a:solidFill>
              </a:rPr>
              <a:t>965 + 944 +206 + 185 =2300</a:t>
            </a:r>
          </a:p>
          <a:p>
            <a:pPr marL="0" indent="0">
              <a:buNone/>
            </a:pPr>
            <a:endParaRPr lang="en-CA" dirty="0"/>
          </a:p>
          <a:p>
            <a:pPr marL="0" indent="0">
              <a:buNone/>
            </a:pPr>
            <a:r>
              <a:rPr lang="en-CA" dirty="0"/>
              <a:t>The recombination frequency for these linked genes , G/g and N/n _</a:t>
            </a:r>
            <a:r>
              <a:rPr lang="en-CA" dirty="0">
                <a:solidFill>
                  <a:srgbClr val="FF0000"/>
                </a:solidFill>
              </a:rPr>
              <a:t>_17 %__</a:t>
            </a:r>
          </a:p>
        </p:txBody>
      </p:sp>
    </p:spTree>
    <p:extLst>
      <p:ext uri="{BB962C8B-B14F-4D97-AF65-F5344CB8AC3E}">
        <p14:creationId xmlns:p14="http://schemas.microsoft.com/office/powerpoint/2010/main" val="141333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607D-C389-42B0-B738-F38DAC847D5E}"/>
              </a:ext>
            </a:extLst>
          </p:cNvPr>
          <p:cNvSpPr>
            <a:spLocks noGrp="1"/>
          </p:cNvSpPr>
          <p:nvPr>
            <p:ph type="ctrTitle"/>
          </p:nvPr>
        </p:nvSpPr>
        <p:spPr/>
        <p:txBody>
          <a:bodyPr/>
          <a:lstStyle/>
          <a:p>
            <a:r>
              <a:rPr lang="en-US" b="1" dirty="0">
                <a:solidFill>
                  <a:schemeClr val="bg1"/>
                </a:solidFill>
              </a:rPr>
              <a:t>Sec 15.3: Linked genes are inherited together</a:t>
            </a:r>
          </a:p>
        </p:txBody>
      </p:sp>
      <p:sp>
        <p:nvSpPr>
          <p:cNvPr id="3" name="Subtitle 2">
            <a:extLst>
              <a:ext uri="{FF2B5EF4-FFF2-40B4-BE49-F238E27FC236}">
                <a16:creationId xmlns:a16="http://schemas.microsoft.com/office/drawing/2014/main" id="{FD39B872-1589-4C03-A408-A678664C3990}"/>
              </a:ext>
            </a:extLst>
          </p:cNvPr>
          <p:cNvSpPr>
            <a:spLocks noGrp="1"/>
          </p:cNvSpPr>
          <p:nvPr>
            <p:ph type="subTitle" idx="1"/>
          </p:nvPr>
        </p:nvSpPr>
        <p:spPr/>
        <p:txBody>
          <a:bodyPr/>
          <a:lstStyle/>
          <a:p>
            <a:r>
              <a:rPr lang="en-US" dirty="0" err="1">
                <a:solidFill>
                  <a:schemeClr val="bg1"/>
                </a:solidFill>
              </a:rPr>
              <a:t>Pg</a:t>
            </a:r>
            <a:r>
              <a:rPr lang="en-US" dirty="0">
                <a:solidFill>
                  <a:schemeClr val="bg1"/>
                </a:solidFill>
              </a:rPr>
              <a:t> 292</a:t>
            </a:r>
          </a:p>
        </p:txBody>
      </p:sp>
    </p:spTree>
    <p:extLst>
      <p:ext uri="{BB962C8B-B14F-4D97-AF65-F5344CB8AC3E}">
        <p14:creationId xmlns:p14="http://schemas.microsoft.com/office/powerpoint/2010/main" val="3459276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7" y="365125"/>
            <a:ext cx="11096223" cy="1325563"/>
          </a:xfrm>
        </p:spPr>
        <p:txBody>
          <a:bodyPr/>
          <a:lstStyle/>
          <a:p>
            <a:r>
              <a:rPr lang="en-CA" dirty="0"/>
              <a:t>What’s the difference between </a:t>
            </a:r>
            <a:r>
              <a:rPr lang="en-CA" b="1" dirty="0"/>
              <a:t>sex linked </a:t>
            </a:r>
            <a:r>
              <a:rPr lang="en-CA" dirty="0"/>
              <a:t>genes and </a:t>
            </a:r>
            <a:r>
              <a:rPr lang="en-CA" b="1" dirty="0"/>
              <a:t>linked genes</a:t>
            </a:r>
            <a:r>
              <a:rPr lang="en-CA" dirty="0"/>
              <a:t>?</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Image result for xy 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295" y="1968088"/>
            <a:ext cx="6506257" cy="406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17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What’s the difference between </a:t>
            </a:r>
            <a:r>
              <a:rPr lang="en-CA" b="1" dirty="0"/>
              <a:t>sex linked </a:t>
            </a:r>
            <a:r>
              <a:rPr lang="en-CA" dirty="0"/>
              <a:t>genes and </a:t>
            </a:r>
            <a:r>
              <a:rPr lang="en-CA" b="1" dirty="0"/>
              <a:t>linked genes</a:t>
            </a:r>
            <a:r>
              <a:rPr lang="en-CA" dirty="0"/>
              <a:t>?</a:t>
            </a:r>
            <a:endParaRPr lang="en-US" dirty="0"/>
          </a:p>
        </p:txBody>
      </p:sp>
      <p:sp>
        <p:nvSpPr>
          <p:cNvPr id="3" name="Content Placeholder 2"/>
          <p:cNvSpPr>
            <a:spLocks noGrp="1"/>
          </p:cNvSpPr>
          <p:nvPr>
            <p:ph idx="1"/>
          </p:nvPr>
        </p:nvSpPr>
        <p:spPr/>
        <p:txBody>
          <a:bodyPr/>
          <a:lstStyle/>
          <a:p>
            <a:endParaRPr lang="en-CA" dirty="0"/>
          </a:p>
          <a:p>
            <a:r>
              <a:rPr lang="en-CA" sz="3200" u="sng" dirty="0"/>
              <a:t>Sex linked </a:t>
            </a:r>
            <a:r>
              <a:rPr lang="en-CA" sz="3200" dirty="0"/>
              <a:t>– a single gene on a sex chromosome (X or Y)</a:t>
            </a:r>
          </a:p>
          <a:p>
            <a:endParaRPr lang="en-CA" dirty="0"/>
          </a:p>
          <a:p>
            <a:endParaRPr lang="en-CA" dirty="0"/>
          </a:p>
          <a:p>
            <a:endParaRPr lang="en-CA" dirty="0"/>
          </a:p>
          <a:p>
            <a:endParaRPr lang="en-CA" dirty="0"/>
          </a:p>
          <a:p>
            <a:endParaRPr lang="en-CA" dirty="0"/>
          </a:p>
          <a:p>
            <a:r>
              <a:rPr lang="en-CA" sz="3200" u="sng" dirty="0"/>
              <a:t>Linked</a:t>
            </a:r>
            <a:r>
              <a:rPr lang="en-CA" sz="3200" dirty="0"/>
              <a:t> – two or more genes on the same chromosome!</a:t>
            </a:r>
            <a:endParaRPr lang="en-US" sz="3200" dirty="0"/>
          </a:p>
        </p:txBody>
      </p:sp>
      <p:pic>
        <p:nvPicPr>
          <p:cNvPr id="1030" name="Picture 6" descr="Image result for xy 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22" y="2953440"/>
            <a:ext cx="3823640" cy="214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6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528" y="195084"/>
            <a:ext cx="10078844" cy="1549310"/>
          </a:xfrm>
        </p:spPr>
        <p:txBody>
          <a:bodyPr>
            <a:normAutofit fontScale="90000"/>
          </a:bodyPr>
          <a:lstStyle/>
          <a:p>
            <a:r>
              <a:rPr lang="en-CA" dirty="0"/>
              <a:t>Crossing Over: Recombination of DNA</a:t>
            </a:r>
            <a:endParaRPr lang="en-US" dirty="0"/>
          </a:p>
        </p:txBody>
      </p:sp>
      <p:pic>
        <p:nvPicPr>
          <p:cNvPr id="2050" name="Picture 2" descr="A two-part schematic shows allele combinations on chromosomes following meiosis two. Crossing over does not occur between the chromosomes shown on the left side of the diagram. Crossing over does occur between the chromosomes shown on the right side of the diagram. In both scenarios, two sets of homologous chromosomes are shown: the first set is orange, and the second set is green. The chromosomes are shown before and after meiosis two has occurred, illustrating how each is affected by the presence or absence of a cross-over e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377" y="1530815"/>
            <a:ext cx="4795232" cy="533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9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rossing over"/>
          <p:cNvPicPr/>
          <p:nvPr/>
        </p:nvPicPr>
        <p:blipFill>
          <a:blip r:embed="rId2">
            <a:extLst>
              <a:ext uri="{28A0092B-C50C-407E-A947-70E740481C1C}">
                <a14:useLocalDpi xmlns:a14="http://schemas.microsoft.com/office/drawing/2010/main" val="0"/>
              </a:ext>
            </a:extLst>
          </a:blip>
          <a:srcRect/>
          <a:stretch>
            <a:fillRect/>
          </a:stretch>
        </p:blipFill>
        <p:spPr bwMode="auto">
          <a:xfrm>
            <a:off x="955040" y="995680"/>
            <a:ext cx="10261599" cy="5588000"/>
          </a:xfrm>
          <a:prstGeom prst="rect">
            <a:avLst/>
          </a:prstGeom>
          <a:noFill/>
          <a:ln>
            <a:noFill/>
          </a:ln>
        </p:spPr>
      </p:pic>
    </p:spTree>
    <p:extLst>
      <p:ext uri="{BB962C8B-B14F-4D97-AF65-F5344CB8AC3E}">
        <p14:creationId xmlns:p14="http://schemas.microsoft.com/office/powerpoint/2010/main" val="1162500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u="sng" dirty="0"/>
              <a:t>Linkage Map</a:t>
            </a:r>
            <a:endParaRPr lang="en-US" b="1" u="sng" dirty="0"/>
          </a:p>
        </p:txBody>
      </p:sp>
      <p:sp>
        <p:nvSpPr>
          <p:cNvPr id="3" name="Content Placeholder 2"/>
          <p:cNvSpPr>
            <a:spLocks noGrp="1"/>
          </p:cNvSpPr>
          <p:nvPr>
            <p:ph idx="1"/>
          </p:nvPr>
        </p:nvSpPr>
        <p:spPr/>
        <p:txBody>
          <a:bodyPr/>
          <a:lstStyle/>
          <a:p>
            <a:endParaRPr lang="en-CA" dirty="0"/>
          </a:p>
          <a:p>
            <a:endParaRPr lang="en-CA" dirty="0"/>
          </a:p>
          <a:p>
            <a:endParaRPr lang="en-CA" dirty="0"/>
          </a:p>
          <a:p>
            <a:endParaRPr lang="en-CA" dirty="0"/>
          </a:p>
          <a:p>
            <a:endParaRPr lang="en-CA" dirty="0"/>
          </a:p>
          <a:p>
            <a:endParaRPr lang="en-CA" dirty="0"/>
          </a:p>
          <a:p>
            <a:r>
              <a:rPr lang="en-CA" dirty="0"/>
              <a:t>Are the chances higher for a fly to have vermillion eyes and miniature wings or white eyes and rudimentary wings?  Explain. </a:t>
            </a:r>
            <a:endParaRPr lang="en-US" dirty="0"/>
          </a:p>
        </p:txBody>
      </p:sp>
      <p:pic>
        <p:nvPicPr>
          <p:cNvPr id="3074" name="Picture 2" descr="A linear gene map shows the arrangement of six traits along a chromosome. The chromosome is represented by a long, thin, black, horizontal line, and the traits are shown as short, thin, black, vertical lines that cross the chromosome line at different numbered points along its length. Trait B (yellow) is for yellow body color, is located at the far left of the gene map at position 0.0. Traits C and O (blue) are for white eyes and are both located 1.0 map unit to the right of trait B. Traits P (red) and R (green) are for vermilion eyes and miniature wings, respectively, and are located in the middle of the gene map, to the right of traits C and O. Trait P is located 30.7 map units away from trait B, and trait R is located 33.7 map units away from trait B. At the far right side of the gene map, trait M (purple) is for rudimentary wings and is located 57.6 map units away from trait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12136147" cy="2613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562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 is similar to breaking a pearl necklace</a:t>
            </a:r>
            <a:endParaRPr lang="en-US" dirty="0"/>
          </a:p>
        </p:txBody>
      </p:sp>
      <p:sp>
        <p:nvSpPr>
          <p:cNvPr id="3" name="Content Placeholder 2"/>
          <p:cNvSpPr>
            <a:spLocks noGrp="1"/>
          </p:cNvSpPr>
          <p:nvPr>
            <p:ph idx="1"/>
          </p:nvPr>
        </p:nvSpPr>
        <p:spPr/>
        <p:txBody>
          <a:bodyPr/>
          <a:lstStyle/>
          <a:p>
            <a:r>
              <a:rPr lang="en-CA" dirty="0"/>
              <a:t>Genes or pearls that are closer together are more likely to stay together, than the ones farther away. </a:t>
            </a:r>
            <a:endParaRPr lang="en-US" dirty="0"/>
          </a:p>
        </p:txBody>
      </p:sp>
      <p:pic>
        <p:nvPicPr>
          <p:cNvPr id="4098" name="Picture 2" descr="http://farm5.static.flickr.com/4053/4670307536_c9a707925d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748432"/>
            <a:ext cx="5143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948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492</Words>
  <Application>Microsoft Office PowerPoint</Application>
  <PresentationFormat>Widescreen</PresentationFormat>
  <Paragraphs>115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Sec 15.3: Linked genes are inherited together</vt:lpstr>
      <vt:lpstr>What’s the difference between sex linked genes and linked genes?</vt:lpstr>
      <vt:lpstr>What’s the difference between sex linked genes and linked genes?</vt:lpstr>
      <vt:lpstr>Crossing Over: Recombination of DNA</vt:lpstr>
      <vt:lpstr>PowerPoint Presentation</vt:lpstr>
      <vt:lpstr>Linkage Map</vt:lpstr>
      <vt:lpstr>It is similar to breaking a pearl necklace</vt:lpstr>
      <vt:lpstr>After Morgan came Alfred Sturtevant…</vt:lpstr>
      <vt:lpstr>PowerPoint Presentation</vt:lpstr>
      <vt:lpstr>Lab Set up</vt:lpstr>
      <vt:lpstr>PowerPoint Presentation</vt:lpstr>
      <vt:lpstr>A.) Are the chances of AB crossing over greater than BC?  Explain.  </vt:lpstr>
      <vt:lpstr>PowerPoint Presentation</vt:lpstr>
      <vt:lpstr>A Summary of Genetic Recombination &amp; Gene Mapping</vt:lpstr>
      <vt:lpstr>Determining Recombinant Frequencies</vt:lpstr>
      <vt:lpstr>PowerPoint Presentation</vt:lpstr>
      <vt:lpstr>PowerPoint Presentation</vt:lpstr>
      <vt:lpstr>PowerPoint Presentation</vt:lpstr>
      <vt:lpstr>PowerPoint Presentation</vt:lpstr>
    </vt:vector>
  </TitlesOfParts>
  <Company>Burnaby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Norris</dc:creator>
  <cp:lastModifiedBy>Vanessa Norris</cp:lastModifiedBy>
  <cp:revision>12</cp:revision>
  <cp:lastPrinted>2020-01-20T22:36:05Z</cp:lastPrinted>
  <dcterms:created xsi:type="dcterms:W3CDTF">2019-03-05T21:47:39Z</dcterms:created>
  <dcterms:modified xsi:type="dcterms:W3CDTF">2020-01-20T23:32:09Z</dcterms:modified>
</cp:coreProperties>
</file>