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9" r:id="rId8"/>
    <p:sldId id="263" r:id="rId9"/>
    <p:sldId id="276" r:id="rId10"/>
    <p:sldId id="270" r:id="rId11"/>
    <p:sldId id="264" r:id="rId12"/>
    <p:sldId id="266" r:id="rId13"/>
    <p:sldId id="265" r:id="rId14"/>
    <p:sldId id="277" r:id="rId15"/>
    <p:sldId id="279" r:id="rId16"/>
    <p:sldId id="278" r:id="rId17"/>
    <p:sldId id="267" r:id="rId18"/>
    <p:sldId id="280" r:id="rId19"/>
    <p:sldId id="281" r:id="rId20"/>
    <p:sldId id="268" r:id="rId21"/>
    <p:sldId id="282" r:id="rId22"/>
    <p:sldId id="275" r:id="rId23"/>
    <p:sldId id="283" r:id="rId24"/>
    <p:sldId id="284" r:id="rId25"/>
    <p:sldId id="272" r:id="rId26"/>
    <p:sldId id="273" r:id="rId27"/>
    <p:sldId id="274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EA6B-1993-2543-8FD8-E7DF078E1CE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7873-569C-2D4A-9607-78255132A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6&amp;v=bdp8UjV7C7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9O5JQqlngF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0&amp;v=Qd0HrY2Nlw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795"/>
            <a:ext cx="7772400" cy="1470025"/>
          </a:xfrm>
        </p:spPr>
        <p:txBody>
          <a:bodyPr/>
          <a:lstStyle/>
          <a:p>
            <a:r>
              <a:rPr lang="en-US" u="sng" dirty="0"/>
              <a:t>Extending Mendelian Genetics</a:t>
            </a:r>
            <a:br>
              <a:rPr lang="en-US" dirty="0"/>
            </a:br>
            <a:r>
              <a:rPr lang="en-US" sz="3600" dirty="0"/>
              <a:t>Sec 14.3 </a:t>
            </a:r>
            <a:r>
              <a:rPr lang="en-US" sz="3600" dirty="0" err="1"/>
              <a:t>pg</a:t>
            </a:r>
            <a:r>
              <a:rPr lang="en-US" sz="3600" dirty="0"/>
              <a:t> 271-275</a:t>
            </a:r>
            <a:endParaRPr lang="en-US" dirty="0"/>
          </a:p>
        </p:txBody>
      </p:sp>
      <p:pic>
        <p:nvPicPr>
          <p:cNvPr id="8194" name="Picture 2" descr="Image result for lab colour genetics&quot;">
            <a:extLst>
              <a:ext uri="{FF2B5EF4-FFF2-40B4-BE49-F238E27FC236}">
                <a16:creationId xmlns:a16="http://schemas.microsoft.com/office/drawing/2014/main" id="{734CD923-B908-4068-A206-A41B46FA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2171651"/>
            <a:ext cx="4167554" cy="41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ickle cell anemia&quot;">
            <a:extLst>
              <a:ext uri="{FF2B5EF4-FFF2-40B4-BE49-F238E27FC236}">
                <a16:creationId xmlns:a16="http://schemas.microsoft.com/office/drawing/2014/main" id="{BEAE1B0D-3124-40B4-A0DE-22F6403B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1651"/>
            <a:ext cx="4324532" cy="24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odominance&quot;">
            <a:extLst>
              <a:ext uri="{FF2B5EF4-FFF2-40B4-BE49-F238E27FC236}">
                <a16:creationId xmlns:a16="http://schemas.microsoft.com/office/drawing/2014/main" id="{D3DD6D36-3FF1-4ADF-AF9A-1571D180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35902"/>
            <a:ext cx="4473526" cy="22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4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Not all traits follow simple Mendelian patterns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sex linked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97" y="2148057"/>
            <a:ext cx="3578983" cy="47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7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" y="440141"/>
            <a:ext cx="8714095" cy="3108277"/>
          </a:xfrm>
        </p:spPr>
        <p:txBody>
          <a:bodyPr/>
          <a:lstStyle/>
          <a:p>
            <a:pPr marL="0" indent="0">
              <a:buNone/>
            </a:pPr>
            <a:r>
              <a:rPr lang="en-CA" b="1" u="sng" dirty="0"/>
              <a:t>ii) Incomplete Dominance</a:t>
            </a:r>
          </a:p>
          <a:p>
            <a:pPr marL="0" indent="0">
              <a:buNone/>
            </a:pPr>
            <a:r>
              <a:rPr lang="en-CA" dirty="0"/>
              <a:t>-Neither allele is dominant  so Heterozygote (</a:t>
            </a:r>
            <a:r>
              <a:rPr lang="en-CA" dirty="0" err="1"/>
              <a:t>Hh</a:t>
            </a:r>
            <a:r>
              <a:rPr lang="en-CA" dirty="0"/>
              <a:t>) shows a blended phenotype</a:t>
            </a:r>
          </a:p>
          <a:p>
            <a:pPr marL="0" indent="0">
              <a:buNone/>
            </a:pPr>
            <a:r>
              <a:rPr lang="en-CA" dirty="0"/>
              <a:t>-Ex: Snap dragon flowers</a:t>
            </a:r>
            <a:endParaRPr lang="en-US" dirty="0"/>
          </a:p>
        </p:txBody>
      </p:sp>
      <p:pic>
        <p:nvPicPr>
          <p:cNvPr id="1026" name="Picture 2" descr="Image result for incomplete dominance traits&quot;">
            <a:extLst>
              <a:ext uri="{FF2B5EF4-FFF2-40B4-BE49-F238E27FC236}">
                <a16:creationId xmlns:a16="http://schemas.microsoft.com/office/drawing/2014/main" id="{ED941820-E1A9-4E81-AB31-0829637E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12" y="2903294"/>
            <a:ext cx="6804398" cy="37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Example:  Straight and curly hair=wavy </a:t>
            </a:r>
          </a:p>
          <a:p>
            <a:pPr>
              <a:buNone/>
            </a:pPr>
            <a:r>
              <a:rPr lang="en-CA" dirty="0">
                <a:sym typeface="Wingdings" pitchFamily="2" charset="2"/>
              </a:rPr>
              <a:t>	TT			Tt			</a:t>
            </a:r>
            <a:r>
              <a:rPr lang="en-CA" dirty="0" err="1">
                <a:sym typeface="Wingdings" pitchFamily="2" charset="2"/>
              </a:rPr>
              <a:t>tt</a:t>
            </a:r>
            <a:endParaRPr lang="en-US" dirty="0"/>
          </a:p>
        </p:txBody>
      </p:sp>
      <p:pic>
        <p:nvPicPr>
          <p:cNvPr id="65538" name="Picture 2" descr="http://www.perfectlocks.com/images/hair-extension-length-gu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6438900" cy="2971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1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iii) 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8"/>
          </a:xfrm>
        </p:spPr>
        <p:txBody>
          <a:bodyPr/>
          <a:lstStyle/>
          <a:p>
            <a:r>
              <a:rPr lang="en-CA" dirty="0"/>
              <a:t>2 alleles each affect the phenotype is separate, visible ways</a:t>
            </a:r>
          </a:p>
          <a:p>
            <a:r>
              <a:rPr lang="en-CA" dirty="0"/>
              <a:t>Heterozygote shows both traits at same time </a:t>
            </a:r>
            <a:endParaRPr lang="en-US" dirty="0"/>
          </a:p>
        </p:txBody>
      </p:sp>
      <p:pic>
        <p:nvPicPr>
          <p:cNvPr id="4" name="Picture 6" descr="http://blog.savcds.org/swanson/files/2010/01/Co-dominance_Rhododend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93" y="3464848"/>
            <a:ext cx="3192628" cy="3118514"/>
          </a:xfrm>
          <a:prstGeom prst="rect">
            <a:avLst/>
          </a:prstGeom>
          <a:noFill/>
        </p:spPr>
      </p:pic>
      <p:pic>
        <p:nvPicPr>
          <p:cNvPr id="5" name="Picture 2" descr="http://www.horseforum.com/attachments/31593d1274047940-unique-horse-colors-red-ro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586" y="2846331"/>
            <a:ext cx="2553021" cy="3737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8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5488-6643-4ECF-ABBF-A3283B47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Assessing Degrees of Dominance</a:t>
            </a:r>
            <a:br>
              <a:rPr lang="en-US" u="sng" dirty="0"/>
            </a:br>
            <a:r>
              <a:rPr lang="en-US" u="sng" dirty="0"/>
              <a:t>Ex: Tay </a:t>
            </a:r>
            <a:r>
              <a:rPr lang="en-US" u="sng" dirty="0" err="1"/>
              <a:t>Sach’s</a:t>
            </a:r>
            <a:r>
              <a:rPr lang="en-US" u="sng" dirty="0"/>
              <a:t>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A8D6-C111-4134-80AE-BCF4528D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1600200"/>
            <a:ext cx="8525020" cy="4525963"/>
          </a:xfrm>
        </p:spPr>
        <p:txBody>
          <a:bodyPr/>
          <a:lstStyle/>
          <a:p>
            <a:r>
              <a:rPr lang="en-US" dirty="0"/>
              <a:t>Autosomal recessive condition, results in destruction of brain and nerve cells</a:t>
            </a:r>
          </a:p>
          <a:p>
            <a:r>
              <a:rPr lang="en-US" dirty="0"/>
              <a:t>Caused by mutation of HEXA gene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codes for an enzyme need to break down lipids</a:t>
            </a:r>
            <a:endParaRPr lang="en-US" dirty="0"/>
          </a:p>
        </p:txBody>
      </p:sp>
      <p:pic>
        <p:nvPicPr>
          <p:cNvPr id="2052" name="Picture 4" descr="Image result for Tay sachs disease&quot;">
            <a:extLst>
              <a:ext uri="{FF2B5EF4-FFF2-40B4-BE49-F238E27FC236}">
                <a16:creationId xmlns:a16="http://schemas.microsoft.com/office/drawing/2014/main" id="{B214E63C-8DDB-40E9-8049-FBB94125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65" y="3791833"/>
            <a:ext cx="2516212" cy="29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4300-118C-447E-8B6C-E6238437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3E61-0ED3-42CA-A37A-6037AF6A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Tay sachs disease&quot;">
            <a:extLst>
              <a:ext uri="{FF2B5EF4-FFF2-40B4-BE49-F238E27FC236}">
                <a16:creationId xmlns:a16="http://schemas.microsoft.com/office/drawing/2014/main" id="{4622434D-3528-4EB6-8D3B-FAA4F00D57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05" y="2862776"/>
            <a:ext cx="6667500" cy="39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ay sachs disease&quot;">
            <a:extLst>
              <a:ext uri="{FF2B5EF4-FFF2-40B4-BE49-F238E27FC236}">
                <a16:creationId xmlns:a16="http://schemas.microsoft.com/office/drawing/2014/main" id="{3FE6FDAD-A10A-4A68-92C5-F8988A99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204"/>
            <a:ext cx="5331655" cy="39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DF0A1-D044-4504-B480-0CF90315DBC0}"/>
              </a:ext>
            </a:extLst>
          </p:cNvPr>
          <p:cNvSpPr txBox="1"/>
          <p:nvPr/>
        </p:nvSpPr>
        <p:spPr>
          <a:xfrm>
            <a:off x="2630658" y="5908431"/>
            <a:ext cx="362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Diagnosed at 3-6mths</a:t>
            </a:r>
          </a:p>
          <a:p>
            <a:r>
              <a:rPr lang="en-US" dirty="0">
                <a:solidFill>
                  <a:schemeClr val="bg1"/>
                </a:solidFill>
              </a:rPr>
              <a:t>Loss of ability to turn over, sit, crawl, or move</a:t>
            </a:r>
          </a:p>
        </p:txBody>
      </p:sp>
    </p:spTree>
    <p:extLst>
      <p:ext uri="{BB962C8B-B14F-4D97-AF65-F5344CB8AC3E}">
        <p14:creationId xmlns:p14="http://schemas.microsoft.com/office/powerpoint/2010/main" val="114813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B2BF-8B9A-4980-B002-A4B8A8D6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126609"/>
            <a:ext cx="5831059" cy="67313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level of the organism</a:t>
            </a:r>
            <a:r>
              <a:rPr lang="en-US" dirty="0">
                <a:sym typeface="Wingdings" panose="05000000000000000000" pitchFamily="2" charset="2"/>
              </a:rPr>
              <a:t> recessive disorder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At biochemical level …</a:t>
            </a:r>
          </a:p>
          <a:p>
            <a:r>
              <a:rPr lang="en-US" dirty="0">
                <a:sym typeface="Wingdings" panose="05000000000000000000" pitchFamily="2" charset="2"/>
              </a:rPr>
              <a:t>half the normal amount of enzyme is made                                (enough so that no symptoms)</a:t>
            </a:r>
          </a:p>
          <a:p>
            <a:r>
              <a:rPr lang="en-US" dirty="0">
                <a:sym typeface="Wingdings" panose="05000000000000000000" pitchFamily="2" charset="2"/>
              </a:rPr>
              <a:t> incomplete dominance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At molecular level…</a:t>
            </a:r>
          </a:p>
          <a:p>
            <a:r>
              <a:rPr lang="en-US" dirty="0">
                <a:sym typeface="Wingdings" panose="05000000000000000000" pitchFamily="2" charset="2"/>
              </a:rPr>
              <a:t> half normal enzyme is made AND half dysfunctional enzyme is made </a:t>
            </a:r>
          </a:p>
          <a:p>
            <a:r>
              <a:rPr lang="en-US" dirty="0">
                <a:sym typeface="Wingdings" panose="05000000000000000000" pitchFamily="2" charset="2"/>
              </a:rPr>
              <a:t> codominance</a:t>
            </a:r>
            <a:endParaRPr lang="en-US" dirty="0"/>
          </a:p>
        </p:txBody>
      </p:sp>
      <p:pic>
        <p:nvPicPr>
          <p:cNvPr id="4" name="Picture 4" descr="Image result for Tay sachs disease&quot;">
            <a:extLst>
              <a:ext uri="{FF2B5EF4-FFF2-40B4-BE49-F238E27FC236}">
                <a16:creationId xmlns:a16="http://schemas.microsoft.com/office/drawing/2014/main" id="{DD51A017-52CB-467A-A199-445AEA75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08" y="724486"/>
            <a:ext cx="3376246" cy="4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Degrees of Dominance…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Not cut and dry… </a:t>
            </a:r>
          </a:p>
          <a:p>
            <a:pPr lvl="1"/>
            <a:r>
              <a:rPr lang="en-CA" dirty="0"/>
              <a:t>depends on the level at which we examine the phenotype!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https://www.youtube.com/watch?time_continue=6&amp;v=bdp8UjV7C74</a:t>
            </a:r>
            <a:endParaRPr lang="en-US" dirty="0"/>
          </a:p>
          <a:p>
            <a:pPr lvl="1"/>
            <a:r>
              <a:rPr lang="en-CA" dirty="0"/>
              <a:t>Ex: Tay Sachs Disease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8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F022-C01F-4A19-B6C8-F1C764C6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44" y="297498"/>
            <a:ext cx="6431749" cy="571500"/>
          </a:xfrm>
        </p:spPr>
        <p:txBody>
          <a:bodyPr>
            <a:normAutofit fontScale="90000"/>
          </a:bodyPr>
          <a:lstStyle/>
          <a:p>
            <a:r>
              <a:rPr lang="en-US" dirty="0"/>
              <a:t>Polydactyly</a:t>
            </a:r>
          </a:p>
        </p:txBody>
      </p:sp>
      <p:pic>
        <p:nvPicPr>
          <p:cNvPr id="4100" name="Picture 4" descr="Image result for polydactyly&quot;">
            <a:extLst>
              <a:ext uri="{FF2B5EF4-FFF2-40B4-BE49-F238E27FC236}">
                <a16:creationId xmlns:a16="http://schemas.microsoft.com/office/drawing/2014/main" id="{1845A52F-5708-40DB-B9E7-59C83E8A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992474"/>
            <a:ext cx="7146388" cy="52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0CF8-35CD-404D-A95E-CCF3F4A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Polydactyly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9D8A-3887-4C79-8206-4DD4388A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1/400 people in US is born with an extra  toe or finger</a:t>
            </a:r>
          </a:p>
          <a:p>
            <a:pPr lvl="1"/>
            <a:r>
              <a:rPr lang="en-US" dirty="0"/>
              <a:t>Caused by a dominant allele</a:t>
            </a:r>
          </a:p>
          <a:p>
            <a:r>
              <a:rPr lang="en-US" dirty="0"/>
              <a:t>Recessive alleles = 5 fingers &amp; MORE Common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1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First Rapid Review…Try This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probability that when two lions mate they will have  4 offspring in which, 1 will be male and 3 will be female?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58" y="3441124"/>
            <a:ext cx="5436016" cy="30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97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Alleles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FFC000"/>
                </a:solidFill>
              </a:rPr>
              <a:t>Several alleles may exist for one gene</a:t>
            </a:r>
          </a:p>
          <a:p>
            <a:r>
              <a:rPr lang="en-CA" dirty="0"/>
              <a:t>Ex:  Blood Types…</a:t>
            </a:r>
          </a:p>
          <a:p>
            <a:r>
              <a:rPr lang="en-CA" dirty="0"/>
              <a:t> different combinations of the gene for enzyme type lead to 4 different blood types</a:t>
            </a:r>
          </a:p>
        </p:txBody>
      </p:sp>
      <p:pic>
        <p:nvPicPr>
          <p:cNvPr id="4" name="Picture 2" descr="http://www.medindia.net/patients/patientinfo/Images/blood_gro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904" y="3863181"/>
            <a:ext cx="478621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3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CFAB-3FAD-4E08-AC51-4F2732BD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2370"/>
            <a:ext cx="8229600" cy="5633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allele codes for an enzyme that adds a specific type of carbohydrate</a:t>
            </a:r>
          </a:p>
          <a:p>
            <a:endParaRPr lang="en-US" dirty="0"/>
          </a:p>
          <a:p>
            <a:r>
              <a:rPr lang="en-US" dirty="0"/>
              <a:t>Gene for blood type: </a:t>
            </a:r>
          </a:p>
          <a:p>
            <a:endParaRPr lang="en-US" dirty="0"/>
          </a:p>
          <a:p>
            <a:r>
              <a:rPr lang="en-US" i="1" dirty="0"/>
              <a:t>I has enzyme</a:t>
            </a:r>
          </a:p>
          <a:p>
            <a:r>
              <a:rPr lang="en-US" i="1" dirty="0" err="1"/>
              <a:t>i</a:t>
            </a:r>
            <a:r>
              <a:rPr lang="en-US" i="1" dirty="0"/>
              <a:t>- no enzyme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Possible variations of enzyme:</a:t>
            </a:r>
          </a:p>
          <a:p>
            <a:r>
              <a:rPr lang="en-US" i="1" dirty="0"/>
              <a:t> A, B, AB, O (none)</a:t>
            </a:r>
          </a:p>
        </p:txBody>
      </p:sp>
    </p:spTree>
    <p:extLst>
      <p:ext uri="{BB962C8B-B14F-4D97-AF65-F5344CB8AC3E}">
        <p14:creationId xmlns:p14="http://schemas.microsoft.com/office/powerpoint/2010/main" val="2660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lood group types phenotypes and geno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1" y="900751"/>
            <a:ext cx="8627093" cy="45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7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2A0A-8184-4E8A-84EC-E3B2C151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784A-B759-41C5-B912-3B75EFFD4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fig 14.11&quot;">
            <a:extLst>
              <a:ext uri="{FF2B5EF4-FFF2-40B4-BE49-F238E27FC236}">
                <a16:creationId xmlns:a16="http://schemas.microsoft.com/office/drawing/2014/main" id="{D6108408-9F48-4F37-820D-7E76D45A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8" y="623578"/>
            <a:ext cx="7329121" cy="55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6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AF15-7B9E-4846-9BCE-3D343662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peek at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B08B-1589-4A8F-8173-26CACA90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https://www.youtube.com/watch?v=9O5JQqlngFY</a:t>
            </a:r>
            <a:endParaRPr lang="en-US" dirty="0"/>
          </a:p>
        </p:txBody>
      </p:sp>
      <p:pic>
        <p:nvPicPr>
          <p:cNvPr id="7170" name="Picture 2" descr="Image result for blood types multiple alleles&quot;">
            <a:extLst>
              <a:ext uri="{FF2B5EF4-FFF2-40B4-BE49-F238E27FC236}">
                <a16:creationId xmlns:a16="http://schemas.microsoft.com/office/drawing/2014/main" id="{EE0E9629-17D0-4991-8246-E5EE96A3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856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8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Pleiotropy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1" y="1461993"/>
            <a:ext cx="8229600" cy="4525963"/>
          </a:xfrm>
        </p:spPr>
        <p:txBody>
          <a:bodyPr/>
          <a:lstStyle/>
          <a:p>
            <a:r>
              <a:rPr lang="en-CA" dirty="0"/>
              <a:t>One gene that has </a:t>
            </a:r>
            <a:r>
              <a:rPr lang="en-CA" u="sng" dirty="0"/>
              <a:t>multiple </a:t>
            </a:r>
            <a:r>
              <a:rPr lang="en-CA" dirty="0"/>
              <a:t>effects on </a:t>
            </a:r>
            <a:r>
              <a:rPr lang="en-CA" u="sng" dirty="0"/>
              <a:t>phenotypic characters</a:t>
            </a:r>
          </a:p>
          <a:p>
            <a:endParaRPr lang="en-CA" dirty="0"/>
          </a:p>
          <a:p>
            <a:r>
              <a:rPr lang="en-CA" dirty="0"/>
              <a:t>Ex: Sickle cell Anemia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8" name="Picture 4" descr="Image result for sickle cell an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71" y="2575068"/>
            <a:ext cx="4704829" cy="32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ickle cell an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6" y="47837"/>
            <a:ext cx="7264807" cy="67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sickle cell anemia&quot;">
            <a:extLst>
              <a:ext uri="{FF2B5EF4-FFF2-40B4-BE49-F238E27FC236}">
                <a16:creationId xmlns:a16="http://schemas.microsoft.com/office/drawing/2014/main" id="{C6907AE0-0115-443A-B851-B4A6ACA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4244927"/>
            <a:ext cx="1936477" cy="14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6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ystic fibrosis 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" y="0"/>
            <a:ext cx="9134188" cy="69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14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Pleiotropy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Sickle Cell Anemia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https://www.youtube.com/watch?time_continue=10&amp;v=Qd0HrY2NlwY</a:t>
            </a:r>
            <a:endParaRPr lang="en-US" dirty="0"/>
          </a:p>
          <a:p>
            <a:endParaRPr lang="en-CA" dirty="0"/>
          </a:p>
          <a:p>
            <a:r>
              <a:rPr lang="en-CA" dirty="0"/>
              <a:t>Cystic Fibrosis</a:t>
            </a:r>
          </a:p>
          <a:p>
            <a:r>
              <a:rPr lang="en-US" dirty="0"/>
              <a:t>https://www.youtube.com/watch?time_continue=11&amp;v=FMAOEOmLoUE</a:t>
            </a:r>
          </a:p>
        </p:txBody>
      </p:sp>
    </p:spTree>
    <p:extLst>
      <p:ext uri="{BB962C8B-B14F-4D97-AF65-F5344CB8AC3E}">
        <p14:creationId xmlns:p14="http://schemas.microsoft.com/office/powerpoint/2010/main" val="267383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820" r="7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4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215" t="4069" r="-15035" b="656"/>
          <a:stretch/>
        </p:blipFill>
        <p:spPr>
          <a:xfrm>
            <a:off x="-800531" y="0"/>
            <a:ext cx="11290252" cy="4734320"/>
          </a:xfrm>
        </p:spPr>
      </p:pic>
      <p:sp>
        <p:nvSpPr>
          <p:cNvPr id="6" name="TextBox 5"/>
          <p:cNvSpPr txBox="1"/>
          <p:nvPr/>
        </p:nvSpPr>
        <p:spPr>
          <a:xfrm>
            <a:off x="5479498" y="4435064"/>
            <a:ext cx="320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044" y="3534269"/>
            <a:ext cx="4341956" cy="33237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470" b="3470"/>
          <a:stretch>
            <a:fillRect/>
          </a:stretch>
        </p:blipFill>
        <p:spPr>
          <a:xfrm>
            <a:off x="236364" y="357684"/>
            <a:ext cx="8229600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993" y="4407803"/>
            <a:ext cx="3486892" cy="22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 Background /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watch?time_continue</a:t>
            </a:r>
            <a:r>
              <a:rPr lang="en-US" dirty="0"/>
              <a:t>=9&amp;v=Mehz7tCxjSE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3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795"/>
            <a:ext cx="7772400" cy="1470025"/>
          </a:xfrm>
        </p:spPr>
        <p:txBody>
          <a:bodyPr/>
          <a:lstStyle/>
          <a:p>
            <a:r>
              <a:rPr lang="en-US" u="sng" dirty="0"/>
              <a:t>Extending Mendelian Genetics</a:t>
            </a:r>
            <a:br>
              <a:rPr lang="en-US" u="sng" dirty="0"/>
            </a:br>
            <a:r>
              <a:rPr lang="en-US" dirty="0"/>
              <a:t>Sec 14.3 </a:t>
            </a:r>
            <a:r>
              <a:rPr lang="en-US" dirty="0" err="1"/>
              <a:t>pg</a:t>
            </a:r>
            <a:r>
              <a:rPr lang="en-US" dirty="0"/>
              <a:t> 271</a:t>
            </a:r>
          </a:p>
        </p:txBody>
      </p:sp>
      <p:pic>
        <p:nvPicPr>
          <p:cNvPr id="5" name="Picture 2" descr="Image result for lab colour genetics&quot;">
            <a:extLst>
              <a:ext uri="{FF2B5EF4-FFF2-40B4-BE49-F238E27FC236}">
                <a16:creationId xmlns:a16="http://schemas.microsoft.com/office/drawing/2014/main" id="{61207DD4-6941-4E7C-8891-7629211F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2171651"/>
            <a:ext cx="4167554" cy="41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ickle cell anemia&quot;">
            <a:extLst>
              <a:ext uri="{FF2B5EF4-FFF2-40B4-BE49-F238E27FC236}">
                <a16:creationId xmlns:a16="http://schemas.microsoft.com/office/drawing/2014/main" id="{073EE45D-D7D4-4112-B71D-19459350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1651"/>
            <a:ext cx="4324532" cy="24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odominance&quot;">
            <a:extLst>
              <a:ext uri="{FF2B5EF4-FFF2-40B4-BE49-F238E27FC236}">
                <a16:creationId xmlns:a16="http://schemas.microsoft.com/office/drawing/2014/main" id="{2E1DCDF2-30C5-449E-B9B2-C3C8D706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35902"/>
            <a:ext cx="4473526" cy="22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0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Degrees of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80" y="1085638"/>
            <a:ext cx="8569620" cy="5040526"/>
          </a:xfrm>
        </p:spPr>
        <p:txBody>
          <a:bodyPr/>
          <a:lstStyle/>
          <a:p>
            <a:pPr marL="571500" indent="-571500">
              <a:buAutoNum type="romanLcParenR"/>
            </a:pPr>
            <a:r>
              <a:rPr lang="en-CA" b="1" u="sng" dirty="0"/>
              <a:t>Complete dominance-</a:t>
            </a:r>
          </a:p>
          <a:p>
            <a:pPr marL="857250" lvl="1" indent="-457200">
              <a:buFontTx/>
              <a:buChar char="-"/>
            </a:pPr>
            <a:r>
              <a:rPr lang="en-CA" dirty="0"/>
              <a:t>the offspring always look like either parent A or parent B (NOT a combination)</a:t>
            </a:r>
          </a:p>
          <a:p>
            <a:pPr marL="857250" lvl="1" indent="-457200">
              <a:buFontTx/>
              <a:buChar char="-"/>
            </a:pPr>
            <a:r>
              <a:rPr lang="en-CA" dirty="0" err="1"/>
              <a:t>Hh</a:t>
            </a:r>
            <a:r>
              <a:rPr lang="en-CA" dirty="0"/>
              <a:t> and HH phenotypes look the same ( NOT a mix)</a:t>
            </a:r>
            <a:endParaRPr lang="en-US" dirty="0"/>
          </a:p>
          <a:p>
            <a:pPr marL="857250" lvl="1" indent="-457200">
              <a:buFontTx/>
              <a:buChar char="-"/>
            </a:pPr>
            <a:r>
              <a:rPr lang="en-CA" dirty="0"/>
              <a:t>The basis of Mendel’s work! </a:t>
            </a:r>
            <a:endParaRPr lang="en-US" dirty="0"/>
          </a:p>
        </p:txBody>
      </p:sp>
      <p:pic>
        <p:nvPicPr>
          <p:cNvPr id="4" name="Picture 2" descr="http://www.shenet.org/high/hsacaddept/science/hssciencedept/Biology%20Web%20Lessons/skMendel's%20Pea%20Experiments/Mendel%20Pea%20Plant%20Images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990" y="4512536"/>
            <a:ext cx="2743200" cy="1815354"/>
          </a:xfrm>
          <a:prstGeom prst="rect">
            <a:avLst/>
          </a:prstGeom>
          <a:noFill/>
        </p:spPr>
      </p:pic>
      <p:pic>
        <p:nvPicPr>
          <p:cNvPr id="6" name="Picture 6" descr="http://1.bp.blogspot.com/-k0kAx8j-KDs/TiY-vgqiq5I/AAAAAAAACZU/f3mcoqS_2BY/s400/men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810" y="3665276"/>
            <a:ext cx="2033516" cy="270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9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BCA4-8D5B-4818-91DC-975382D9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01067-BE29-40C6-8F18-2EB6560A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7686" cy="4702126"/>
          </a:xfrm>
        </p:spPr>
        <p:txBody>
          <a:bodyPr/>
          <a:lstStyle/>
          <a:p>
            <a:r>
              <a:rPr lang="en-US" dirty="0"/>
              <a:t>Mendel’s peas showed complete dominance!</a:t>
            </a:r>
          </a:p>
          <a:p>
            <a:endParaRPr lang="en-US" dirty="0"/>
          </a:p>
          <a:p>
            <a:r>
              <a:rPr lang="en-US" dirty="0"/>
              <a:t>EXCEPT… he couldn’t explain the ratios for pod shape!</a:t>
            </a:r>
          </a:p>
        </p:txBody>
      </p:sp>
      <p:pic>
        <p:nvPicPr>
          <p:cNvPr id="4" name="Picture 3" descr="http://gathabiotens.files.wordpress.com/2010/08/c7_14_1_traits1.jpg">
            <a:extLst>
              <a:ext uri="{FF2B5EF4-FFF2-40B4-BE49-F238E27FC236}">
                <a16:creationId xmlns:a16="http://schemas.microsoft.com/office/drawing/2014/main" id="{05FFB2DC-B87D-4CF7-88C9-45C21234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687" y="0"/>
            <a:ext cx="4817313" cy="6821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34179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350</TotalTime>
  <Words>494</Words>
  <Application>Microsoft Office PowerPoint</Application>
  <PresentationFormat>On-screen Show (4:3)</PresentationFormat>
  <Paragraphs>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Black</vt:lpstr>
      <vt:lpstr>Extending Mendelian Genetics Sec 14.3 pg 271-275</vt:lpstr>
      <vt:lpstr>First Rapid Review…Try This!</vt:lpstr>
      <vt:lpstr>PowerPoint Presentation</vt:lpstr>
      <vt:lpstr>PowerPoint Presentation</vt:lpstr>
      <vt:lpstr>PowerPoint Presentation</vt:lpstr>
      <vt:lpstr>Extra Background / Review</vt:lpstr>
      <vt:lpstr>Extending Mendelian Genetics Sec 14.3 pg 271</vt:lpstr>
      <vt:lpstr>Degrees of dominance</vt:lpstr>
      <vt:lpstr>PowerPoint Presentation</vt:lpstr>
      <vt:lpstr>Not all traits follow simple Mendelian patterns  </vt:lpstr>
      <vt:lpstr>PowerPoint Presentation</vt:lpstr>
      <vt:lpstr>PowerPoint Presentation</vt:lpstr>
      <vt:lpstr>iii) Codominance</vt:lpstr>
      <vt:lpstr>Assessing Degrees of Dominance Ex: Tay Sach’s disease</vt:lpstr>
      <vt:lpstr>PowerPoint Presentation</vt:lpstr>
      <vt:lpstr>PowerPoint Presentation</vt:lpstr>
      <vt:lpstr>Degrees of Dominance…</vt:lpstr>
      <vt:lpstr>Polydactyly</vt:lpstr>
      <vt:lpstr>Polydactyly</vt:lpstr>
      <vt:lpstr>Multiple Alleles</vt:lpstr>
      <vt:lpstr>PowerPoint Presentation</vt:lpstr>
      <vt:lpstr>PowerPoint Presentation</vt:lpstr>
      <vt:lpstr>PowerPoint Presentation</vt:lpstr>
      <vt:lpstr>Take a peek at this</vt:lpstr>
      <vt:lpstr>Pleiotropy</vt:lpstr>
      <vt:lpstr>PowerPoint Presentation</vt:lpstr>
      <vt:lpstr>PowerPoint Presentation</vt:lpstr>
      <vt:lpstr>Pleiotropy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Review</dc:title>
  <dc:creator>Vanessa Norris</dc:creator>
  <cp:lastModifiedBy>Vanessa Norris</cp:lastModifiedBy>
  <cp:revision>30</cp:revision>
  <dcterms:created xsi:type="dcterms:W3CDTF">2019-02-11T07:00:12Z</dcterms:created>
  <dcterms:modified xsi:type="dcterms:W3CDTF">2020-01-08T23:21:21Z</dcterms:modified>
</cp:coreProperties>
</file>