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8" r:id="rId4"/>
    <p:sldId id="289" r:id="rId5"/>
    <p:sldId id="281" r:id="rId6"/>
    <p:sldId id="271" r:id="rId7"/>
    <p:sldId id="282" r:id="rId8"/>
    <p:sldId id="283" r:id="rId9"/>
    <p:sldId id="286" r:id="rId10"/>
    <p:sldId id="285" r:id="rId11"/>
    <p:sldId id="284" r:id="rId12"/>
    <p:sldId id="287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90" r:id="rId22"/>
    <p:sldId id="291" r:id="rId23"/>
    <p:sldId id="292" r:id="rId24"/>
    <p:sldId id="270" r:id="rId25"/>
    <p:sldId id="268" r:id="rId26"/>
    <p:sldId id="280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49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_cs1YlZoug" TargetMode="External"/><Relationship Id="rId2" Type="http://schemas.openxmlformats.org/officeDocument/2006/relationships/hyperlink" Target="https://www.youtube.com/watch?v=WXPBoFDqNV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logycorner.com/fruitflygenetics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019907"/>
            <a:ext cx="8147304" cy="13441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Genetics &amp;  Stats Reunited at Last!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822" y="3094541"/>
            <a:ext cx="8147304" cy="161708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i="1" dirty="0">
                <a:solidFill>
                  <a:schemeClr val="tx1"/>
                </a:solidFill>
              </a:rPr>
              <a:t>AP Science Practice 2:</a:t>
            </a:r>
          </a:p>
          <a:p>
            <a:endParaRPr lang="en-US" sz="2400" b="1" i="1" dirty="0">
              <a:solidFill>
                <a:schemeClr val="tx1"/>
              </a:solidFill>
            </a:endParaRPr>
          </a:p>
          <a:p>
            <a:r>
              <a:rPr lang="en-US" sz="3500" b="1" i="1" dirty="0">
                <a:solidFill>
                  <a:schemeClr val="tx1"/>
                </a:solidFill>
              </a:rPr>
              <a:t>The Student can use, justify and apply mathematics appropriately</a:t>
            </a:r>
          </a:p>
        </p:txBody>
      </p:sp>
      <p:pic>
        <p:nvPicPr>
          <p:cNvPr id="4" name="Picture 2" descr="Image result for fruit fly">
            <a:extLst>
              <a:ext uri="{FF2B5EF4-FFF2-40B4-BE49-F238E27FC236}">
                <a16:creationId xmlns:a16="http://schemas.microsoft.com/office/drawing/2014/main" id="{8CC30D25-80D1-4716-9D7D-4E40C2DA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6" y="4980196"/>
            <a:ext cx="2162640" cy="14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2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795E-E46E-4877-B10A-EC2F58B0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2058228"/>
          </a:xfrm>
        </p:spPr>
        <p:txBody>
          <a:bodyPr/>
          <a:lstStyle/>
          <a:p>
            <a:r>
              <a:rPr lang="en-US" sz="2800" dirty="0"/>
              <a:t>Calculate the Degrees of Freedom (df) by subtracting 1 from the number of classes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747C-AF79-442F-84CC-80C3F9C8A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class: Heads or Tails so 2 </a:t>
            </a:r>
            <a:r>
              <a:rPr lang="en-US" dirty="0" err="1"/>
              <a:t>classs</a:t>
            </a:r>
            <a:endParaRPr lang="en-US" dirty="0"/>
          </a:p>
          <a:p>
            <a:r>
              <a:rPr lang="en-US" dirty="0"/>
              <a:t>df= 2 -1</a:t>
            </a:r>
          </a:p>
          <a:p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544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15C3-352C-41C9-B95A-B5D39038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2058228"/>
          </a:xfrm>
        </p:spPr>
        <p:txBody>
          <a:bodyPr/>
          <a:lstStyle/>
          <a:p>
            <a:r>
              <a:rPr lang="en-US" sz="2800" b="1" dirty="0"/>
              <a:t>Identify the critical Chi squared value at p&lt;0.05 &amp; compare to calculated Chi squared</a:t>
            </a:r>
            <a:br>
              <a:rPr lang="en-US" sz="60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191B-D5C7-4B0D-9DD0-AD9784F0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critical p values table">
            <a:extLst>
              <a:ext uri="{FF2B5EF4-FFF2-40B4-BE49-F238E27FC236}">
                <a16:creationId xmlns:a16="http://schemas.microsoft.com/office/drawing/2014/main" id="{5D85BA87-B37F-4039-92FA-EC477F93C9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453882"/>
            <a:ext cx="7835704" cy="497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54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AB5D-7771-4216-9DF6-49CA9A9A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critical value &amp; Conclude: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9A82-210D-4C42-9A1D-6D1A5E51E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Calculated x</a:t>
            </a:r>
            <a:r>
              <a:rPr lang="en-US" sz="3200" baseline="30000" dirty="0">
                <a:solidFill>
                  <a:schemeClr val="tx1"/>
                </a:solidFill>
              </a:rPr>
              <a:t>2 </a:t>
            </a:r>
            <a:r>
              <a:rPr lang="en-US" sz="3200" dirty="0">
                <a:solidFill>
                  <a:schemeClr val="tx1"/>
                </a:solidFill>
              </a:rPr>
              <a:t>= 0. 72</a:t>
            </a:r>
          </a:p>
          <a:p>
            <a:r>
              <a:rPr lang="en-US" sz="3200" dirty="0">
                <a:solidFill>
                  <a:schemeClr val="tx1"/>
                </a:solidFill>
              </a:rPr>
              <a:t>At p0.05 critical value = 3.841</a:t>
            </a:r>
          </a:p>
          <a:p>
            <a:r>
              <a:rPr lang="en-US" sz="3200" dirty="0">
                <a:solidFill>
                  <a:schemeClr val="tx1"/>
                </a:solidFill>
              </a:rPr>
              <a:t>Since our x</a:t>
            </a:r>
            <a:r>
              <a:rPr lang="en-US" sz="3200" baseline="30000" dirty="0">
                <a:solidFill>
                  <a:schemeClr val="tx1"/>
                </a:solidFill>
              </a:rPr>
              <a:t>2 </a:t>
            </a:r>
            <a:r>
              <a:rPr lang="en-US" sz="3200" dirty="0">
                <a:solidFill>
                  <a:schemeClr val="tx1"/>
                </a:solidFill>
              </a:rPr>
              <a:t>is less than 3.841 we accept our null hypothesis!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There is no statistical difference between the number of heads and tails flipped!</a:t>
            </a:r>
          </a:p>
        </p:txBody>
      </p:sp>
    </p:spTree>
    <p:extLst>
      <p:ext uri="{BB962C8B-B14F-4D97-AF65-F5344CB8AC3E}">
        <p14:creationId xmlns:p14="http://schemas.microsoft.com/office/powerpoint/2010/main" val="31059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60602"/>
            <a:ext cx="8147051" cy="623769"/>
          </a:xfrm>
        </p:spPr>
        <p:txBody>
          <a:bodyPr/>
          <a:lstStyle/>
          <a:p>
            <a:r>
              <a:rPr lang="en-US" dirty="0"/>
              <a:t>Step 1: Identify hypotheses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131786" y="717898"/>
            <a:ext cx="7121968" cy="3606977"/>
          </a:xfrm>
        </p:spPr>
      </p:pic>
      <p:sp>
        <p:nvSpPr>
          <p:cNvPr id="5" name="TextBox 4"/>
          <p:cNvSpPr txBox="1"/>
          <p:nvPr/>
        </p:nvSpPr>
        <p:spPr>
          <a:xfrm>
            <a:off x="1" y="4383379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Null hypothesis (</a:t>
            </a:r>
            <a:r>
              <a:rPr lang="en-US" sz="2400" b="1" i="1" dirty="0"/>
              <a:t>H</a:t>
            </a:r>
            <a:r>
              <a:rPr lang="en-US" sz="2400" b="1" i="1" baseline="-25000" dirty="0"/>
              <a:t>0</a:t>
            </a:r>
            <a:r>
              <a:rPr lang="en-US" sz="2400" i="1" dirty="0"/>
              <a:t>):</a:t>
            </a:r>
            <a:r>
              <a:rPr lang="en-US" sz="2400" dirty="0"/>
              <a:t> There is </a:t>
            </a:r>
            <a:r>
              <a:rPr lang="en-US" sz="2400" b="1" dirty="0"/>
              <a:t>no</a:t>
            </a:r>
            <a:r>
              <a:rPr lang="en-US" sz="2400" dirty="0"/>
              <a:t> significant difference between observed and expected frequencies (i.e. genes are </a:t>
            </a:r>
            <a:r>
              <a:rPr lang="en-US" sz="2400" b="1" u="sng" dirty="0"/>
              <a:t>unlinked</a:t>
            </a:r>
            <a:r>
              <a:rPr lang="en-US" sz="2400" u="sng" dirty="0"/>
              <a:t>)</a:t>
            </a:r>
          </a:p>
          <a:p>
            <a:endParaRPr lang="en-US" sz="2400" u="sng" dirty="0"/>
          </a:p>
          <a:p>
            <a:r>
              <a:rPr lang="en-US" sz="2400" i="1" dirty="0"/>
              <a:t>Alternate Hypothesis </a:t>
            </a:r>
            <a:r>
              <a:rPr lang="en-US" sz="2400" b="1" i="1" dirty="0"/>
              <a:t>(H</a:t>
            </a:r>
            <a:r>
              <a:rPr lang="en-US" sz="2400" b="1" i="1" baseline="-25000" dirty="0"/>
              <a:t>A</a:t>
            </a:r>
            <a:r>
              <a:rPr lang="en-US" sz="2400" b="1" i="1" dirty="0"/>
              <a:t>): </a:t>
            </a:r>
            <a:r>
              <a:rPr lang="en-US" sz="2400" dirty="0"/>
              <a:t> There </a:t>
            </a:r>
            <a:r>
              <a:rPr lang="en-US" sz="2400" b="1" dirty="0"/>
              <a:t>is</a:t>
            </a:r>
            <a:r>
              <a:rPr lang="en-US" sz="2400" dirty="0"/>
              <a:t> a significant difference between observed and expected frequencies (</a:t>
            </a:r>
            <a:r>
              <a:rPr lang="en-US" sz="2400" dirty="0" err="1"/>
              <a:t>ie</a:t>
            </a:r>
            <a:r>
              <a:rPr lang="en-US" sz="2400" dirty="0"/>
              <a:t>. genes are </a:t>
            </a:r>
            <a:r>
              <a:rPr lang="en-US" sz="2400" b="1" u="sng" dirty="0"/>
              <a:t>linked</a:t>
            </a:r>
            <a:r>
              <a:rPr lang="en-US" sz="2400" dirty="0"/>
              <a:t>)</a:t>
            </a:r>
            <a:endParaRPr lang="en-US" sz="2400" b="1" i="1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113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Construct a Table of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Compare observed and expected frequencies for each possible phenotype in a table</a:t>
            </a:r>
          </a:p>
          <a:p>
            <a:r>
              <a:rPr lang="en-C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Expected frequencies are calculated by:</a:t>
            </a:r>
            <a:r>
              <a:rPr lang="en-CA" sz="2800" dirty="0"/>
              <a:t>  determining the expected ratios and then multiplying against the observed total </a:t>
            </a:r>
            <a:endParaRPr lang="en-US" sz="2800" dirty="0"/>
          </a:p>
          <a:p>
            <a:r>
              <a:rPr lang="en-US" sz="2800" dirty="0"/>
              <a:t>Ex: Smooth Yellow</a:t>
            </a:r>
          </a:p>
          <a:p>
            <a:r>
              <a:rPr lang="en-US" sz="2800" dirty="0"/>
              <a:t>Observed: 701 (from data)</a:t>
            </a:r>
          </a:p>
          <a:p>
            <a:r>
              <a:rPr lang="en-US" sz="2800" dirty="0"/>
              <a:t>Expected: 1216 x 9/16 = 684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280664-2F2B-4605-89AF-15CB9CF9B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767754" y="4147077"/>
            <a:ext cx="3376246" cy="17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Construct a Table of Frequencies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2396"/>
          <a:stretch/>
        </p:blipFill>
        <p:spPr>
          <a:xfrm>
            <a:off x="1" y="1761565"/>
            <a:ext cx="9144000" cy="3539838"/>
          </a:xfrm>
        </p:spPr>
      </p:pic>
    </p:spTree>
    <p:extLst>
      <p:ext uri="{BB962C8B-B14F-4D97-AF65-F5344CB8AC3E}">
        <p14:creationId xmlns:p14="http://schemas.microsoft.com/office/powerpoint/2010/main" val="189284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129"/>
            <a:ext cx="8943866" cy="1452283"/>
          </a:xfrm>
        </p:spPr>
        <p:txBody>
          <a:bodyPr/>
          <a:lstStyle/>
          <a:p>
            <a:r>
              <a:rPr lang="en-US" dirty="0"/>
              <a:t>Step 3: Apply the Chi-Squared Formula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31003" y="1494518"/>
            <a:ext cx="9012997" cy="4828509"/>
          </a:xfrm>
        </p:spPr>
      </p:pic>
    </p:spTree>
    <p:extLst>
      <p:ext uri="{BB962C8B-B14F-4D97-AF65-F5344CB8AC3E}">
        <p14:creationId xmlns:p14="http://schemas.microsoft.com/office/powerpoint/2010/main" val="82966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Apply the Chi-Squared Formula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544" r="5544"/>
          <a:stretch>
            <a:fillRect/>
          </a:stretch>
        </p:blipFill>
        <p:spPr>
          <a:xfrm>
            <a:off x="498475" y="1347393"/>
            <a:ext cx="8147051" cy="4364598"/>
          </a:xfrm>
        </p:spPr>
      </p:pic>
      <p:sp>
        <p:nvSpPr>
          <p:cNvPr id="5" name="TextBox 4"/>
          <p:cNvSpPr txBox="1"/>
          <p:nvPr/>
        </p:nvSpPr>
        <p:spPr>
          <a:xfrm>
            <a:off x="1021368" y="5711991"/>
            <a:ext cx="7624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baseline="30000" dirty="0"/>
              <a:t>2</a:t>
            </a:r>
            <a:r>
              <a:rPr lang="en-US" sz="2400" b="1" dirty="0"/>
              <a:t> = the sum of the bottom row</a:t>
            </a:r>
          </a:p>
          <a:p>
            <a:r>
              <a:rPr lang="en-US" sz="2400" b="1" dirty="0"/>
              <a:t>     =( 0.42 + 2.53 +0.99 + 0.84)</a:t>
            </a:r>
          </a:p>
          <a:p>
            <a:r>
              <a:rPr lang="en-US" sz="2400" b="1" dirty="0"/>
              <a:t>    =4.76</a:t>
            </a:r>
          </a:p>
          <a:p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1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Determine the Degrees of Freedom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8137" y="1546412"/>
            <a:ext cx="9144000" cy="53115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91A785-7214-463F-A666-5B96EA10D32E}"/>
              </a:ext>
            </a:extLst>
          </p:cNvPr>
          <p:cNvSpPr txBox="1"/>
          <p:nvPr/>
        </p:nvSpPr>
        <p:spPr>
          <a:xfrm>
            <a:off x="2678967" y="3727937"/>
            <a:ext cx="31652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*For our purposes use number of classes–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1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92" y="9723"/>
            <a:ext cx="8589254" cy="1452283"/>
          </a:xfrm>
        </p:spPr>
        <p:txBody>
          <a:bodyPr/>
          <a:lstStyle/>
          <a:p>
            <a:r>
              <a:rPr lang="en-US" sz="4400" dirty="0"/>
              <a:t>Step 5: Identify the p value &amp; use a Chi- Squared distribution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1392702"/>
            <a:ext cx="9143999" cy="47334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11483"/>
            <a:ext cx="9144000" cy="11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173E-6BF2-4D62-857C-1C3FF0D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304937"/>
            <a:ext cx="8147051" cy="1452283"/>
          </a:xfrm>
        </p:spPr>
        <p:txBody>
          <a:bodyPr/>
          <a:lstStyle/>
          <a:p>
            <a:r>
              <a:rPr lang="en-US" dirty="0"/>
              <a:t>Chi-Squared with Bozeman Science &amp; Crash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4239-2C38-48A9-933D-40CFD079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92" y="1912551"/>
            <a:ext cx="8147051" cy="43645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Bozeman- https://www.youtube.com/watch?v=WXPBoFDqNVk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Crash course- https://www.youtube.com/watch?v=7_cs1YlZoug</a:t>
            </a:r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chemeClr val="tx1"/>
                </a:solidFill>
              </a:rPr>
              <a:t>In Class: Intro + M &amp; M Chi Square Analysis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need to know Chi Square for the fruit fly lab!</a:t>
            </a:r>
          </a:p>
        </p:txBody>
      </p:sp>
      <p:pic>
        <p:nvPicPr>
          <p:cNvPr id="1026" name="Picture 2" descr="Image result for fruit fly">
            <a:extLst>
              <a:ext uri="{FF2B5EF4-FFF2-40B4-BE49-F238E27FC236}">
                <a16:creationId xmlns:a16="http://schemas.microsoft.com/office/drawing/2014/main" id="{1A836A2B-9052-4816-85AE-01127F88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48" y="5706338"/>
            <a:ext cx="2162640" cy="14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 &amp; ms">
            <a:extLst>
              <a:ext uri="{FF2B5EF4-FFF2-40B4-BE49-F238E27FC236}">
                <a16:creationId xmlns:a16="http://schemas.microsoft.com/office/drawing/2014/main" id="{82B35CE2-C2D8-4D63-9715-3AB70BB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74" y="3938954"/>
            <a:ext cx="2646926" cy="1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5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870"/>
            <a:ext cx="9312812" cy="1452283"/>
          </a:xfrm>
        </p:spPr>
        <p:txBody>
          <a:bodyPr/>
          <a:lstStyle/>
          <a:p>
            <a:r>
              <a:rPr lang="en-US" dirty="0"/>
              <a:t>Conclusion</a:t>
            </a:r>
            <a:r>
              <a:rPr lang="mr-IN" dirty="0"/>
              <a:t>…</a:t>
            </a:r>
            <a:r>
              <a:rPr lang="en-US" dirty="0"/>
              <a:t>Which </a:t>
            </a:r>
            <a:r>
              <a:rPr lang="en-CA" dirty="0"/>
              <a:t>hypothesis do the stats support?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Since the calculated x2 is less than the critical value at p 0.005…</a:t>
            </a:r>
          </a:p>
          <a:p>
            <a:pPr lvl="1"/>
            <a:r>
              <a:rPr lang="en-US" sz="2600" dirty="0">
                <a:sym typeface="Wingdings"/>
              </a:rPr>
              <a:t>Accept the null hypothesis (H</a:t>
            </a:r>
            <a:r>
              <a:rPr lang="en-US" sz="2600" baseline="-25000" dirty="0">
                <a:sym typeface="Wingdings"/>
              </a:rPr>
              <a:t>O</a:t>
            </a:r>
            <a:r>
              <a:rPr lang="en-US" sz="2600" dirty="0">
                <a:sym typeface="Wingdings"/>
              </a:rPr>
              <a:t>)</a:t>
            </a:r>
          </a:p>
          <a:p>
            <a:pPr lvl="1"/>
            <a:r>
              <a:rPr lang="en-US" sz="2600" dirty="0">
                <a:sym typeface="Wingdings"/>
              </a:rPr>
              <a:t>REJECT the alternative hypothesis</a:t>
            </a:r>
          </a:p>
          <a:p>
            <a:r>
              <a:rPr lang="en-US" sz="2800" dirty="0">
                <a:sym typeface="Wingdings"/>
              </a:rPr>
              <a:t>There is no significant difference between observed and expected frequencies (genes are unlinked)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5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0EA-257F-45A0-8D16-B7BC1D5F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&amp; M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1F1A-4758-4ACE-AA56-BE5F2579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Follow  instructions.. You can eat the candies when the lab tells you!</a:t>
            </a:r>
          </a:p>
        </p:txBody>
      </p:sp>
      <p:pic>
        <p:nvPicPr>
          <p:cNvPr id="1026" name="Picture 2" descr="Image result for m &amp; ms">
            <a:extLst>
              <a:ext uri="{FF2B5EF4-FFF2-40B4-BE49-F238E27FC236}">
                <a16:creationId xmlns:a16="http://schemas.microsoft.com/office/drawing/2014/main" id="{24C12857-DDE5-4DB8-8FB4-C93C31A3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9144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2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0AED-A807-4069-B0F8-48E07136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FF0513-05AA-49B7-B48A-AF84DCD97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07784"/>
              </p:ext>
            </p:extLst>
          </p:nvPr>
        </p:nvGraphicFramePr>
        <p:xfrm>
          <a:off x="-98474" y="1762124"/>
          <a:ext cx="9242472" cy="491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613">
                  <a:extLst>
                    <a:ext uri="{9D8B030D-6E8A-4147-A177-3AD203B41FA5}">
                      <a16:colId xmlns:a16="http://schemas.microsoft.com/office/drawing/2014/main" val="737569243"/>
                    </a:ext>
                  </a:extLst>
                </a:gridCol>
                <a:gridCol w="1092005">
                  <a:extLst>
                    <a:ext uri="{9D8B030D-6E8A-4147-A177-3AD203B41FA5}">
                      <a16:colId xmlns:a16="http://schemas.microsoft.com/office/drawing/2014/main" val="1309081484"/>
                    </a:ext>
                  </a:extLst>
                </a:gridCol>
                <a:gridCol w="1155309">
                  <a:extLst>
                    <a:ext uri="{9D8B030D-6E8A-4147-A177-3AD203B41FA5}">
                      <a16:colId xmlns:a16="http://schemas.microsoft.com/office/drawing/2014/main" val="3773169916"/>
                    </a:ext>
                  </a:extLst>
                </a:gridCol>
                <a:gridCol w="1155309">
                  <a:extLst>
                    <a:ext uri="{9D8B030D-6E8A-4147-A177-3AD203B41FA5}">
                      <a16:colId xmlns:a16="http://schemas.microsoft.com/office/drawing/2014/main" val="2083689236"/>
                    </a:ext>
                  </a:extLst>
                </a:gridCol>
                <a:gridCol w="1155309">
                  <a:extLst>
                    <a:ext uri="{9D8B030D-6E8A-4147-A177-3AD203B41FA5}">
                      <a16:colId xmlns:a16="http://schemas.microsoft.com/office/drawing/2014/main" val="2677637376"/>
                    </a:ext>
                  </a:extLst>
                </a:gridCol>
                <a:gridCol w="1155309">
                  <a:extLst>
                    <a:ext uri="{9D8B030D-6E8A-4147-A177-3AD203B41FA5}">
                      <a16:colId xmlns:a16="http://schemas.microsoft.com/office/drawing/2014/main" val="1937750010"/>
                    </a:ext>
                  </a:extLst>
                </a:gridCol>
                <a:gridCol w="1155309">
                  <a:extLst>
                    <a:ext uri="{9D8B030D-6E8A-4147-A177-3AD203B41FA5}">
                      <a16:colId xmlns:a16="http://schemas.microsoft.com/office/drawing/2014/main" val="2269313718"/>
                    </a:ext>
                  </a:extLst>
                </a:gridCol>
                <a:gridCol w="1155309">
                  <a:extLst>
                    <a:ext uri="{9D8B030D-6E8A-4147-A177-3AD203B41FA5}">
                      <a16:colId xmlns:a16="http://schemas.microsoft.com/office/drawing/2014/main" val="1317370864"/>
                    </a:ext>
                  </a:extLst>
                </a:gridCol>
              </a:tblGrid>
              <a:tr h="620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89774"/>
                  </a:ext>
                </a:extLst>
              </a:tr>
              <a:tr h="620465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5+6+4+9+3+5+4+7+9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6+16+8+13+6+11+14+16+11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7+12+12+10+10+12+7+3+6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17+9+12+11+21+11+13+14+13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11+3+10+3+7+9+10+7+9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10+7+10+11+7+9+8+10+8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56+53+56+57+54+57+56+57+56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956806"/>
                  </a:ext>
                </a:extLst>
              </a:tr>
              <a:tr h="620465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37588"/>
                  </a:ext>
                </a:extLst>
              </a:tr>
              <a:tr h="620465">
                <a:tc>
                  <a:txBody>
                    <a:bodyPr/>
                    <a:lstStyle/>
                    <a:p>
                      <a:r>
                        <a:rPr lang="en-US" dirty="0"/>
                        <a:t>O-E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00326"/>
                  </a:ext>
                </a:extLst>
              </a:tr>
              <a:tr h="620465">
                <a:tc>
                  <a:txBody>
                    <a:bodyPr/>
                    <a:lstStyle/>
                    <a:p>
                      <a:r>
                        <a:rPr lang="en-US" dirty="0"/>
                        <a:t>(O-E)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/E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95647"/>
                  </a:ext>
                </a:extLst>
              </a:tr>
              <a:tr h="620465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2564"/>
                  </a:ext>
                </a:extLst>
              </a:tr>
              <a:tr h="6204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65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DA07-CA28-42EE-991B-EE82E9C2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A20F-5D93-4C24-A309-BC9DB7B5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next class you must hand in your m and m lab AND the practice Question on the extra handout (see next slide)</a:t>
            </a:r>
          </a:p>
          <a:p>
            <a:r>
              <a:rPr lang="en-US" dirty="0"/>
              <a:t>Today we will start the fruit fly lab and continue next day, it will be due next week</a:t>
            </a:r>
          </a:p>
          <a:p>
            <a:r>
              <a:rPr lang="en-US" dirty="0"/>
              <a:t>Fruit Fly Lab Link: </a:t>
            </a:r>
            <a:r>
              <a:rPr lang="en-US" dirty="0">
                <a:hlinkClick r:id="rId2"/>
              </a:rPr>
              <a:t>https://www.biologycorner.com/fruitflygenetics/index.html</a:t>
            </a:r>
            <a:endParaRPr lang="en-US" dirty="0"/>
          </a:p>
          <a:p>
            <a:pPr lvl="1"/>
            <a:r>
              <a:rPr lang="en-US" dirty="0"/>
              <a:t>Go to sexing fruit flies first then </a:t>
            </a:r>
            <a:r>
              <a:rPr lang="en-US"/>
              <a:t>follow instructions</a:t>
            </a:r>
          </a:p>
        </p:txBody>
      </p:sp>
    </p:spTree>
    <p:extLst>
      <p:ext uri="{BB962C8B-B14F-4D97-AF65-F5344CB8AC3E}">
        <p14:creationId xmlns:p14="http://schemas.microsoft.com/office/powerpoint/2010/main" val="483815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9A8D-866D-4FD2-8CD7-62CB9DCF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4129"/>
            <a:ext cx="8645526" cy="1452283"/>
          </a:xfrm>
        </p:spPr>
        <p:txBody>
          <a:bodyPr/>
          <a:lstStyle/>
          <a:p>
            <a:r>
              <a:rPr lang="en-US" dirty="0"/>
              <a:t>See Practice Q on Handout: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2A40-4F7F-41F5-B2D0-A8692285C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sweet pea plants, the trait for purple flowers (P) is dominant to red flowers (p). Similarly, the trait for long pollen (L) is dominant to round pollen (l).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Two heterozygotes are crossed, yielding the following  frequencies for the F1 generation: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296 purple long pollen plants, 19 purple round pollen plants, 27 red long pollen plants,  85 red round pollen plants.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Use the chi-squared test to determine if these results are due to independent assortment.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Include a null and alternate hypothesis and a table to show all calculations </a:t>
            </a:r>
          </a:p>
        </p:txBody>
      </p:sp>
    </p:spTree>
    <p:extLst>
      <p:ext uri="{BB962C8B-B14F-4D97-AF65-F5344CB8AC3E}">
        <p14:creationId xmlns:p14="http://schemas.microsoft.com/office/powerpoint/2010/main" val="301581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9650437" cy="6858000"/>
          </a:xfrm>
        </p:spPr>
      </p:pic>
    </p:spTree>
    <p:extLst>
      <p:ext uri="{BB962C8B-B14F-4D97-AF65-F5344CB8AC3E}">
        <p14:creationId xmlns:p14="http://schemas.microsoft.com/office/powerpoint/2010/main" val="185856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3D4A-020D-47C6-9CEB-ED1439D5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5852161"/>
            <a:ext cx="8147051" cy="890610"/>
          </a:xfrm>
        </p:spPr>
        <p:txBody>
          <a:bodyPr/>
          <a:lstStyle/>
          <a:p>
            <a:r>
              <a:rPr lang="en-US" sz="3200" b="1" dirty="0"/>
              <a:t>					X</a:t>
            </a:r>
            <a:r>
              <a:rPr lang="en-US" sz="3200" b="1" baseline="30000" dirty="0"/>
              <a:t>2</a:t>
            </a:r>
            <a:r>
              <a:rPr lang="en-US" sz="3200" b="1" dirty="0"/>
              <a:t> =</a:t>
            </a:r>
            <a:br>
              <a:rPr lang="en-US" sz="3200" b="1" dirty="0"/>
            </a:b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D6C4F3-891B-45FF-849A-40B5B435E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84370"/>
              </p:ext>
            </p:extLst>
          </p:nvPr>
        </p:nvGraphicFramePr>
        <p:xfrm>
          <a:off x="520507" y="2481412"/>
          <a:ext cx="8147052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830">
                  <a:extLst>
                    <a:ext uri="{9D8B030D-6E8A-4147-A177-3AD203B41FA5}">
                      <a16:colId xmlns:a16="http://schemas.microsoft.com/office/drawing/2014/main" val="2320144260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3775806639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3202489202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3257378303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350783363"/>
                    </a:ext>
                  </a:extLst>
                </a:gridCol>
                <a:gridCol w="1189650">
                  <a:extLst>
                    <a:ext uri="{9D8B030D-6E8A-4147-A177-3AD203B41FA5}">
                      <a16:colId xmlns:a16="http://schemas.microsoft.com/office/drawing/2014/main" val="3014896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Plant 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Observed #</a:t>
                      </a:r>
                    </a:p>
                    <a:p>
                      <a:r>
                        <a:rPr lang="en-US" dirty="0"/>
                        <a:t>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#</a:t>
                      </a:r>
                    </a:p>
                    <a:p>
                      <a:r>
                        <a:rPr lang="en-US" dirty="0"/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(O-E)2 </a:t>
                      </a:r>
                    </a:p>
                    <a:p>
                      <a:r>
                        <a:rPr lang="en-US" u="none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97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Purple /Long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1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Purple /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 /Long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9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Red/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6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02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7E4C05-9750-4B85-87AE-11BDA14A9FD6}"/>
              </a:ext>
            </a:extLst>
          </p:cNvPr>
          <p:cNvSpPr txBox="1"/>
          <p:nvPr/>
        </p:nvSpPr>
        <p:spPr>
          <a:xfrm>
            <a:off x="498474" y="385577"/>
            <a:ext cx="8147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Ho:</a:t>
            </a:r>
            <a:r>
              <a:rPr lang="en-US" dirty="0"/>
              <a:t> </a:t>
            </a:r>
            <a:r>
              <a:rPr lang="en-US" sz="2400" dirty="0"/>
              <a:t>There is not statistical difference between the expected and observed frequencies of each phenotype</a:t>
            </a:r>
          </a:p>
          <a:p>
            <a:endParaRPr lang="en-US" sz="2400" dirty="0"/>
          </a:p>
          <a:p>
            <a:r>
              <a:rPr lang="en-US" sz="2400" dirty="0"/>
              <a:t>Ha: There is a statistical difference between expected and observed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3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0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 &amp; ms">
            <a:extLst>
              <a:ext uri="{FF2B5EF4-FFF2-40B4-BE49-F238E27FC236}">
                <a16:creationId xmlns:a16="http://schemas.microsoft.com/office/drawing/2014/main" id="{7BACFFDC-7F4E-4CA2-9E6A-109C3A01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4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A3BEA-B1FA-4C8B-BA83-B77FBA72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56" y="4328505"/>
            <a:ext cx="8147051" cy="1452283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Have you ever wondered why that package of                      m &amp; m’s you bought never seems to have enough of your favorite </a:t>
            </a:r>
            <a:r>
              <a:rPr lang="en-US" sz="5400" b="1" dirty="0" err="1">
                <a:solidFill>
                  <a:schemeClr val="bg1"/>
                </a:solidFill>
              </a:rPr>
              <a:t>colour</a:t>
            </a:r>
            <a:r>
              <a:rPr lang="en-US" sz="5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364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7BE1-40E8-40DE-80AF-63BE291D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activity we will use stats to find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6B4C-7FF5-4A89-9D94-0ECB534A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33" y="2278965"/>
            <a:ext cx="7477908" cy="364921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Does the number of different </a:t>
            </a:r>
            <a:r>
              <a:rPr lang="en-US" sz="2400" b="1" dirty="0" err="1">
                <a:solidFill>
                  <a:schemeClr val="tx1"/>
                </a:solidFill>
              </a:rPr>
              <a:t>coloured</a:t>
            </a:r>
            <a:r>
              <a:rPr lang="en-US" sz="2400" b="1" dirty="0">
                <a:solidFill>
                  <a:schemeClr val="tx1"/>
                </a:solidFill>
              </a:rPr>
              <a:t> M &amp; M s in each really match the expected number given by the company’s website?!?</a:t>
            </a:r>
          </a:p>
          <a:p>
            <a:endParaRPr lang="en-US" b="1" dirty="0"/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What “Sweet STAT” will we use to find out!?</a:t>
            </a:r>
          </a:p>
          <a:p>
            <a:endParaRPr lang="en-US" sz="3200" b="1" dirty="0">
              <a:solidFill>
                <a:srgbClr val="521502"/>
              </a:solidFill>
            </a:endParaRPr>
          </a:p>
          <a:p>
            <a:pPr lvl="2"/>
            <a:r>
              <a:rPr lang="en-US" sz="3600" b="1" dirty="0">
                <a:solidFill>
                  <a:srgbClr val="FF0000"/>
                </a:solidFill>
              </a:rPr>
              <a:t>The Chi Square Analysis!</a:t>
            </a:r>
          </a:p>
        </p:txBody>
      </p:sp>
      <p:pic>
        <p:nvPicPr>
          <p:cNvPr id="5" name="Picture 6" descr="Image result for m &amp; ms">
            <a:extLst>
              <a:ext uri="{FF2B5EF4-FFF2-40B4-BE49-F238E27FC236}">
                <a16:creationId xmlns:a16="http://schemas.microsoft.com/office/drawing/2014/main" id="{220DB619-897C-4FAF-8AEB-3B075B7E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4150799"/>
            <a:ext cx="3563967" cy="26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89C6-B9E3-4ACD-ACC9-ADFA9C99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90609"/>
          </a:xfrm>
        </p:spPr>
        <p:txBody>
          <a:bodyPr/>
          <a:lstStyle/>
          <a:p>
            <a:r>
              <a:rPr lang="en-CA" b="1" dirty="0"/>
              <a:t>Chi-squared (χ</a:t>
            </a:r>
            <a:r>
              <a:rPr lang="en-CA" b="1" baseline="30000" dirty="0"/>
              <a:t>2</a:t>
            </a:r>
            <a:r>
              <a:rPr lang="en-CA" b="1" dirty="0"/>
              <a:t>)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DF1D0-FB7B-432C-8064-B2C15884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84142"/>
            <a:ext cx="9045525" cy="51558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This equation will be given to you in the AP data booklet: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Useful because: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It determines </a:t>
            </a:r>
            <a:r>
              <a:rPr lang="en-US" sz="2600" b="1" u="sng" dirty="0">
                <a:solidFill>
                  <a:schemeClr val="tx1"/>
                </a:solidFill>
              </a:rPr>
              <a:t>is the variation in the data due to chance </a:t>
            </a:r>
            <a:r>
              <a:rPr lang="en-US" sz="2600" dirty="0">
                <a:solidFill>
                  <a:schemeClr val="tx1"/>
                </a:solidFill>
              </a:rPr>
              <a:t>OR is it actually due to one of the variables being tested?</a:t>
            </a:r>
          </a:p>
          <a:p>
            <a:pPr lvl="1"/>
            <a:r>
              <a:rPr lang="en-US" sz="3000" b="1" i="1" dirty="0">
                <a:solidFill>
                  <a:schemeClr val="tx1"/>
                </a:solidFill>
              </a:rPr>
              <a:t>Helps us accept OR reject our null hypothesis!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328AD-3B20-4E72-B51D-680DD98557A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83" y="2104464"/>
            <a:ext cx="6342380" cy="264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0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89C6-B9E3-4ACD-ACC9-ADFA9C99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Chi-squared (χ</a:t>
            </a:r>
            <a:r>
              <a:rPr lang="en-CA" b="1" baseline="30000" dirty="0"/>
              <a:t>2</a:t>
            </a:r>
            <a:r>
              <a:rPr lang="en-CA" b="1" dirty="0"/>
              <a:t>) tests are used to determine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DF1D0-FB7B-432C-8064-B2C15884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5" y="1944858"/>
            <a:ext cx="8645526" cy="48361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Very useful in genetics &amp; we will use for the fruit fly lab!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We can apply</a:t>
            </a:r>
            <a:r>
              <a:rPr lang="en-CA" sz="2800" b="1" dirty="0"/>
              <a:t> (χ</a:t>
            </a:r>
            <a:r>
              <a:rPr lang="en-CA" sz="2800" b="1" baseline="30000" dirty="0"/>
              <a:t>2</a:t>
            </a:r>
            <a:r>
              <a:rPr lang="en-CA" sz="2800" b="1" dirty="0"/>
              <a:t>) tests</a:t>
            </a:r>
            <a:r>
              <a:rPr lang="en-US" sz="2800" dirty="0">
                <a:solidFill>
                  <a:schemeClr val="tx1"/>
                </a:solidFill>
              </a:rPr>
              <a:t>  to results from dihybrid crosses</a:t>
            </a:r>
          </a:p>
          <a:p>
            <a:pPr lvl="1"/>
            <a:r>
              <a:rPr lang="en-CA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>
                <a:solidFill>
                  <a:schemeClr val="tx1"/>
                </a:solidFill>
              </a:rPr>
              <a:t>ie</a:t>
            </a:r>
            <a:r>
              <a:rPr lang="en-CA" sz="2800" dirty="0">
                <a:solidFill>
                  <a:schemeClr val="tx1"/>
                </a:solidFill>
              </a:rPr>
              <a:t> is the predicted 9:3:3:1 ratio being upheld?</a:t>
            </a:r>
          </a:p>
          <a:p>
            <a:pPr lvl="1"/>
            <a:endParaRPr lang="en-US" sz="2800" dirty="0"/>
          </a:p>
          <a:p>
            <a:r>
              <a:rPr lang="en-CA" sz="3500" i="1" dirty="0">
                <a:solidFill>
                  <a:srgbClr val="FF0000"/>
                </a:solidFill>
                <a:sym typeface="Wingdings" panose="05000000000000000000" pitchFamily="2" charset="2"/>
              </a:rPr>
              <a:t>Is there </a:t>
            </a:r>
            <a:r>
              <a:rPr lang="en-CA" sz="3500" i="1" dirty="0">
                <a:solidFill>
                  <a:srgbClr val="FF0000"/>
                </a:solidFill>
              </a:rPr>
              <a:t>statistical difference between the actual ratios observed (data collected) and what would be expected from our Punnet’s Square?</a:t>
            </a:r>
            <a:endParaRPr lang="en-US" sz="3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7538-8252-4E81-BEF8-FD8B24F3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steps to using a Chi Squared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9EFA-9C9E-4488-8AD0-8467CF17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6412"/>
            <a:ext cx="8989254" cy="463923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Identify null and an alternate hypothesis</a:t>
            </a:r>
          </a:p>
          <a:p>
            <a:pPr lvl="1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Ho: there is no significant difference between expected &amp; observed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Construct a table of frequencies to compare the observed and expected frequencies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Apply the chi squared formula to calculate a Chi squared value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Calculate the Degrees of Freedom (df) by subtracting 1 from the number of classes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Identify the critical Chi squared value at p&lt;0.05 &amp; compare to calculated Chi squared</a:t>
            </a:r>
          </a:p>
        </p:txBody>
      </p:sp>
    </p:spTree>
    <p:extLst>
      <p:ext uri="{BB962C8B-B14F-4D97-AF65-F5344CB8AC3E}">
        <p14:creationId xmlns:p14="http://schemas.microsoft.com/office/powerpoint/2010/main" val="23794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0764-9105-419D-8D86-FCC2A1A9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5075" y="0"/>
            <a:ext cx="8147051" cy="1452283"/>
          </a:xfrm>
        </p:spPr>
        <p:txBody>
          <a:bodyPr/>
          <a:lstStyle/>
          <a:p>
            <a:r>
              <a:rPr lang="en-US" dirty="0"/>
              <a:t>Simple Example: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D492-859A-4445-9608-D05B8391D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571296"/>
            <a:ext cx="8147051" cy="43645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Flipping 50 coins…</a:t>
            </a:r>
          </a:p>
          <a:p>
            <a:r>
              <a:rPr lang="en-US" dirty="0"/>
              <a:t>We’d expect the number of Heads and Tails to occur with equal chance so </a:t>
            </a:r>
          </a:p>
          <a:p>
            <a:r>
              <a:rPr lang="en-US" dirty="0"/>
              <a:t>Expected=    25 Heads	25 Tails</a:t>
            </a:r>
          </a:p>
          <a:p>
            <a:r>
              <a:rPr lang="en-US" b="1" dirty="0">
                <a:solidFill>
                  <a:srgbClr val="FF0000"/>
                </a:solidFill>
              </a:rPr>
              <a:t>Null Hypothesis: There is no difference between the expected and observed frequencies</a:t>
            </a:r>
          </a:p>
          <a:p>
            <a:r>
              <a:rPr lang="en-US" dirty="0"/>
              <a:t>Flip the coins…. Get the ratios &amp; record the actual number of Heads and Tails observed </a:t>
            </a:r>
          </a:p>
          <a:p>
            <a:r>
              <a:rPr lang="en-US" dirty="0"/>
              <a:t>Observed : H- 28 T- 22</a:t>
            </a:r>
          </a:p>
          <a:p>
            <a:r>
              <a:rPr lang="en-US" dirty="0"/>
              <a:t>Calculate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BBF80-D62D-4D6F-9A53-36A133FC71F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7" y="5476964"/>
            <a:ext cx="5100469" cy="131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canadian heads coin image">
            <a:extLst>
              <a:ext uri="{FF2B5EF4-FFF2-40B4-BE49-F238E27FC236}">
                <a16:creationId xmlns:a16="http://schemas.microsoft.com/office/drawing/2014/main" id="{71D1FB8B-DFF2-45FF-A136-84ABEA6B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61" y="62283"/>
            <a:ext cx="1922218" cy="19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A4A7-A186-4395-B4F0-4EB20901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Table of Frequencies &amp; Calculate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8A00C2-5441-43CB-A9B0-7C232521E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67627"/>
              </p:ext>
            </p:extLst>
          </p:nvPr>
        </p:nvGraphicFramePr>
        <p:xfrm>
          <a:off x="498475" y="1762125"/>
          <a:ext cx="814704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740">
                  <a:extLst>
                    <a:ext uri="{9D8B030D-6E8A-4147-A177-3AD203B41FA5}">
                      <a16:colId xmlns:a16="http://schemas.microsoft.com/office/drawing/2014/main" val="846354667"/>
                    </a:ext>
                  </a:extLst>
                </a:gridCol>
                <a:gridCol w="2975626">
                  <a:extLst>
                    <a:ext uri="{9D8B030D-6E8A-4147-A177-3AD203B41FA5}">
                      <a16:colId xmlns:a16="http://schemas.microsoft.com/office/drawing/2014/main" val="2430547630"/>
                    </a:ext>
                  </a:extLst>
                </a:gridCol>
                <a:gridCol w="2715683">
                  <a:extLst>
                    <a:ext uri="{9D8B030D-6E8A-4147-A177-3AD203B41FA5}">
                      <a16:colId xmlns:a16="http://schemas.microsoft.com/office/drawing/2014/main" val="1072208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Tails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9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7577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E8FEDE-1BD9-4CC7-9EE5-21D26BF5627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5" y="3378699"/>
            <a:ext cx="5687331" cy="20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6E54C-7407-4ECF-8698-44F223C07E6E}"/>
              </a:ext>
            </a:extLst>
          </p:cNvPr>
          <p:cNvSpPr txBox="1"/>
          <p:nvPr/>
        </p:nvSpPr>
        <p:spPr>
          <a:xfrm>
            <a:off x="3325943" y="5448753"/>
            <a:ext cx="172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(28-25)</a:t>
            </a:r>
            <a:r>
              <a:rPr lang="en-US" sz="2400" b="1" baseline="30000" dirty="0"/>
              <a:t>2</a:t>
            </a:r>
            <a:r>
              <a:rPr lang="en-US" sz="2400" b="1" dirty="0"/>
              <a:t>/25</a:t>
            </a:r>
          </a:p>
          <a:p>
            <a:r>
              <a:rPr lang="en-US" sz="2400" b="1" dirty="0"/>
              <a:t>=9/25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79791-0993-4BE3-89E9-EBC837742C7F}"/>
              </a:ext>
            </a:extLst>
          </p:cNvPr>
          <p:cNvSpPr txBox="1"/>
          <p:nvPr/>
        </p:nvSpPr>
        <p:spPr>
          <a:xfrm>
            <a:off x="5914047" y="5465068"/>
            <a:ext cx="196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(22-25)</a:t>
            </a:r>
            <a:r>
              <a:rPr lang="en-US" sz="2400" b="1" baseline="30000" dirty="0"/>
              <a:t>2</a:t>
            </a:r>
            <a:r>
              <a:rPr lang="en-US" sz="2400" b="1" dirty="0"/>
              <a:t>/25</a:t>
            </a:r>
          </a:p>
          <a:p>
            <a:r>
              <a:rPr lang="en-US" sz="2400" b="1" dirty="0"/>
              <a:t>=9/25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A6319-3332-4434-9519-94FFBFBA4FC2}"/>
              </a:ext>
            </a:extLst>
          </p:cNvPr>
          <p:cNvSpPr txBox="1"/>
          <p:nvPr/>
        </p:nvSpPr>
        <p:spPr>
          <a:xfrm>
            <a:off x="3255253" y="6358159"/>
            <a:ext cx="531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400" b="1" dirty="0"/>
              <a:t>Sum = 18/25 = 0.72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3085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674</TotalTime>
  <Words>1033</Words>
  <Application>Microsoft Office PowerPoint</Application>
  <PresentationFormat>On-screen Show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Book Antiqua</vt:lpstr>
      <vt:lpstr>Wingdings 2</vt:lpstr>
      <vt:lpstr>Saddle</vt:lpstr>
      <vt:lpstr>Genetics &amp;  Stats Reunited at Last!</vt:lpstr>
      <vt:lpstr>Chi-Squared with Bozeman Science &amp; Crash Course</vt:lpstr>
      <vt:lpstr>Have you ever wondered why that package of                      m &amp; m’s you bought never seems to have enough of your favorite colour?</vt:lpstr>
      <vt:lpstr>In this activity we will use stats to find out!</vt:lpstr>
      <vt:lpstr>Chi-squared (χ2) tests</vt:lpstr>
      <vt:lpstr>Chi-squared (χ2) tests are used to determine</vt:lpstr>
      <vt:lpstr>Simple steps to using a Chi Squared Test</vt:lpstr>
      <vt:lpstr>Simple Example: </vt:lpstr>
      <vt:lpstr>Build a Table of Frequencies &amp; Calculate  </vt:lpstr>
      <vt:lpstr>Calculate the Degrees of Freedom (df) by subtracting 1 from the number of classes </vt:lpstr>
      <vt:lpstr>Identify the critical Chi squared value at p&lt;0.05 &amp; compare to calculated Chi squared </vt:lpstr>
      <vt:lpstr>Compare to critical value &amp; Conclude:</vt:lpstr>
      <vt:lpstr>Step 1: Identify hypotheses</vt:lpstr>
      <vt:lpstr>Step 2: Construct a Table of Frequencies</vt:lpstr>
      <vt:lpstr>Step 2: Construct a Table of Frequencies</vt:lpstr>
      <vt:lpstr>Step 3: Apply the Chi-Squared Formula</vt:lpstr>
      <vt:lpstr>Step 3: Apply the Chi-Squared Formula</vt:lpstr>
      <vt:lpstr>Step 4: Determine the Degrees of Freedom</vt:lpstr>
      <vt:lpstr>Step 5: Identify the p value &amp; use a Chi- Squared distribution table</vt:lpstr>
      <vt:lpstr>Conclusion…Which hypothesis do the stats support?</vt:lpstr>
      <vt:lpstr>M &amp; M Activity</vt:lpstr>
      <vt:lpstr>Class Data</vt:lpstr>
      <vt:lpstr>Assignment</vt:lpstr>
      <vt:lpstr>See Practice Q on Handout:</vt:lpstr>
      <vt:lpstr>PowerPoint Presentation</vt:lpstr>
      <vt:lpstr>     X2 =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48</cp:revision>
  <dcterms:created xsi:type="dcterms:W3CDTF">2019-04-02T05:17:05Z</dcterms:created>
  <dcterms:modified xsi:type="dcterms:W3CDTF">2020-01-22T23:14:05Z</dcterms:modified>
</cp:coreProperties>
</file>