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4" r:id="rId2"/>
    <p:sldId id="272" r:id="rId3"/>
    <p:sldId id="273" r:id="rId4"/>
    <p:sldId id="256" r:id="rId5"/>
    <p:sldId id="260" r:id="rId6"/>
    <p:sldId id="258" r:id="rId7"/>
    <p:sldId id="261" r:id="rId8"/>
    <p:sldId id="262" r:id="rId9"/>
    <p:sldId id="270" r:id="rId10"/>
    <p:sldId id="266" r:id="rId11"/>
    <p:sldId id="274" r:id="rId12"/>
    <p:sldId id="267" r:id="rId13"/>
    <p:sldId id="268" r:id="rId14"/>
    <p:sldId id="271" r:id="rId15"/>
    <p:sldId id="269" r:id="rId16"/>
    <p:sldId id="265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BD40D5-29AC-4C0C-A2D8-BCE96D9C3AB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4498EF-8C8F-4EF6-A371-BA130D7FE32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722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40D5-29AC-4C0C-A2D8-BCE96D9C3AB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98EF-8C8F-4EF6-A371-BA130D7FE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1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40D5-29AC-4C0C-A2D8-BCE96D9C3AB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98EF-8C8F-4EF6-A371-BA130D7FE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6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40D5-29AC-4C0C-A2D8-BCE96D9C3AB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98EF-8C8F-4EF6-A371-BA130D7FE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7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BBD40D5-29AC-4C0C-A2D8-BCE96D9C3AB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44498EF-8C8F-4EF6-A371-BA130D7FE32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6873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40D5-29AC-4C0C-A2D8-BCE96D9C3AB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98EF-8C8F-4EF6-A371-BA130D7FE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93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40D5-29AC-4C0C-A2D8-BCE96D9C3AB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98EF-8C8F-4EF6-A371-BA130D7FE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99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40D5-29AC-4C0C-A2D8-BCE96D9C3AB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98EF-8C8F-4EF6-A371-BA130D7FE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5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40D5-29AC-4C0C-A2D8-BCE96D9C3AB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98EF-8C8F-4EF6-A371-BA130D7FE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9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BBD40D5-29AC-4C0C-A2D8-BCE96D9C3AB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44498EF-8C8F-4EF6-A371-BA130D7FE3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12724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BBD40D5-29AC-4C0C-A2D8-BCE96D9C3AB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44498EF-8C8F-4EF6-A371-BA130D7FE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9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BD40D5-29AC-4C0C-A2D8-BCE96D9C3AB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44498EF-8C8F-4EF6-A371-BA130D7FE32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613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Hela Cells can live forever…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29" y="5159781"/>
            <a:ext cx="8445487" cy="1201262"/>
          </a:xfrm>
        </p:spPr>
        <p:txBody>
          <a:bodyPr>
            <a:normAutofit/>
          </a:bodyPr>
          <a:lstStyle/>
          <a:p>
            <a:r>
              <a:rPr lang="en-US" sz="3600" dirty="0"/>
              <a:t>But would you want to? </a:t>
            </a:r>
          </a:p>
        </p:txBody>
      </p:sp>
    </p:spTree>
    <p:extLst>
      <p:ext uri="{BB962C8B-B14F-4D97-AF65-F5344CB8AC3E}">
        <p14:creationId xmlns:p14="http://schemas.microsoft.com/office/powerpoint/2010/main" val="2023382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/>
              <a:t>Annotations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839" y="1389893"/>
            <a:ext cx="10178322" cy="3593591"/>
          </a:xfrm>
        </p:spPr>
        <p:txBody>
          <a:bodyPr>
            <a:noAutofit/>
          </a:bodyPr>
          <a:lstStyle/>
          <a:p>
            <a:r>
              <a:rPr lang="en-CA" sz="4000" dirty="0"/>
              <a:t>The active process of </a:t>
            </a:r>
            <a:r>
              <a:rPr lang="en-CA" sz="4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writing, underlining, illustrating, questioning &amp; understanding</a:t>
            </a:r>
            <a:r>
              <a:rPr lang="en-US" sz="4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4000" dirty="0"/>
              <a:t>text, photos or video</a:t>
            </a:r>
          </a:p>
          <a:p>
            <a:pPr marL="0" indent="0">
              <a:buNone/>
            </a:pP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31265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:a16="http://schemas.microsoft.com/office/drawing/2014/main" id="{CE606343-BADE-4565-AB89-E9EF7E25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Rectangle 72">
            <a:extLst>
              <a:ext uri="{FF2B5EF4-FFF2-40B4-BE49-F238E27FC236}">
                <a16:creationId xmlns:a16="http://schemas.microsoft.com/office/drawing/2014/main" id="{39E183BD-2932-401F-8B53-E247764B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ketchnotes">
            <a:extLst>
              <a:ext uri="{FF2B5EF4-FFF2-40B4-BE49-F238E27FC236}">
                <a16:creationId xmlns:a16="http://schemas.microsoft.com/office/drawing/2014/main" id="{80592122-24CB-4550-BE2E-82F7C9F50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8634" y="480060"/>
            <a:ext cx="9678572" cy="57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29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895" y="90159"/>
            <a:ext cx="10515600" cy="1325563"/>
          </a:xfrm>
        </p:spPr>
        <p:txBody>
          <a:bodyPr/>
          <a:lstStyle/>
          <a:p>
            <a:r>
              <a:rPr lang="en-CA" u="sng" dirty="0"/>
              <a:t>Why Annotate?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083" y="1017364"/>
            <a:ext cx="10695996" cy="5537982"/>
          </a:xfrm>
        </p:spPr>
        <p:txBody>
          <a:bodyPr>
            <a:noAutofit/>
          </a:bodyPr>
          <a:lstStyle/>
          <a:p>
            <a:r>
              <a:rPr lang="en-CA" sz="2800" dirty="0"/>
              <a:t>Makes text, pictures, videos more manageable</a:t>
            </a:r>
          </a:p>
          <a:p>
            <a:endParaRPr lang="en-CA" sz="2800" dirty="0"/>
          </a:p>
          <a:p>
            <a:r>
              <a:rPr lang="en-CA" sz="2800" dirty="0"/>
              <a:t>Helps identify structures and patterns to analyze ideas</a:t>
            </a:r>
          </a:p>
          <a:p>
            <a:endParaRPr lang="en-CA" sz="2800" dirty="0"/>
          </a:p>
          <a:p>
            <a:r>
              <a:rPr lang="en-CA" sz="2800" dirty="0"/>
              <a:t>Helps me visualise as I read &amp; keeps me engaged with the text</a:t>
            </a:r>
          </a:p>
          <a:p>
            <a:endParaRPr lang="en-CA" sz="2800" dirty="0"/>
          </a:p>
          <a:p>
            <a:r>
              <a:rPr lang="en-CA" sz="2800" dirty="0"/>
              <a:t>Helps me focus on important aspects and prevents “skimming” or “fake reading”</a:t>
            </a:r>
          </a:p>
          <a:p>
            <a:endParaRPr lang="en-CA" sz="2800" dirty="0"/>
          </a:p>
          <a:p>
            <a:r>
              <a:rPr lang="en-CA" sz="2800" dirty="0"/>
              <a:t>Helps me create a study tool</a:t>
            </a:r>
            <a:r>
              <a:rPr lang="en-CA" sz="2800" dirty="0">
                <a:sym typeface="Wingdings" panose="05000000000000000000" pitchFamily="2" charset="2"/>
              </a:rPr>
              <a:t> key ideas &amp; connections stand out after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468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/>
              <a:t>How can I annotate?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526" y="1128451"/>
            <a:ext cx="10178322" cy="3593591"/>
          </a:xfrm>
        </p:spPr>
        <p:txBody>
          <a:bodyPr>
            <a:noAutofit/>
          </a:bodyPr>
          <a:lstStyle/>
          <a:p>
            <a:r>
              <a:rPr lang="en-CA" sz="3200" dirty="0"/>
              <a:t>Use a highlighter </a:t>
            </a:r>
          </a:p>
          <a:p>
            <a:endParaRPr lang="en-CA" sz="3200" dirty="0"/>
          </a:p>
          <a:p>
            <a:r>
              <a:rPr lang="en-CA" sz="3200" dirty="0"/>
              <a:t>Use different colour pens to code</a:t>
            </a:r>
          </a:p>
          <a:p>
            <a:endParaRPr lang="en-CA" sz="3200" dirty="0"/>
          </a:p>
          <a:p>
            <a:r>
              <a:rPr lang="en-CA" sz="3200" dirty="0"/>
              <a:t>Write/ draw directly on the page </a:t>
            </a:r>
          </a:p>
          <a:p>
            <a:pPr lvl="1"/>
            <a:r>
              <a:rPr lang="en-CA" sz="3000" dirty="0"/>
              <a:t>Add QS &amp; connections (arrows)</a:t>
            </a:r>
          </a:p>
          <a:p>
            <a:pPr lvl="1"/>
            <a:r>
              <a:rPr lang="en-CA" sz="3000" dirty="0"/>
              <a:t>Add definitions </a:t>
            </a:r>
          </a:p>
          <a:p>
            <a:endParaRPr lang="en-CA" sz="3200" dirty="0"/>
          </a:p>
          <a:p>
            <a:r>
              <a:rPr lang="en-CA" sz="3200" dirty="0"/>
              <a:t>Use post-It notes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2875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185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51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585" y="0"/>
            <a:ext cx="10515600" cy="1325563"/>
          </a:xfrm>
        </p:spPr>
        <p:txBody>
          <a:bodyPr/>
          <a:lstStyle/>
          <a:p>
            <a:r>
              <a:rPr lang="en-CA" b="1" u="sng" dirty="0"/>
              <a:t>Annotation Skills to Practice</a:t>
            </a:r>
            <a:endParaRPr lang="en-US" b="1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850945"/>
              </p:ext>
            </p:extLst>
          </p:nvPr>
        </p:nvGraphicFramePr>
        <p:xfrm>
          <a:off x="1012792" y="662781"/>
          <a:ext cx="10488042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1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6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361">
                <a:tc>
                  <a:txBody>
                    <a:bodyPr/>
                    <a:lstStyle/>
                    <a:p>
                      <a:r>
                        <a:rPr lang="en-CA" sz="2000" dirty="0"/>
                        <a:t>Annotation</a:t>
                      </a:r>
                      <a:r>
                        <a:rPr lang="en-CA" sz="2000" baseline="0" dirty="0"/>
                        <a:t> Skills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Explanation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549">
                <a:tc>
                  <a:txBody>
                    <a:bodyPr/>
                    <a:lstStyle/>
                    <a:p>
                      <a:r>
                        <a:rPr lang="en-CA" sz="2000" dirty="0"/>
                        <a:t>Vocabulary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/>
                        <a:t>I Write down synonyms</a:t>
                      </a:r>
                    </a:p>
                    <a:p>
                      <a:r>
                        <a:rPr lang="en-CA" sz="2400" b="1" dirty="0"/>
                        <a:t>I Write</a:t>
                      </a:r>
                      <a:r>
                        <a:rPr lang="en-CA" sz="2400" b="1" baseline="0" dirty="0"/>
                        <a:t> down &amp; look up difficult words meanings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194">
                <a:tc>
                  <a:txBody>
                    <a:bodyPr/>
                    <a:lstStyle/>
                    <a:p>
                      <a:r>
                        <a:rPr lang="en-CA" sz="2000" dirty="0"/>
                        <a:t>Questions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/>
                        <a:t>I Write down my questions as</a:t>
                      </a:r>
                      <a:r>
                        <a:rPr lang="en-CA" sz="2400" b="1" baseline="0" dirty="0"/>
                        <a:t> I read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905">
                <a:tc>
                  <a:txBody>
                    <a:bodyPr/>
                    <a:lstStyle/>
                    <a:p>
                      <a:r>
                        <a:rPr lang="en-CA" sz="2000" dirty="0"/>
                        <a:t>Connections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/>
                        <a:t>I write my connections (similarities) between what</a:t>
                      </a:r>
                      <a:r>
                        <a:rPr lang="en-CA" sz="2400" b="1" baseline="0" dirty="0"/>
                        <a:t> I read with my own life, the world around me, other texts, videos or images I have seen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549">
                <a:tc>
                  <a:txBody>
                    <a:bodyPr/>
                    <a:lstStyle/>
                    <a:p>
                      <a:r>
                        <a:rPr lang="en-CA" sz="2000" dirty="0"/>
                        <a:t>Pictures/Visualization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/>
                        <a:t>I draw pictures or</a:t>
                      </a:r>
                      <a:r>
                        <a:rPr lang="en-CA" sz="2400" b="1" baseline="0" dirty="0"/>
                        <a:t> images to help me interpret and make sense of vocab and text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549">
                <a:tc>
                  <a:txBody>
                    <a:bodyPr/>
                    <a:lstStyle/>
                    <a:p>
                      <a:r>
                        <a:rPr lang="en-CA" sz="2000" dirty="0"/>
                        <a:t>Imagery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/>
                        <a:t>I write down what I see, hear, smell,</a:t>
                      </a:r>
                      <a:r>
                        <a:rPr lang="en-CA" sz="2400" b="1" baseline="0" dirty="0"/>
                        <a:t> taste or touch as I read, listen or watch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0431">
                <a:tc>
                  <a:txBody>
                    <a:bodyPr/>
                    <a:lstStyle/>
                    <a:p>
                      <a:r>
                        <a:rPr lang="en-CA" sz="2000" dirty="0"/>
                        <a:t>Opinion forming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/>
                        <a:t>I write down what</a:t>
                      </a:r>
                      <a:r>
                        <a:rPr lang="en-CA" sz="2400" b="1" baseline="0" dirty="0"/>
                        <a:t> I am thinking about what I am reading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3549">
                <a:tc>
                  <a:txBody>
                    <a:bodyPr/>
                    <a:lstStyle/>
                    <a:p>
                      <a:r>
                        <a:rPr lang="en-CA" sz="2000" dirty="0"/>
                        <a:t>Inferences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/>
                        <a:t>I</a:t>
                      </a:r>
                      <a:r>
                        <a:rPr lang="en-CA" sz="2400" b="1" baseline="0" dirty="0"/>
                        <a:t> write down my assumptions or educated guesses based on clues from what I am reading, watching </a:t>
                      </a:r>
                      <a:r>
                        <a:rPr lang="en-CA" sz="2400" b="1" baseline="0" dirty="0" err="1"/>
                        <a:t>etc</a:t>
                      </a:r>
                      <a:r>
                        <a:rPr lang="en-CA" sz="2400" b="1" baseline="0" dirty="0"/>
                        <a:t>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925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Step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616" y="1358722"/>
            <a:ext cx="10178322" cy="4784501"/>
          </a:xfrm>
        </p:spPr>
        <p:txBody>
          <a:bodyPr/>
          <a:lstStyle/>
          <a:p>
            <a:r>
              <a:rPr lang="en-CA" sz="3600" b="1" dirty="0"/>
              <a:t>RE-CLASSIFY your vocab words </a:t>
            </a:r>
          </a:p>
          <a:p>
            <a:pPr lvl="1"/>
            <a:r>
              <a:rPr lang="en-CA" sz="3400" b="1" dirty="0"/>
              <a:t>Discuss meanings of words with your team!</a:t>
            </a:r>
          </a:p>
          <a:p>
            <a:pPr lvl="1"/>
            <a:r>
              <a:rPr lang="en-CA" sz="3400" b="1" dirty="0"/>
              <a:t>Goal: Eliminate any “IDK” categories</a:t>
            </a:r>
          </a:p>
          <a:p>
            <a:pPr lvl="1"/>
            <a:r>
              <a:rPr lang="en-CA" sz="3400" b="1" dirty="0"/>
              <a:t>Re-arrange or create New groups &amp; titles!</a:t>
            </a:r>
          </a:p>
          <a:p>
            <a:endParaRPr lang="en-CA" dirty="0"/>
          </a:p>
          <a:p>
            <a:endParaRPr lang="en-CA" dirty="0"/>
          </a:p>
          <a:p>
            <a:r>
              <a:rPr lang="en-CA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Decide on 2 Questions, Connections or Concerns about the article to share out on BIG STICKY &amp; POST! </a:t>
            </a:r>
            <a:r>
              <a:rPr lang="en-CA" sz="2800" b="1" dirty="0">
                <a:solidFill>
                  <a:schemeClr val="tx2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 </a:t>
            </a:r>
            <a:endParaRPr lang="en-CA" sz="28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5616" y="4102232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Step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5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Step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5" y="1128451"/>
            <a:ext cx="11011436" cy="5285228"/>
          </a:xfrm>
        </p:spPr>
        <p:txBody>
          <a:bodyPr>
            <a:normAutofit/>
          </a:bodyPr>
          <a:lstStyle/>
          <a:p>
            <a:r>
              <a:rPr lang="en-CA" sz="3600" b="1" dirty="0"/>
              <a:t>Share your new understanding of the vocab words</a:t>
            </a:r>
          </a:p>
          <a:p>
            <a:pPr lvl="1"/>
            <a:r>
              <a:rPr lang="en-CA" sz="3400" b="1" dirty="0"/>
              <a:t>What did you already know?</a:t>
            </a:r>
          </a:p>
          <a:p>
            <a:pPr lvl="1"/>
            <a:r>
              <a:rPr lang="en-CA" sz="3400" b="1" dirty="0"/>
              <a:t>What surprised you?</a:t>
            </a:r>
          </a:p>
          <a:p>
            <a:pPr lvl="1"/>
            <a:r>
              <a:rPr lang="en-CA" sz="3400" b="1" dirty="0">
                <a:sym typeface="Wingdings" panose="05000000000000000000" pitchFamily="2" charset="2"/>
              </a:rPr>
              <a:t>Real life applications? </a:t>
            </a:r>
          </a:p>
          <a:p>
            <a:pPr lvl="1"/>
            <a:r>
              <a:rPr lang="en-CA" sz="3400" b="1" dirty="0">
                <a:sym typeface="Wingdings" panose="05000000000000000000" pitchFamily="2" charset="2"/>
              </a:rPr>
              <a:t>Examples? </a:t>
            </a:r>
          </a:p>
          <a:p>
            <a:pPr lvl="1"/>
            <a:r>
              <a:rPr lang="en-CA" sz="3400" b="1" dirty="0">
                <a:sym typeface="Wingdings" panose="05000000000000000000" pitchFamily="2" charset="2"/>
              </a:rPr>
              <a:t>Questions? </a:t>
            </a:r>
          </a:p>
          <a:p>
            <a:pPr lvl="1"/>
            <a:r>
              <a:rPr lang="en-CA" sz="3400" b="1" dirty="0">
                <a:sym typeface="Wingdings" panose="05000000000000000000" pitchFamily="2" charset="2"/>
              </a:rPr>
              <a:t>Cross- subject area connections  or new topics?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442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8FDB5-5591-4E59-96E7-F8CF2C939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2279"/>
            <a:ext cx="10178322" cy="5707314"/>
          </a:xfrm>
        </p:spPr>
        <p:txBody>
          <a:bodyPr>
            <a:normAutofit/>
          </a:bodyPr>
          <a:lstStyle/>
          <a:p>
            <a:r>
              <a:rPr lang="en-US" sz="4000" dirty="0"/>
              <a:t>“</a:t>
            </a:r>
            <a:r>
              <a:rPr lang="en-US" sz="4000" dirty="0">
                <a:solidFill>
                  <a:srgbClr val="FF0000"/>
                </a:solidFill>
              </a:rPr>
              <a:t>Telomeres</a:t>
            </a:r>
            <a:r>
              <a:rPr lang="en-US" sz="4000" dirty="0"/>
              <a:t> have been compared with a bomb fuse AND  measuring </a:t>
            </a:r>
            <a:r>
              <a:rPr lang="en-US" sz="4000" dirty="0" err="1">
                <a:solidFill>
                  <a:srgbClr val="FF0000"/>
                </a:solidFill>
              </a:rPr>
              <a:t>telemorase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may be away to detect cancer’…</a:t>
            </a:r>
          </a:p>
        </p:txBody>
      </p:sp>
      <p:pic>
        <p:nvPicPr>
          <p:cNvPr id="1026" name="Picture 2" descr="Image result for telomeres&quot;">
            <a:extLst>
              <a:ext uri="{FF2B5EF4-FFF2-40B4-BE49-F238E27FC236}">
                <a16:creationId xmlns:a16="http://schemas.microsoft.com/office/drawing/2014/main" id="{41FAE4C1-FC62-4B14-9B5A-26CC7CEA9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7" y="2849632"/>
            <a:ext cx="6410325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96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9548F-9F9C-4B15-AF46-6F2122A80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5449151"/>
            <a:ext cx="10318418" cy="5238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2400">
              <a:solidFill>
                <a:srgbClr val="2A1A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C4F75-B592-403A-8BF6-55C365061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8524" y="5979196"/>
            <a:ext cx="10318416" cy="3964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2050" name="Picture 2" descr="Image result for telomeres&quot;">
            <a:extLst>
              <a:ext uri="{FF2B5EF4-FFF2-40B4-BE49-F238E27FC236}">
                <a16:creationId xmlns:a16="http://schemas.microsoft.com/office/drawing/2014/main" id="{8C76C485-B0EA-4456-8827-03A137D00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1514" y="60031"/>
            <a:ext cx="9580098" cy="500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111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927" y="1231894"/>
            <a:ext cx="5490143" cy="4339177"/>
          </a:xfrm>
        </p:spPr>
        <p:txBody>
          <a:bodyPr>
            <a:normAutofit/>
          </a:bodyPr>
          <a:lstStyle/>
          <a:p>
            <a:pPr algn="l"/>
            <a:r>
              <a:rPr lang="en-CA" sz="8800">
                <a:solidFill>
                  <a:srgbClr val="2A1A00"/>
                </a:solidFill>
              </a:rPr>
              <a:t>List</a:t>
            </a:r>
            <a:br>
              <a:rPr lang="en-CA" sz="8800">
                <a:solidFill>
                  <a:srgbClr val="2A1A00"/>
                </a:solidFill>
              </a:rPr>
            </a:br>
            <a:r>
              <a:rPr lang="en-CA" sz="8800">
                <a:solidFill>
                  <a:srgbClr val="2A1A00"/>
                </a:solidFill>
              </a:rPr>
              <a:t>Group</a:t>
            </a:r>
            <a:br>
              <a:rPr lang="en-CA" sz="8800">
                <a:solidFill>
                  <a:srgbClr val="2A1A00"/>
                </a:solidFill>
              </a:rPr>
            </a:br>
            <a:r>
              <a:rPr lang="en-CA" sz="8800">
                <a:solidFill>
                  <a:srgbClr val="2A1A00"/>
                </a:solidFill>
              </a:rPr>
              <a:t>Label</a:t>
            </a:r>
            <a:endParaRPr lang="en-US" sz="8800">
              <a:solidFill>
                <a:srgbClr val="2A1A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6927" y="5660572"/>
            <a:ext cx="6020627" cy="785904"/>
          </a:xfrm>
        </p:spPr>
        <p:txBody>
          <a:bodyPr anchor="ctr">
            <a:normAutofit/>
          </a:bodyPr>
          <a:lstStyle/>
          <a:p>
            <a:pPr algn="l"/>
            <a:endParaRPr lang="en-US">
              <a:solidFill>
                <a:srgbClr val="F3F3F2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Image result for telomeres&quot;">
            <a:extLst>
              <a:ext uri="{FF2B5EF4-FFF2-40B4-BE49-F238E27FC236}">
                <a16:creationId xmlns:a16="http://schemas.microsoft.com/office/drawing/2014/main" id="{699C1A1D-8F51-4D2E-A94B-A2018F636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2944" y="1433476"/>
            <a:ext cx="3995592" cy="399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99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b="1" dirty="0"/>
              <a:t>Work in a group of 4</a:t>
            </a:r>
          </a:p>
          <a:p>
            <a:r>
              <a:rPr lang="en-CA" sz="3600" b="1" dirty="0"/>
              <a:t>Write down each vocab word on a sticky note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2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22154" y="740533"/>
            <a:ext cx="3041508" cy="4843297"/>
          </a:xfrm>
        </p:spPr>
        <p:txBody>
          <a:bodyPr>
            <a:noAutofit/>
          </a:bodyPr>
          <a:lstStyle/>
          <a:p>
            <a:pPr marL="342900" indent="-342900"/>
            <a:r>
              <a:rPr lang="en-CA" sz="3200" dirty="0"/>
              <a:t>Life expectancy</a:t>
            </a:r>
          </a:p>
          <a:p>
            <a:pPr marL="342900" indent="-342900"/>
            <a:r>
              <a:rPr lang="en-CA" sz="3200" dirty="0"/>
              <a:t>Shoelaces</a:t>
            </a:r>
          </a:p>
          <a:p>
            <a:pPr marL="342900" indent="-342900"/>
            <a:r>
              <a:rPr lang="en-CA" sz="3200" dirty="0"/>
              <a:t>Oxidative stress</a:t>
            </a:r>
          </a:p>
          <a:p>
            <a:pPr marL="342900" indent="-342900"/>
            <a:r>
              <a:rPr lang="en-CA" sz="3200" dirty="0"/>
              <a:t>Sperm &amp; Eggs</a:t>
            </a:r>
          </a:p>
          <a:p>
            <a:pPr marL="342900" indent="-342900"/>
            <a:r>
              <a:rPr lang="en-CA" sz="3200" dirty="0"/>
              <a:t>Heart Muscle</a:t>
            </a:r>
          </a:p>
          <a:p>
            <a:pPr marL="342900" indent="-342900"/>
            <a:r>
              <a:rPr lang="en-CA" sz="3200" dirty="0"/>
              <a:t>RNA</a:t>
            </a:r>
          </a:p>
          <a:p>
            <a:pPr marL="342900" indent="-342900"/>
            <a:r>
              <a:rPr lang="en-CA" sz="3200" dirty="0"/>
              <a:t>TTAGGG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446758" y="740532"/>
            <a:ext cx="3219085" cy="5370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CA" sz="3200" dirty="0"/>
              <a:t>Genetic Blueprint</a:t>
            </a:r>
          </a:p>
          <a:p>
            <a:pPr marL="342900" indent="-342900"/>
            <a:r>
              <a:rPr lang="en-CA" sz="3200" dirty="0"/>
              <a:t>Cancer</a:t>
            </a:r>
          </a:p>
          <a:p>
            <a:pPr marL="342900" indent="-342900"/>
            <a:r>
              <a:rPr lang="en-CA" sz="3200" dirty="0"/>
              <a:t>Glycation</a:t>
            </a:r>
          </a:p>
          <a:p>
            <a:pPr marL="342900" indent="-342900"/>
            <a:r>
              <a:rPr lang="en-CA" sz="3200" dirty="0"/>
              <a:t>3000 base pairs</a:t>
            </a:r>
          </a:p>
          <a:p>
            <a:pPr marL="342900" indent="-342900"/>
            <a:r>
              <a:rPr lang="en-CA" sz="3200" dirty="0"/>
              <a:t>Chromosomes</a:t>
            </a:r>
          </a:p>
          <a:p>
            <a:pPr marL="342900" indent="-342900"/>
            <a:r>
              <a:rPr lang="en-CA" sz="3200" dirty="0"/>
              <a:t>Immortalize human cells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783393" y="740532"/>
            <a:ext cx="3041508" cy="5077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CA" sz="3200" dirty="0"/>
              <a:t>Bomb Fuse</a:t>
            </a:r>
          </a:p>
          <a:p>
            <a:pPr marL="342900" indent="-342900"/>
            <a:r>
              <a:rPr lang="en-CA" sz="3200" dirty="0"/>
              <a:t>DNA polymerase</a:t>
            </a:r>
          </a:p>
          <a:p>
            <a:pPr marL="342900" indent="-342900"/>
            <a:r>
              <a:rPr lang="en-CA" sz="3200" dirty="0"/>
              <a:t>Senescent</a:t>
            </a:r>
          </a:p>
          <a:p>
            <a:pPr marL="342900" indent="-342900"/>
            <a:r>
              <a:rPr lang="en-CA" sz="3200" dirty="0"/>
              <a:t>Shortening</a:t>
            </a:r>
          </a:p>
          <a:p>
            <a:pPr marL="342900" indent="-342900"/>
            <a:r>
              <a:rPr lang="en-CA" sz="3200" dirty="0" err="1"/>
              <a:t>Telemorase</a:t>
            </a:r>
            <a:endParaRPr lang="en-CA" sz="3200" dirty="0"/>
          </a:p>
          <a:p>
            <a:pPr marL="342900" indent="-342900"/>
            <a:r>
              <a:rPr lang="en-CA" sz="3200" dirty="0"/>
              <a:t>Loses 30-200 Base pairs</a:t>
            </a:r>
            <a:endParaRPr lang="en-US" sz="32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182695" y="746966"/>
            <a:ext cx="2868540" cy="5547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CA" sz="3200" dirty="0"/>
              <a:t>Impair Fertility</a:t>
            </a:r>
          </a:p>
          <a:p>
            <a:pPr marL="342900" indent="-342900"/>
            <a:r>
              <a:rPr lang="en-CA" sz="3200" dirty="0"/>
              <a:t>Chemical Code</a:t>
            </a:r>
          </a:p>
          <a:p>
            <a:pPr marL="342900" indent="-342900"/>
            <a:r>
              <a:rPr lang="en-CA" sz="3200" dirty="0"/>
              <a:t>Telomeres</a:t>
            </a:r>
          </a:p>
          <a:p>
            <a:pPr marL="342900" indent="-342900"/>
            <a:r>
              <a:rPr lang="en-CA" sz="3200" dirty="0"/>
              <a:t>Cell Divides</a:t>
            </a:r>
          </a:p>
          <a:p>
            <a:pPr marL="342900" indent="-342900"/>
            <a:r>
              <a:rPr lang="en-CA" sz="3200" dirty="0" err="1"/>
              <a:t>Dyskeratosis</a:t>
            </a:r>
            <a:r>
              <a:rPr lang="en-CA" sz="3200" dirty="0"/>
              <a:t> </a:t>
            </a:r>
            <a:r>
              <a:rPr lang="en-CA" sz="3200" dirty="0" err="1"/>
              <a:t>Congenita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87764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b="1" dirty="0"/>
              <a:t>Arrange words into 4 categories on a LARGE white board</a:t>
            </a:r>
          </a:p>
          <a:p>
            <a:r>
              <a:rPr lang="en-CA" sz="3600" b="1" dirty="0"/>
              <a:t>Give each category a TITLE</a:t>
            </a:r>
          </a:p>
          <a:p>
            <a:r>
              <a:rPr lang="en-CA" sz="3600" b="1" dirty="0"/>
              <a:t>Be ready to share your categories and reasoning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25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714" y="1874517"/>
            <a:ext cx="10558249" cy="4359498"/>
          </a:xfrm>
        </p:spPr>
        <p:txBody>
          <a:bodyPr>
            <a:normAutofit/>
          </a:bodyPr>
          <a:lstStyle/>
          <a:p>
            <a:r>
              <a:rPr lang="en-CA" sz="3600" b="1" dirty="0"/>
              <a:t>Read article</a:t>
            </a:r>
          </a:p>
          <a:p>
            <a:r>
              <a:rPr lang="en-CA" sz="3600" b="1" dirty="0"/>
              <a:t>ANNOTATE! </a:t>
            </a:r>
          </a:p>
          <a:p>
            <a:pPr lvl="1"/>
            <a:r>
              <a:rPr lang="en-CA" sz="3400" b="1" dirty="0"/>
              <a:t>Highlight, write words, use arrows connect ideas </a:t>
            </a:r>
            <a:r>
              <a:rPr lang="en-CA" sz="3400" b="1" dirty="0" err="1"/>
              <a:t>etc</a:t>
            </a:r>
            <a:endParaRPr lang="en-CA" sz="34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2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8162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472</Words>
  <Application>Microsoft Office PowerPoint</Application>
  <PresentationFormat>Widescreen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Gill Sans MT</vt:lpstr>
      <vt:lpstr>Impact</vt:lpstr>
      <vt:lpstr>Badge</vt:lpstr>
      <vt:lpstr>Hela Cells can live forever…</vt:lpstr>
      <vt:lpstr>PowerPoint Presentation</vt:lpstr>
      <vt:lpstr>PowerPoint Presentation</vt:lpstr>
      <vt:lpstr>List Group Label</vt:lpstr>
      <vt:lpstr>Step 1</vt:lpstr>
      <vt:lpstr>PowerPoint Presentation</vt:lpstr>
      <vt:lpstr>Step 2</vt:lpstr>
      <vt:lpstr>Step 3</vt:lpstr>
      <vt:lpstr>PowerPoint Presentation</vt:lpstr>
      <vt:lpstr>Annotations</vt:lpstr>
      <vt:lpstr>PowerPoint Presentation</vt:lpstr>
      <vt:lpstr>Why Annotate?</vt:lpstr>
      <vt:lpstr>How can I annotate?</vt:lpstr>
      <vt:lpstr>PowerPoint Presentation</vt:lpstr>
      <vt:lpstr>Annotation Skills to Practice</vt:lpstr>
      <vt:lpstr>Step 4</vt:lpstr>
      <vt:lpstr>Step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Hela Cells can live forever…</dc:title>
  <dc:creator>Vanessa Norris</dc:creator>
  <cp:lastModifiedBy>Vanessa Norris</cp:lastModifiedBy>
  <cp:revision>2</cp:revision>
  <dcterms:created xsi:type="dcterms:W3CDTF">2020-01-14T19:32:31Z</dcterms:created>
  <dcterms:modified xsi:type="dcterms:W3CDTF">2020-01-14T19:45:02Z</dcterms:modified>
</cp:coreProperties>
</file>