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3" r:id="rId7"/>
    <p:sldId id="266" r:id="rId8"/>
    <p:sldId id="26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educator.tech4learning.com/2016/articles/get-started-with-sketchnoting" TargetMode="External"/><Relationship Id="rId2" Type="http://schemas.openxmlformats.org/officeDocument/2006/relationships/hyperlink" Target="https://www.youtube.com/watch?v=HqqtFwCg3Y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97" y="1918741"/>
            <a:ext cx="5481403" cy="2428407"/>
          </a:xfrm>
        </p:spPr>
        <p:txBody>
          <a:bodyPr>
            <a:normAutofit fontScale="90000"/>
          </a:bodyPr>
          <a:lstStyle/>
          <a:p>
            <a:r>
              <a:rPr lang="en-CA" dirty="0"/>
              <a:t>Annotating</a:t>
            </a:r>
            <a:br>
              <a:rPr lang="en-CA" dirty="0"/>
            </a:br>
            <a:r>
              <a:rPr lang="en-CA" dirty="0"/>
              <a:t>Text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031B4-4E90-4186-BB95-A563F2217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805" y="104931"/>
            <a:ext cx="5738110" cy="68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How can I annotate?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Use a highlighter </a:t>
            </a:r>
          </a:p>
          <a:p>
            <a:endParaRPr lang="en-CA" sz="3600" dirty="0"/>
          </a:p>
          <a:p>
            <a:r>
              <a:rPr lang="en-CA" sz="3600" dirty="0"/>
              <a:t>Use different colour pens to code</a:t>
            </a:r>
          </a:p>
          <a:p>
            <a:endParaRPr lang="en-CA" sz="3600" dirty="0"/>
          </a:p>
          <a:p>
            <a:r>
              <a:rPr lang="en-CA" sz="3600" dirty="0"/>
              <a:t>Write/ draw directly on the page</a:t>
            </a:r>
          </a:p>
          <a:p>
            <a:endParaRPr lang="en-CA" sz="3600" dirty="0"/>
          </a:p>
          <a:p>
            <a:r>
              <a:rPr lang="en-CA" sz="3600" dirty="0"/>
              <a:t>Use post-It notes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782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CA" b="1" u="sng" dirty="0"/>
              <a:t>Annotation Skills to Practice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41334"/>
              </p:ext>
            </p:extLst>
          </p:nvPr>
        </p:nvGraphicFramePr>
        <p:xfrm>
          <a:off x="250496" y="1060062"/>
          <a:ext cx="11368689" cy="583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770">
                <a:tc>
                  <a:txBody>
                    <a:bodyPr/>
                    <a:lstStyle/>
                    <a:p>
                      <a:r>
                        <a:rPr lang="en-CA" sz="2000" dirty="0"/>
                        <a:t>Annotation</a:t>
                      </a:r>
                      <a:r>
                        <a:rPr lang="en-CA" sz="2000" baseline="0" dirty="0"/>
                        <a:t>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Explanation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264">
                <a:tc>
                  <a:txBody>
                    <a:bodyPr/>
                    <a:lstStyle/>
                    <a:p>
                      <a:r>
                        <a:rPr lang="en-CA" sz="2000" dirty="0"/>
                        <a:t>Vocabulary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synonyms</a:t>
                      </a:r>
                    </a:p>
                    <a:p>
                      <a:r>
                        <a:rPr lang="en-CA" sz="2400" b="1" dirty="0"/>
                        <a:t>I Write</a:t>
                      </a:r>
                      <a:r>
                        <a:rPr lang="en-CA" sz="2400" b="1" baseline="0" dirty="0"/>
                        <a:t> down &amp; look up difficult words meanings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r>
                        <a:rPr lang="en-CA" sz="2000" dirty="0"/>
                        <a:t>Questions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my questions as</a:t>
                      </a:r>
                      <a:r>
                        <a:rPr lang="en-CA" sz="2400" b="1" baseline="0" dirty="0"/>
                        <a:t> I read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r>
                        <a:rPr lang="en-CA" sz="2000" dirty="0"/>
                        <a:t>Connections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my connections (similarities) between what</a:t>
                      </a:r>
                      <a:r>
                        <a:rPr lang="en-CA" sz="2400" b="1" baseline="0" dirty="0"/>
                        <a:t> I read with my own life, the world around me, other texts, videos or images I have seen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r>
                        <a:rPr lang="en-CA" sz="2000" dirty="0"/>
                        <a:t>Pictures/Visualization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draw pictures or</a:t>
                      </a:r>
                      <a:r>
                        <a:rPr lang="en-CA" sz="2400" b="1" baseline="0" dirty="0"/>
                        <a:t> images to help me interpret and make sense of vocab and text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r>
                        <a:rPr lang="en-CA" sz="2000" dirty="0"/>
                        <a:t>Imagery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what I see, hear, smell,</a:t>
                      </a:r>
                      <a:r>
                        <a:rPr lang="en-CA" sz="2400" b="1" baseline="0" dirty="0"/>
                        <a:t> taste or touch as I read, listen or watch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r>
                        <a:rPr lang="en-CA" sz="2000" dirty="0"/>
                        <a:t>Opinion forming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what</a:t>
                      </a:r>
                      <a:r>
                        <a:rPr lang="en-CA" sz="2400" b="1" baseline="0" dirty="0"/>
                        <a:t> I am thinking about what I am reading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r>
                        <a:rPr lang="en-CA" sz="2000" dirty="0"/>
                        <a:t>Inferences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</a:t>
                      </a:r>
                      <a:r>
                        <a:rPr lang="en-CA" sz="2400" b="1" baseline="0" dirty="0"/>
                        <a:t> write down my assumptions or educated guesses based on clues from what I am reading, watching </a:t>
                      </a:r>
                      <a:r>
                        <a:rPr lang="en-CA" sz="2400" b="1" baseline="0" dirty="0" err="1"/>
                        <a:t>etc</a:t>
                      </a:r>
                      <a:r>
                        <a:rPr lang="en-CA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53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56" y="407923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b="1" u="sng" dirty="0"/>
              <a:t>Annotation: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6" y="1733486"/>
            <a:ext cx="5946818" cy="4367511"/>
          </a:xfrm>
        </p:spPr>
        <p:txBody>
          <a:bodyPr>
            <a:noAutofit/>
          </a:bodyPr>
          <a:lstStyle/>
          <a:p>
            <a:r>
              <a:rPr lang="en-CA" sz="4800" dirty="0"/>
              <a:t>The active process of </a:t>
            </a:r>
            <a:r>
              <a:rPr lang="en-CA" sz="4800" dirty="0">
                <a:solidFill>
                  <a:srgbClr val="FFFF00"/>
                </a:solidFill>
              </a:rPr>
              <a:t>writing, underlining, illustrating, questioning &amp; understanding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text, </a:t>
            </a:r>
            <a:r>
              <a:rPr lang="en-US" sz="4800" dirty="0"/>
              <a:t>photos or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85E07-1446-45DA-A0C2-26184C1B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-9276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694A-8AA2-40B2-96DC-35F366AB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ANNOTATE?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9EFF-2D69-43A9-8CE2-C8D21A824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/>
              <a:t>Helps you </a:t>
            </a:r>
            <a:r>
              <a:rPr lang="en-CA" sz="4000" dirty="0">
                <a:solidFill>
                  <a:srgbClr val="FFFF00"/>
                </a:solidFill>
              </a:rPr>
              <a:t>gather info &amp; ideas</a:t>
            </a:r>
          </a:p>
          <a:p>
            <a:endParaRPr lang="en-CA" sz="4000" dirty="0"/>
          </a:p>
          <a:p>
            <a:r>
              <a:rPr lang="en-CA" sz="4000" dirty="0"/>
              <a:t>Helps you</a:t>
            </a:r>
            <a:r>
              <a:rPr lang="en-CA" sz="4000" dirty="0">
                <a:solidFill>
                  <a:srgbClr val="FFFF00"/>
                </a:solidFill>
              </a:rPr>
              <a:t> interpret &amp; make meaning</a:t>
            </a:r>
          </a:p>
          <a:p>
            <a:endParaRPr lang="en-CA" sz="4000" dirty="0"/>
          </a:p>
          <a:p>
            <a:r>
              <a:rPr lang="en-CA" sz="4000" dirty="0"/>
              <a:t>Useful  to </a:t>
            </a:r>
            <a:r>
              <a:rPr lang="en-CA" sz="4000" dirty="0">
                <a:solidFill>
                  <a:srgbClr val="FFFF00"/>
                </a:solidFill>
              </a:rPr>
              <a:t>investigate new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1D2-1F4F-495C-B3DF-B3D99054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Team Task #1: </a:t>
            </a:r>
            <a:r>
              <a:rPr lang="en-US" dirty="0"/>
              <a:t>Annotate the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CD27-7698-4AB4-BAB1-37FDD7BA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690688"/>
            <a:ext cx="10677939" cy="448627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Group read aloud OR 5 min individual skim &amp; share</a:t>
            </a:r>
          </a:p>
          <a:p>
            <a:endParaRPr lang="en-US" sz="3600" dirty="0"/>
          </a:p>
          <a:p>
            <a:r>
              <a:rPr lang="en-US" sz="3600" dirty="0"/>
              <a:t>Annotate as you go</a:t>
            </a:r>
            <a:r>
              <a:rPr lang="en-US" sz="3600" dirty="0">
                <a:sym typeface="Wingdings" panose="05000000000000000000" pitchFamily="2" charset="2"/>
              </a:rPr>
              <a:t> highlight, underline, question </a:t>
            </a:r>
            <a:r>
              <a:rPr lang="en-US" sz="3600" dirty="0" err="1">
                <a:sym typeface="Wingdings" panose="05000000000000000000" pitchFamily="2" charset="2"/>
              </a:rPr>
              <a:t>etc</a:t>
            </a:r>
            <a:endParaRPr lang="en-US" sz="36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r>
              <a:rPr lang="en-US" sz="3600" dirty="0">
                <a:sym typeface="Wingdings" panose="05000000000000000000" pitchFamily="2" charset="2"/>
              </a:rPr>
              <a:t>Create TWO Group QUESTIONS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1 Simple Q: Who, what, where, when, why? (easy to google!)</a:t>
            </a:r>
          </a:p>
          <a:p>
            <a:pPr lvl="1"/>
            <a:r>
              <a:rPr lang="en-US" sz="3200" dirty="0">
                <a:sym typeface="Wingdings" panose="05000000000000000000" pitchFamily="2" charset="2"/>
              </a:rPr>
              <a:t>1 Complex Qs: investigates relationships, layers, society, ethics </a:t>
            </a:r>
            <a:r>
              <a:rPr lang="en-US" sz="3200" dirty="0" err="1">
                <a:sym typeface="Wingdings" panose="05000000000000000000" pitchFamily="2" charset="2"/>
              </a:rPr>
              <a:t>etc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530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B762-0900-402D-A994-69C531B1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Team Task 2: </a:t>
            </a:r>
            <a:r>
              <a:rPr lang="en-US" dirty="0"/>
              <a:t>Sketch notes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9A25-3771-4C37-84EB-75F97DFC7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reading the article…</a:t>
            </a:r>
          </a:p>
          <a:p>
            <a:endParaRPr lang="en-US" dirty="0"/>
          </a:p>
          <a:p>
            <a:r>
              <a:rPr lang="en-US" dirty="0"/>
              <a:t>Identify the 3 big Ideas</a:t>
            </a:r>
          </a:p>
          <a:p>
            <a:endParaRPr lang="en-US" dirty="0"/>
          </a:p>
          <a:p>
            <a:r>
              <a:rPr lang="en-US" dirty="0"/>
              <a:t>Decide how could you visually summarize the article</a:t>
            </a:r>
          </a:p>
          <a:p>
            <a:endParaRPr lang="en-US" dirty="0"/>
          </a:p>
          <a:p>
            <a:r>
              <a:rPr lang="en-US" dirty="0"/>
              <a:t>Divide large sheet into 4 categories – 1 for each team member to summarize, </a:t>
            </a:r>
          </a:p>
        </p:txBody>
      </p:sp>
    </p:spTree>
    <p:extLst>
      <p:ext uri="{BB962C8B-B14F-4D97-AF65-F5344CB8AC3E}">
        <p14:creationId xmlns:p14="http://schemas.microsoft.com/office/powerpoint/2010/main" val="161814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sketch notes&quot;">
            <a:extLst>
              <a:ext uri="{FF2B5EF4-FFF2-40B4-BE49-F238E27FC236}">
                <a16:creationId xmlns:a16="http://schemas.microsoft.com/office/drawing/2014/main" id="{3049DDE7-F1CF-468D-BCF4-D93AAEB7A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3932" b="-1"/>
          <a:stretch/>
        </p:blipFill>
        <p:spPr bwMode="auto">
          <a:xfrm>
            <a:off x="7552944" y="10"/>
            <a:ext cx="46390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E2862-E1AB-42C2-BE1F-00B77EAA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862402" cy="5391098"/>
          </a:xfrm>
        </p:spPr>
        <p:txBody>
          <a:bodyPr>
            <a:normAutofit/>
          </a:bodyPr>
          <a:lstStyle/>
          <a:p>
            <a:r>
              <a:rPr lang="en-US" sz="6000" u="sng" dirty="0"/>
              <a:t>Group Annotation Activity</a:t>
            </a:r>
            <a:r>
              <a:rPr lang="en-US" sz="6000" dirty="0"/>
              <a:t>: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 Sketch Notes </a:t>
            </a:r>
          </a:p>
        </p:txBody>
      </p:sp>
    </p:spTree>
    <p:extLst>
      <p:ext uri="{BB962C8B-B14F-4D97-AF65-F5344CB8AC3E}">
        <p14:creationId xmlns:p14="http://schemas.microsoft.com/office/powerpoint/2010/main" val="281104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EDD6-EF02-44DB-A240-0B7939CB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9015-BCF1-430D-9B1F-8BA89D24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ketchnotes">
            <a:extLst>
              <a:ext uri="{FF2B5EF4-FFF2-40B4-BE49-F238E27FC236}">
                <a16:creationId xmlns:a16="http://schemas.microsoft.com/office/drawing/2014/main" id="{A5D92850-A624-4EB7-8145-0D9F5684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03" y="23873"/>
            <a:ext cx="7688393" cy="68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7431-DF6F-4CC7-878F-CC0316F3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up where we left off…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C065-D6FF-4D06-AA4F-74CFCB058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Why care about telomeres? </a:t>
            </a:r>
          </a:p>
          <a:p>
            <a:pPr lvl="1"/>
            <a:r>
              <a:rPr lang="en-US" sz="3600" dirty="0">
                <a:hlinkClick r:id="rId2"/>
              </a:rPr>
              <a:t>https://www.youtube.com/watch?v=HqqtFwCg3YM</a:t>
            </a:r>
            <a:endParaRPr lang="en-US" sz="3600" b="1" dirty="0"/>
          </a:p>
          <a:p>
            <a:endParaRPr lang="en-US" sz="4000" b="1" dirty="0"/>
          </a:p>
          <a:p>
            <a:r>
              <a:rPr lang="en-US" sz="4000" b="1" dirty="0"/>
              <a:t>Why sketch note? </a:t>
            </a:r>
          </a:p>
          <a:p>
            <a:r>
              <a:rPr lang="en-US" sz="4000" dirty="0">
                <a:hlinkClick r:id="rId3"/>
              </a:rPr>
              <a:t>https://creativeeducator.tech4learning.com/2016/articles/get-started-with-sketchnoting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0822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95" y="90159"/>
            <a:ext cx="10515600" cy="1325563"/>
          </a:xfrm>
        </p:spPr>
        <p:txBody>
          <a:bodyPr/>
          <a:lstStyle/>
          <a:p>
            <a:r>
              <a:rPr lang="en-CA" u="sng" dirty="0"/>
              <a:t>Why Annotate?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36" y="1068880"/>
            <a:ext cx="10987917" cy="5442278"/>
          </a:xfrm>
        </p:spPr>
        <p:txBody>
          <a:bodyPr>
            <a:normAutofit/>
          </a:bodyPr>
          <a:lstStyle/>
          <a:p>
            <a:r>
              <a:rPr lang="en-CA" dirty="0"/>
              <a:t>Makes text, pictures, videos more manageable</a:t>
            </a:r>
          </a:p>
          <a:p>
            <a:endParaRPr lang="en-CA" dirty="0"/>
          </a:p>
          <a:p>
            <a:r>
              <a:rPr lang="en-CA" dirty="0"/>
              <a:t>Helps identify structures and patterns to analyze ideas</a:t>
            </a:r>
          </a:p>
          <a:p>
            <a:endParaRPr lang="en-CA" dirty="0"/>
          </a:p>
          <a:p>
            <a:r>
              <a:rPr lang="en-CA" dirty="0"/>
              <a:t>Helps me visualise as I read &amp; keeps me engaged with the text</a:t>
            </a:r>
          </a:p>
          <a:p>
            <a:endParaRPr lang="en-CA" dirty="0"/>
          </a:p>
          <a:p>
            <a:r>
              <a:rPr lang="en-CA" dirty="0"/>
              <a:t>Helps me focus on important aspects and prevents “skimming” or “fake reading”</a:t>
            </a:r>
          </a:p>
          <a:p>
            <a:endParaRPr lang="en-CA" dirty="0"/>
          </a:p>
          <a:p>
            <a:r>
              <a:rPr lang="en-CA" dirty="0"/>
              <a:t>Helps me create a study tool</a:t>
            </a:r>
            <a:r>
              <a:rPr lang="en-CA" dirty="0">
                <a:sym typeface="Wingdings" panose="05000000000000000000" pitchFamily="2" charset="2"/>
              </a:rPr>
              <a:t> key ideas &amp; connections stand out 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413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Depth</vt:lpstr>
      <vt:lpstr>Annotating Text</vt:lpstr>
      <vt:lpstr>Annotation:</vt:lpstr>
      <vt:lpstr>WHY ANNOTATE?</vt:lpstr>
      <vt:lpstr>Team Task #1: Annotate the Article</vt:lpstr>
      <vt:lpstr>Team Task 2: Sketch notes </vt:lpstr>
      <vt:lpstr>Group Annotation Activity:   Sketch Notes </vt:lpstr>
      <vt:lpstr>PowerPoint Presentation</vt:lpstr>
      <vt:lpstr>Picking up where we left off…</vt:lpstr>
      <vt:lpstr>Why Annotate?</vt:lpstr>
      <vt:lpstr>How can I annotate?</vt:lpstr>
      <vt:lpstr>Annotation Skills to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Annotating Text</dc:title>
  <dc:creator>Vanessa Norris</dc:creator>
  <cp:lastModifiedBy>Vanessa Norris</cp:lastModifiedBy>
  <cp:revision>9</cp:revision>
  <dcterms:created xsi:type="dcterms:W3CDTF">2020-01-14T17:49:00Z</dcterms:created>
  <dcterms:modified xsi:type="dcterms:W3CDTF">2020-01-16T17:53:35Z</dcterms:modified>
</cp:coreProperties>
</file>