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8" r:id="rId4"/>
    <p:sldId id="262" r:id="rId5"/>
    <p:sldId id="264" r:id="rId6"/>
    <p:sldId id="258" r:id="rId7"/>
    <p:sldId id="259" r:id="rId8"/>
    <p:sldId id="266" r:id="rId9"/>
    <p:sldId id="260" r:id="rId10"/>
    <p:sldId id="267" r:id="rId11"/>
    <p:sldId id="261" r:id="rId12"/>
    <p:sldId id="265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C6D9E-1C3F-4389-B0AD-7CE0ADE4A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1679713"/>
          </a:xfrm>
        </p:spPr>
        <p:txBody>
          <a:bodyPr/>
          <a:lstStyle/>
          <a:p>
            <a:r>
              <a:rPr lang="en-CA" dirty="0"/>
              <a:t>Protein Synthesis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972934-B64D-48D5-A613-DA5DFCD840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4800" dirty="0"/>
              <a:t>Translation</a:t>
            </a:r>
          </a:p>
        </p:txBody>
      </p:sp>
    </p:spTree>
    <p:extLst>
      <p:ext uri="{BB962C8B-B14F-4D97-AF65-F5344CB8AC3E}">
        <p14:creationId xmlns:p14="http://schemas.microsoft.com/office/powerpoint/2010/main" val="3826717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F631586-B8A1-480D-BDA4-3FD51E191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754" y="643467"/>
            <a:ext cx="4526491" cy="55710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87075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62055-2508-4B7C-A85B-D15331E1C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Termination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FBFB8-525A-470C-805D-CA1F164F6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58958"/>
            <a:ext cx="8946541" cy="4989442"/>
          </a:xfrm>
        </p:spPr>
        <p:txBody>
          <a:bodyPr>
            <a:normAutofit/>
          </a:bodyPr>
          <a:lstStyle/>
          <a:p>
            <a:r>
              <a:rPr lang="en-CA" sz="3200" dirty="0"/>
              <a:t>The steps continue until the ribosome meets a stop codon.</a:t>
            </a:r>
          </a:p>
          <a:p>
            <a:r>
              <a:rPr lang="en-CA" sz="3200" dirty="0"/>
              <a:t>A stop codon is one of three codons that do not code for an amino acid.</a:t>
            </a:r>
          </a:p>
          <a:p>
            <a:r>
              <a:rPr lang="en-CA" sz="3200" dirty="0"/>
              <a:t>The polypeptide is enzymatically cleaved from the last tRNA by a release factor</a:t>
            </a:r>
          </a:p>
          <a:p>
            <a:r>
              <a:rPr lang="en-CA" sz="3200" dirty="0"/>
              <a:t>The tRNA and polypeptide leave the ribosome which dissociates into its two subunits</a:t>
            </a:r>
          </a:p>
        </p:txBody>
      </p:sp>
    </p:spTree>
    <p:extLst>
      <p:ext uri="{BB962C8B-B14F-4D97-AF65-F5344CB8AC3E}">
        <p14:creationId xmlns:p14="http://schemas.microsoft.com/office/powerpoint/2010/main" val="259907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The top part of this figure shows a large ribosomal subunit coming into contact with the mRNA that already has the small ribosomal subunit attached. A tRNA and an anticodon are in proximity. In the second panel, the tRNA also binds to the same site as the ribosomal subunits. In the bottom panel, a polypeptide chain is shown emerging from the complex.">
            <a:extLst>
              <a:ext uri="{FF2B5EF4-FFF2-40B4-BE49-F238E27FC236}">
                <a16:creationId xmlns:a16="http://schemas.microsoft.com/office/drawing/2014/main" id="{259FDDFD-D489-427C-8868-24F4B68FF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68" y="643467"/>
            <a:ext cx="295266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622174-BD70-4D16-9950-15315C360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778231"/>
            <a:ext cx="24816665" cy="955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6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Figure 4. Translation from RNA to Protein. During translation, the mRNA transcript is “read” by a functional complex consisting of the ribosome and tRNA molecules. tRNAs bring the appropriate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ami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1672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86CD24-D4F9-4054-902D-9477107DD1D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54" y="126610"/>
            <a:ext cx="9242058" cy="67313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2842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894D8-A2B5-41B2-A3DE-E03EAB664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Transcription Over view</a:t>
            </a:r>
          </a:p>
        </p:txBody>
      </p:sp>
      <p:pic>
        <p:nvPicPr>
          <p:cNvPr id="5" name="Content Placeholder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E47CCB74-8886-4FAC-8053-15FB0D0933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0748" y="1285461"/>
            <a:ext cx="7845287" cy="5119821"/>
          </a:xfrm>
        </p:spPr>
      </p:pic>
    </p:spTree>
    <p:extLst>
      <p:ext uri="{BB962C8B-B14F-4D97-AF65-F5344CB8AC3E}">
        <p14:creationId xmlns:p14="http://schemas.microsoft.com/office/powerpoint/2010/main" val="3549333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58F9993-F4E5-497B-B249-44D401EBA80A}"/>
              </a:ext>
            </a:extLst>
          </p:cNvPr>
          <p:cNvSpPr txBox="1">
            <a:spLocks/>
          </p:cNvSpPr>
          <p:nvPr/>
        </p:nvSpPr>
        <p:spPr>
          <a:xfrm>
            <a:off x="982980" y="502920"/>
            <a:ext cx="9066873" cy="574547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CA" sz="2800"/>
              <a:t>Transcription : The reading of the DNA strand creation and processing of the mRNA strand in the nucleus. </a:t>
            </a:r>
          </a:p>
          <a:p>
            <a:endParaRPr lang="en-CA" sz="2800"/>
          </a:p>
          <a:p>
            <a:r>
              <a:rPr lang="en-CA" sz="2800"/>
              <a:t>Translation: The process that reads the mRNA strand to create a strand of amino acids that becomes a protein.</a:t>
            </a:r>
          </a:p>
          <a:p>
            <a:endParaRPr lang="en-CA" sz="2800"/>
          </a:p>
          <a:p>
            <a:r>
              <a:rPr lang="en-CA" sz="2800"/>
              <a:t>Gene Expression: The process by which the genetic code of a gene is used to direct protein synthesis. The expressing of a segment of DNA found on a chromosome that specifies the amino sequence of a polypeptide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685028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9EE6D-0CD0-4884-9899-E818580F0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Codon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50625-60A7-4878-8DD6-2BAC82996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dirty="0"/>
              <a:t>1 codon = 1 amino acid</a:t>
            </a:r>
          </a:p>
          <a:p>
            <a:r>
              <a:rPr lang="en-CA" sz="3600" dirty="0"/>
              <a:t>A sequence of three nucleotides = 1 codon</a:t>
            </a:r>
          </a:p>
          <a:p>
            <a:r>
              <a:rPr lang="en-CA" sz="3600" dirty="0"/>
              <a:t>64 different codon triplets</a:t>
            </a:r>
            <a:r>
              <a:rPr lang="en-CA" sz="3600" dirty="0">
                <a:sym typeface="Wingdings" panose="05000000000000000000" pitchFamily="2" charset="2"/>
              </a:rPr>
              <a:t></a:t>
            </a:r>
            <a:r>
              <a:rPr lang="en-CA" sz="3600" dirty="0"/>
              <a:t> 61 code for amino acids, 3 stop codons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1725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30E2A-5B9D-48A2-B269-E19AF0B8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9004"/>
          </a:xfrm>
        </p:spPr>
        <p:txBody>
          <a:bodyPr/>
          <a:lstStyle/>
          <a:p>
            <a:r>
              <a:rPr lang="en-CA" b="1" dirty="0"/>
              <a:t>Transfer RNA (tRNA)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69A4-7E27-4918-A33F-EC95E6F9B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351722"/>
            <a:ext cx="8946541" cy="5420139"/>
          </a:xfrm>
        </p:spPr>
        <p:txBody>
          <a:bodyPr>
            <a:noAutofit/>
          </a:bodyPr>
          <a:lstStyle/>
          <a:p>
            <a:pPr lvl="0"/>
            <a:r>
              <a:rPr lang="en-CA" sz="2800" dirty="0"/>
              <a:t>Brings amino acids to the ribosomes</a:t>
            </a:r>
          </a:p>
          <a:p>
            <a:pPr lvl="0"/>
            <a:r>
              <a:rPr lang="en-CA" sz="2800" dirty="0"/>
              <a:t>Single stranded poly nucleotide that doubles back on itself </a:t>
            </a:r>
          </a:p>
          <a:p>
            <a:pPr lvl="0"/>
            <a:r>
              <a:rPr lang="en-CA" sz="2800" dirty="0"/>
              <a:t>On one end is an amino acid, other end is anticodon</a:t>
            </a:r>
          </a:p>
          <a:p>
            <a:pPr lvl="0"/>
            <a:r>
              <a:rPr lang="en-CA" sz="2800" dirty="0"/>
              <a:t>Anticodon a triplet of three bases complementary to a specific codon of mRNA</a:t>
            </a:r>
          </a:p>
          <a:p>
            <a:pPr lvl="0"/>
            <a:r>
              <a:rPr lang="en-CA" sz="2800" dirty="0"/>
              <a:t>During translation tRNA brings amino acids to the ribosomes the order dictated by sequence of mRNA</a:t>
            </a:r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680379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92D7A-7842-489C-9040-76E1A247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31F41-236C-4739-B10A-5CB409A35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17984"/>
            <a:ext cx="8946541" cy="4987298"/>
          </a:xfrm>
        </p:spPr>
        <p:txBody>
          <a:bodyPr>
            <a:noAutofit/>
          </a:bodyPr>
          <a:lstStyle/>
          <a:p>
            <a:r>
              <a:rPr lang="en-CA" sz="3200" dirty="0"/>
              <a:t>Translation requires 3 steps:</a:t>
            </a:r>
          </a:p>
          <a:p>
            <a:r>
              <a:rPr lang="en-CA" sz="3200" dirty="0"/>
              <a:t>Initiation: brings all the translation components together.</a:t>
            </a:r>
          </a:p>
          <a:p>
            <a:r>
              <a:rPr lang="en-CA" sz="3200" dirty="0"/>
              <a:t>Elongation: is the protein synthesis step in which a polypeptide increases length one amino acid at a time</a:t>
            </a:r>
          </a:p>
          <a:p>
            <a:r>
              <a:rPr lang="en-CA" sz="3200" dirty="0"/>
              <a:t>Termination: The steps necessary to end the process of translation.</a:t>
            </a:r>
          </a:p>
        </p:txBody>
      </p:sp>
    </p:spTree>
    <p:extLst>
      <p:ext uri="{BB962C8B-B14F-4D97-AF65-F5344CB8AC3E}">
        <p14:creationId xmlns:p14="http://schemas.microsoft.com/office/powerpoint/2010/main" val="407486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B8951-736C-46AE-92DB-C649A89B8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Initiation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AD0F0-EB5A-4336-B6E7-A0F8E0606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72210"/>
            <a:ext cx="8946541" cy="4976190"/>
          </a:xfrm>
        </p:spPr>
        <p:txBody>
          <a:bodyPr>
            <a:normAutofit lnSpcReduction="10000"/>
          </a:bodyPr>
          <a:lstStyle/>
          <a:p>
            <a:pPr lvl="0"/>
            <a:r>
              <a:rPr lang="en-CA" sz="2400" dirty="0"/>
              <a:t>During initiation the small ribosomal unit, mRNA, initiator The small ribosomal unit attaches to the mRNA in the vicinity of the start codon (AUG).</a:t>
            </a:r>
          </a:p>
          <a:p>
            <a:pPr lvl="0"/>
            <a:r>
              <a:rPr lang="en-CA" sz="2400" dirty="0"/>
              <a:t>The anti-codon of the initiator tRNA pairs with the start codon.</a:t>
            </a:r>
          </a:p>
          <a:p>
            <a:pPr lvl="0"/>
            <a:r>
              <a:rPr lang="en-CA" sz="2400" dirty="0"/>
              <a:t>Then, the large ribosomal unit joins to the small unit.</a:t>
            </a:r>
          </a:p>
          <a:p>
            <a:pPr lvl="0"/>
            <a:r>
              <a:rPr lang="en-CA" sz="2400" dirty="0"/>
              <a:t>A ribosome has three binding sites for tRNA</a:t>
            </a:r>
          </a:p>
          <a:p>
            <a:pPr lvl="1"/>
            <a:r>
              <a:rPr lang="en-CA" sz="2400" dirty="0"/>
              <a:t>A for amino acid site</a:t>
            </a:r>
          </a:p>
          <a:p>
            <a:pPr lvl="1"/>
            <a:r>
              <a:rPr lang="en-CA" sz="2400" dirty="0"/>
              <a:t>P for polypeptide site</a:t>
            </a:r>
          </a:p>
          <a:p>
            <a:pPr lvl="0"/>
            <a:r>
              <a:rPr lang="en-CA" sz="2400" dirty="0"/>
              <a:t>Only the initiator tRNA binds to the P site the rest start at the A site.</a:t>
            </a:r>
          </a:p>
          <a:p>
            <a:pPr lvl="0"/>
            <a:r>
              <a:rPr lang="en-CA" sz="2400" dirty="0"/>
              <a:t>tRNA, and large ribosomal unit all come together.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693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420E4F-848B-4ABA-B97D-E7FC42C37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996" y="643467"/>
            <a:ext cx="8074008" cy="55710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2533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896DD-9C82-4FAE-A6DD-18347F005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Elongation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17EA0-271E-44E7-84BB-079450AB8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139688"/>
            <a:ext cx="10545349" cy="5380382"/>
          </a:xfrm>
        </p:spPr>
        <p:txBody>
          <a:bodyPr>
            <a:normAutofit/>
          </a:bodyPr>
          <a:lstStyle/>
          <a:p>
            <a:r>
              <a:rPr lang="en-CA" sz="2800" dirty="0"/>
              <a:t>1.  tRNA is attached to the P site, another tRNA attaches to A site</a:t>
            </a:r>
          </a:p>
          <a:p>
            <a:r>
              <a:rPr lang="en-CA" sz="2800" dirty="0"/>
              <a:t>2. the polypeptide from the tRNA on the P-site attaches to the tRNA on the A site</a:t>
            </a:r>
          </a:p>
          <a:p>
            <a:r>
              <a:rPr lang="en-CA" sz="2800" dirty="0"/>
              <a:t>	- to facilitate this a ribozyme which is part of the ribosomal subunit supplies energy</a:t>
            </a:r>
          </a:p>
          <a:p>
            <a:r>
              <a:rPr lang="en-CA" sz="2800" dirty="0"/>
              <a:t>3. next is translocation, the mRNA moves forward one codon length. The tRNA in the P-site leaves the ribosome, the tRNA at the A-site moves to the P-site and a new tRNA attaches to the A-site.</a:t>
            </a:r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45072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502</Words>
  <Application>Microsoft Office PowerPoint</Application>
  <PresentationFormat>Widescreen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Protein Synthesis</vt:lpstr>
      <vt:lpstr>Transcription Over view</vt:lpstr>
      <vt:lpstr>PowerPoint Presentation</vt:lpstr>
      <vt:lpstr>Codon</vt:lpstr>
      <vt:lpstr>Transfer RNA (tRNA)</vt:lpstr>
      <vt:lpstr>Translation</vt:lpstr>
      <vt:lpstr>Initiation</vt:lpstr>
      <vt:lpstr>PowerPoint Presentation</vt:lpstr>
      <vt:lpstr>Elongation</vt:lpstr>
      <vt:lpstr>PowerPoint Presentation</vt:lpstr>
      <vt:lpstr>Termination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Synthesis</dc:title>
  <dc:creator>matt ehl</dc:creator>
  <cp:lastModifiedBy>matt ehl</cp:lastModifiedBy>
  <cp:revision>6</cp:revision>
  <dcterms:created xsi:type="dcterms:W3CDTF">2019-03-07T05:58:04Z</dcterms:created>
  <dcterms:modified xsi:type="dcterms:W3CDTF">2019-12-11T03:15:12Z</dcterms:modified>
</cp:coreProperties>
</file>