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7" r:id="rId2"/>
    <p:sldId id="268" r:id="rId3"/>
    <p:sldId id="260" r:id="rId4"/>
    <p:sldId id="257" r:id="rId5"/>
    <p:sldId id="256" r:id="rId6"/>
    <p:sldId id="258" r:id="rId7"/>
    <p:sldId id="262" r:id="rId8"/>
    <p:sldId id="259" r:id="rId9"/>
    <p:sldId id="261" r:id="rId10"/>
    <p:sldId id="263" r:id="rId11"/>
    <p:sldId id="265" r:id="rId12"/>
    <p:sldId id="264"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E893-79BE-4E89-B61F-29B1D803F6D0}"/>
              </a:ext>
            </a:extLst>
          </p:cNvPr>
          <p:cNvSpPr>
            <a:spLocks noGrp="1"/>
          </p:cNvSpPr>
          <p:nvPr>
            <p:ph type="title"/>
          </p:nvPr>
        </p:nvSpPr>
        <p:spPr>
          <a:xfrm>
            <a:off x="1295401" y="592967"/>
            <a:ext cx="9601196" cy="968548"/>
          </a:xfrm>
        </p:spPr>
        <p:txBody>
          <a:bodyPr/>
          <a:lstStyle/>
          <a:p>
            <a:r>
              <a:rPr lang="en-US" dirty="0"/>
              <a:t>How enzymes work…</a:t>
            </a:r>
          </a:p>
        </p:txBody>
      </p:sp>
      <p:sp>
        <p:nvSpPr>
          <p:cNvPr id="3" name="Content Placeholder 2">
            <a:extLst>
              <a:ext uri="{FF2B5EF4-FFF2-40B4-BE49-F238E27FC236}">
                <a16:creationId xmlns:a16="http://schemas.microsoft.com/office/drawing/2014/main" id="{6267AED2-1D1F-4B89-80C0-3E0E7B6AA2D5}"/>
              </a:ext>
            </a:extLst>
          </p:cNvPr>
          <p:cNvSpPr>
            <a:spLocks noGrp="1"/>
          </p:cNvSpPr>
          <p:nvPr>
            <p:ph idx="1"/>
          </p:nvPr>
        </p:nvSpPr>
        <p:spPr/>
        <p:txBody>
          <a:bodyPr/>
          <a:lstStyle/>
          <a:p>
            <a:endParaRPr lang="en-US"/>
          </a:p>
        </p:txBody>
      </p:sp>
      <p:pic>
        <p:nvPicPr>
          <p:cNvPr id="1026" name="Picture 2" descr="Image result for enzyme substrate complex">
            <a:extLst>
              <a:ext uri="{FF2B5EF4-FFF2-40B4-BE49-F238E27FC236}">
                <a16:creationId xmlns:a16="http://schemas.microsoft.com/office/drawing/2014/main" id="{1B81580D-A68D-431D-BB67-8BFFDE229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09" y="1846558"/>
            <a:ext cx="10002288" cy="402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1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a:t>Negative Feedback Loop…</a:t>
            </a:r>
            <a:endParaRPr lang="en-US" b="1" u="sng" dirty="0"/>
          </a:p>
        </p:txBody>
      </p:sp>
      <p:sp>
        <p:nvSpPr>
          <p:cNvPr id="3" name="Content Placeholder 2"/>
          <p:cNvSpPr>
            <a:spLocks noGrp="1"/>
          </p:cNvSpPr>
          <p:nvPr>
            <p:ph idx="1"/>
          </p:nvPr>
        </p:nvSpPr>
        <p:spPr/>
        <p:txBody>
          <a:bodyPr/>
          <a:lstStyle/>
          <a:p>
            <a:r>
              <a:rPr lang="en-CA" dirty="0"/>
              <a:t> </a:t>
            </a:r>
            <a:r>
              <a:rPr lang="en-CA" sz="4000" dirty="0"/>
              <a:t>the end product of a reaction binds to the allosteric site = shuts down reaction=no more product.  </a:t>
            </a:r>
          </a:p>
          <a:p>
            <a:endParaRPr lang="en-US" dirty="0"/>
          </a:p>
        </p:txBody>
      </p:sp>
    </p:spTree>
    <p:extLst>
      <p:ext uri="{BB962C8B-B14F-4D97-AF65-F5344CB8AC3E}">
        <p14:creationId xmlns:p14="http://schemas.microsoft.com/office/powerpoint/2010/main" val="226270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427" y="110877"/>
            <a:ext cx="11145589" cy="1303867"/>
          </a:xfrm>
        </p:spPr>
        <p:txBody>
          <a:bodyPr/>
          <a:lstStyle/>
          <a:p>
            <a:r>
              <a:rPr lang="en-CA" u="sng" dirty="0"/>
              <a:t>AP Practice Q: </a:t>
            </a:r>
            <a:endParaRPr lang="en-US" u="sng" dirty="0"/>
          </a:p>
        </p:txBody>
      </p:sp>
      <p:sp>
        <p:nvSpPr>
          <p:cNvPr id="3" name="Content Placeholder 2"/>
          <p:cNvSpPr>
            <a:spLocks noGrp="1"/>
          </p:cNvSpPr>
          <p:nvPr>
            <p:ph idx="1"/>
          </p:nvPr>
        </p:nvSpPr>
        <p:spPr>
          <a:xfrm>
            <a:off x="425002" y="1133341"/>
            <a:ext cx="11269013" cy="592428"/>
          </a:xfrm>
        </p:spPr>
        <p:txBody>
          <a:bodyPr>
            <a:noAutofit/>
          </a:bodyPr>
          <a:lstStyle/>
          <a:p>
            <a:pPr marL="0" indent="0">
              <a:buNone/>
            </a:pPr>
            <a:r>
              <a:rPr lang="en-CA" sz="2800" b="1" dirty="0"/>
              <a:t>How is cooperativity related to hemoglobin, the vertebrate oxygen transport protein?</a:t>
            </a:r>
            <a:endParaRPr lang="en-US" sz="2800" b="1" dirty="0"/>
          </a:p>
        </p:txBody>
      </p:sp>
      <p:pic>
        <p:nvPicPr>
          <p:cNvPr id="1026" name="Picture 2" descr="Image result for hemoglobin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74" y="2007172"/>
            <a:ext cx="5753100" cy="4362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xygen hemoglobin dissociation curve in lungs and tiss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074" y="1725769"/>
            <a:ext cx="5219197" cy="464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5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097" y="818283"/>
            <a:ext cx="10256948" cy="5363575"/>
          </a:xfrm>
        </p:spPr>
        <p:txBody>
          <a:bodyPr>
            <a:normAutofit/>
          </a:bodyPr>
          <a:lstStyle/>
          <a:p>
            <a:r>
              <a:rPr lang="en-CA" dirty="0"/>
              <a:t>Cooperativity</a:t>
            </a:r>
            <a:r>
              <a:rPr lang="en-CA" dirty="0">
                <a:sym typeface="Wingdings" panose="05000000000000000000" pitchFamily="2" charset="2"/>
              </a:rPr>
              <a:t> define…binding of one molecule in enhances enzymatic ability</a:t>
            </a:r>
          </a:p>
          <a:p>
            <a:r>
              <a:rPr lang="en-CA" dirty="0"/>
              <a:t>Hemoglobin Structure</a:t>
            </a:r>
            <a:r>
              <a:rPr lang="en-CA" dirty="0">
                <a:sym typeface="Wingdings" panose="05000000000000000000" pitchFamily="2" charset="2"/>
              </a:rPr>
              <a:t> </a:t>
            </a:r>
            <a:r>
              <a:rPr lang="en-CA" dirty="0"/>
              <a:t>four subunits, each of which as an oxygen-binding site. When 1 oxygen molecule binds it increases the affinity for oxygen of the remaining binding sites. (seems like cooperativity to me!). </a:t>
            </a:r>
            <a:br>
              <a:rPr lang="en-CA" dirty="0"/>
            </a:br>
            <a:br>
              <a:rPr lang="en-CA" dirty="0"/>
            </a:br>
            <a:r>
              <a:rPr lang="en-CA" i="1" dirty="0"/>
              <a:t>Application of Graph..</a:t>
            </a:r>
          </a:p>
          <a:p>
            <a:r>
              <a:rPr lang="en-CA" dirty="0"/>
              <a:t>Where oxygen is at high levels, such as in the lungs or gills, hemoglobin’s affinity for oxygen increases as more binding sites are filled</a:t>
            </a:r>
            <a:r>
              <a:rPr lang="en-CA" dirty="0">
                <a:sym typeface="Wingdings" panose="05000000000000000000" pitchFamily="2" charset="2"/>
              </a:rPr>
              <a:t> PO2 saturation highest</a:t>
            </a:r>
            <a:br>
              <a:rPr lang="en-CA" dirty="0"/>
            </a:br>
            <a:br>
              <a:rPr lang="en-CA" dirty="0"/>
            </a:br>
            <a:r>
              <a:rPr lang="en-CA" dirty="0"/>
              <a:t>In oxygen-deprived tissues, </a:t>
            </a:r>
            <a:r>
              <a:rPr lang="en-CA" dirty="0">
                <a:sym typeface="Wingdings" panose="05000000000000000000" pitchFamily="2" charset="2"/>
              </a:rPr>
              <a:t> </a:t>
            </a:r>
            <a:r>
              <a:rPr lang="en-CA" dirty="0"/>
              <a:t>release of each oxygen molecule decreases the oxygen affinity of the other binding sites, resulting in the release of oxygen where it is most needed. (Not cooperativity but GOOD for vertebrates that need O2 delivered and dropped off to tissues</a:t>
            </a:r>
            <a:endParaRPr lang="en-US" dirty="0"/>
          </a:p>
        </p:txBody>
      </p:sp>
    </p:spTree>
    <p:extLst>
      <p:ext uri="{BB962C8B-B14F-4D97-AF65-F5344CB8AC3E}">
        <p14:creationId xmlns:p14="http://schemas.microsoft.com/office/powerpoint/2010/main" val="2318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Teacher Key links</a:t>
            </a:r>
            <a:endParaRPr lang="en-US" dirty="0"/>
          </a:p>
        </p:txBody>
      </p:sp>
      <p:sp>
        <p:nvSpPr>
          <p:cNvPr id="3" name="Content Placeholder 2"/>
          <p:cNvSpPr>
            <a:spLocks noGrp="1"/>
          </p:cNvSpPr>
          <p:nvPr>
            <p:ph idx="1"/>
          </p:nvPr>
        </p:nvSpPr>
        <p:spPr/>
        <p:txBody>
          <a:bodyPr/>
          <a:lstStyle/>
          <a:p>
            <a:r>
              <a:rPr lang="en-US"/>
              <a:t>https://quizlet.com/13107663/mastering-biology-section-85-regulation-of-enzyme-activity-flash-cards/</a:t>
            </a:r>
          </a:p>
        </p:txBody>
      </p:sp>
    </p:spTree>
    <p:extLst>
      <p:ext uri="{BB962C8B-B14F-4D97-AF65-F5344CB8AC3E}">
        <p14:creationId xmlns:p14="http://schemas.microsoft.com/office/powerpoint/2010/main" val="236345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136">
            <a:extLst>
              <a:ext uri="{FF2B5EF4-FFF2-40B4-BE49-F238E27FC236}">
                <a16:creationId xmlns:a16="http://schemas.microsoft.com/office/drawing/2014/main" id="{23B04196-EE2E-4500-AF8D-C6E01DA9B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055" name="Straight Connector 138">
            <a:extLst>
              <a:ext uri="{FF2B5EF4-FFF2-40B4-BE49-F238E27FC236}">
                <a16:creationId xmlns:a16="http://schemas.microsoft.com/office/drawing/2014/main" id="{85B95145-40F9-436B-89CD-8054CBB2E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56" name="Rectangle 140">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competitive enzyme inhibition">
            <a:extLst>
              <a:ext uri="{FF2B5EF4-FFF2-40B4-BE49-F238E27FC236}">
                <a16:creationId xmlns:a16="http://schemas.microsoft.com/office/drawing/2014/main" id="{A3C5123E-82E0-4BC5-AED7-E1DBF64F2C83}"/>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9213" b="209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122204-1771-4D48-8F8F-0A0020A6E614}"/>
              </a:ext>
            </a:extLst>
          </p:cNvPr>
          <p:cNvSpPr>
            <a:spLocks noGrp="1"/>
          </p:cNvSpPr>
          <p:nvPr>
            <p:ph type="title"/>
          </p:nvPr>
        </p:nvSpPr>
        <p:spPr>
          <a:xfrm>
            <a:off x="3353708" y="1350626"/>
            <a:ext cx="5466864" cy="1557863"/>
          </a:xfrm>
        </p:spPr>
        <p:txBody>
          <a:bodyPr vert="horz" lIns="91440" tIns="45720" rIns="91440" bIns="45720" rtlCol="0" anchor="b">
            <a:normAutofit fontScale="90000"/>
          </a:bodyPr>
          <a:lstStyle/>
          <a:p>
            <a:pPr>
              <a:lnSpc>
                <a:spcPct val="90000"/>
              </a:lnSpc>
            </a:pPr>
            <a:r>
              <a:rPr lang="en-US" sz="4600" kern="1200" cap="none" dirty="0">
                <a:ln w="3175" cmpd="sng">
                  <a:noFill/>
                </a:ln>
                <a:solidFill>
                  <a:srgbClr val="FFFFFF"/>
                </a:solidFill>
                <a:effectLst/>
                <a:latin typeface="+mj-lt"/>
                <a:ea typeface="+mj-ea"/>
                <a:cs typeface="+mj-cs"/>
              </a:rPr>
              <a:t>What can inhibit or enhance how enzymes work? </a:t>
            </a:r>
          </a:p>
        </p:txBody>
      </p:sp>
      <p:cxnSp>
        <p:nvCxnSpPr>
          <p:cNvPr id="2057" name="Straight Connector 142">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0861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002" y="661651"/>
            <a:ext cx="7379596" cy="55346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2" y="982132"/>
            <a:ext cx="3637206" cy="808031"/>
          </a:xfrm>
        </p:spPr>
        <p:txBody>
          <a:bodyPr/>
          <a:lstStyle/>
          <a:p>
            <a:r>
              <a:rPr lang="en-CA" u="sng" dirty="0"/>
              <a:t>Cooperativity</a:t>
            </a:r>
            <a:endParaRPr lang="en-US" u="sng" dirty="0"/>
          </a:p>
        </p:txBody>
      </p:sp>
    </p:spTree>
    <p:extLst>
      <p:ext uri="{BB962C8B-B14F-4D97-AF65-F5344CB8AC3E}">
        <p14:creationId xmlns:p14="http://schemas.microsoft.com/office/powerpoint/2010/main" val="110651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processes key to life depend on a cell’s ability to regulate metabolic pathways</a:t>
            </a:r>
            <a:endParaRPr lang="en-US" dirty="0"/>
          </a:p>
        </p:txBody>
      </p:sp>
      <p:sp>
        <p:nvSpPr>
          <p:cNvPr id="3" name="Content Placeholder 2"/>
          <p:cNvSpPr>
            <a:spLocks noGrp="1"/>
          </p:cNvSpPr>
          <p:nvPr>
            <p:ph idx="1"/>
          </p:nvPr>
        </p:nvSpPr>
        <p:spPr>
          <a:xfrm>
            <a:off x="862885" y="2511380"/>
            <a:ext cx="10033712" cy="3364488"/>
          </a:xfrm>
        </p:spPr>
        <p:txBody>
          <a:bodyPr>
            <a:normAutofit/>
          </a:bodyPr>
          <a:lstStyle/>
          <a:p>
            <a:r>
              <a:rPr lang="en-CA" sz="3600" dirty="0"/>
              <a:t>How? </a:t>
            </a:r>
          </a:p>
          <a:p>
            <a:pPr lvl="1"/>
            <a:r>
              <a:rPr lang="en-CA" sz="3200" dirty="0"/>
              <a:t>Need to control when and where enzymes are active</a:t>
            </a:r>
          </a:p>
          <a:p>
            <a:pPr lvl="1"/>
            <a:r>
              <a:rPr lang="en-CA" sz="3200" dirty="0"/>
              <a:t>Need to switch the genes for specific enzymes on or off as needed</a:t>
            </a:r>
          </a:p>
          <a:p>
            <a:pPr lvl="1"/>
            <a:r>
              <a:rPr lang="en-CA" sz="3200" dirty="0"/>
              <a:t>RESULT: </a:t>
            </a:r>
            <a:r>
              <a:rPr lang="en-CA" sz="3200" b="1" dirty="0">
                <a:solidFill>
                  <a:schemeClr val="accent3"/>
                </a:solidFill>
              </a:rPr>
              <a:t>Need for regulation of enzyme activity</a:t>
            </a:r>
          </a:p>
        </p:txBody>
      </p:sp>
    </p:spTree>
    <p:extLst>
      <p:ext uri="{BB962C8B-B14F-4D97-AF65-F5344CB8AC3E}">
        <p14:creationId xmlns:p14="http://schemas.microsoft.com/office/powerpoint/2010/main" val="85099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059928"/>
            <a:ext cx="6815669" cy="1515533"/>
          </a:xfrm>
        </p:spPr>
        <p:txBody>
          <a:bodyPr/>
          <a:lstStyle/>
          <a:p>
            <a:r>
              <a:rPr lang="en-CA" dirty="0"/>
              <a:t>Regulating Enzyme Activity</a:t>
            </a:r>
            <a:endParaRPr lang="en-US" dirty="0"/>
          </a:p>
        </p:txBody>
      </p:sp>
      <p:sp>
        <p:nvSpPr>
          <p:cNvPr id="3" name="Subtitle 2"/>
          <p:cNvSpPr>
            <a:spLocks noGrp="1"/>
          </p:cNvSpPr>
          <p:nvPr>
            <p:ph type="subTitle" idx="1"/>
          </p:nvPr>
        </p:nvSpPr>
        <p:spPr/>
        <p:txBody>
          <a:bodyPr>
            <a:normAutofit/>
          </a:bodyPr>
          <a:lstStyle/>
          <a:p>
            <a:r>
              <a:rPr lang="en-CA" sz="4000" b="1" dirty="0"/>
              <a:t>Page 158-160</a:t>
            </a:r>
            <a:endParaRPr lang="en-US" sz="4000" b="1" dirty="0"/>
          </a:p>
        </p:txBody>
      </p:sp>
      <p:pic>
        <p:nvPicPr>
          <p:cNvPr id="2050" name="Picture 2" descr="Image result for enzy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092" y="2561723"/>
            <a:ext cx="3859990" cy="25776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nzy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67" y="2561723"/>
            <a:ext cx="3265778" cy="24166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etabolic pathw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22" y="4190912"/>
            <a:ext cx="2937442" cy="282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31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61" y="312431"/>
            <a:ext cx="9601196" cy="1303867"/>
          </a:xfrm>
        </p:spPr>
        <p:txBody>
          <a:bodyPr/>
          <a:lstStyle/>
          <a:p>
            <a:r>
              <a:rPr lang="en-CA" u="sng" dirty="0"/>
              <a:t>Allosteric Regulation</a:t>
            </a:r>
            <a:endParaRPr lang="en-US" u="sng" dirty="0"/>
          </a:p>
        </p:txBody>
      </p:sp>
      <p:sp>
        <p:nvSpPr>
          <p:cNvPr id="3" name="Content Placeholder 2"/>
          <p:cNvSpPr>
            <a:spLocks noGrp="1"/>
          </p:cNvSpPr>
          <p:nvPr>
            <p:ph idx="1"/>
          </p:nvPr>
        </p:nvSpPr>
        <p:spPr>
          <a:xfrm>
            <a:off x="770586" y="1848117"/>
            <a:ext cx="10831133" cy="4559120"/>
          </a:xfrm>
        </p:spPr>
        <p:txBody>
          <a:bodyPr>
            <a:noAutofit/>
          </a:bodyPr>
          <a:lstStyle/>
          <a:p>
            <a:r>
              <a:rPr lang="en-CA" sz="3600" dirty="0"/>
              <a:t>A molecule other than the substrate binds to the enzyme &amp; alters shape &amp; activity</a:t>
            </a:r>
          </a:p>
        </p:txBody>
      </p:sp>
      <p:pic>
        <p:nvPicPr>
          <p:cNvPr id="3076" name="Picture 4" descr="Image result for allosteric enzy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184" y="2987898"/>
            <a:ext cx="4513500" cy="247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7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a:t>Allosteric Regulation</a:t>
            </a:r>
            <a:endParaRPr lang="en-US" b="1" u="sng" dirty="0"/>
          </a:p>
        </p:txBody>
      </p:sp>
      <p:sp>
        <p:nvSpPr>
          <p:cNvPr id="3" name="Content Placeholder 2"/>
          <p:cNvSpPr>
            <a:spLocks noGrp="1"/>
          </p:cNvSpPr>
          <p:nvPr>
            <p:ph idx="1"/>
          </p:nvPr>
        </p:nvSpPr>
        <p:spPr>
          <a:xfrm>
            <a:off x="1012065" y="1938745"/>
            <a:ext cx="10205433" cy="4333266"/>
          </a:xfrm>
        </p:spPr>
        <p:txBody>
          <a:bodyPr>
            <a:normAutofit fontScale="92500"/>
          </a:bodyPr>
          <a:lstStyle/>
          <a:p>
            <a:r>
              <a:rPr lang="en-CA" sz="3600" dirty="0"/>
              <a:t>Effects can be: </a:t>
            </a:r>
          </a:p>
          <a:p>
            <a:pPr lvl="2"/>
            <a:r>
              <a:rPr lang="en-CA" sz="4000" dirty="0" err="1"/>
              <a:t>i</a:t>
            </a:r>
            <a:r>
              <a:rPr lang="en-CA" sz="4000" dirty="0"/>
              <a:t>) inhibitory</a:t>
            </a:r>
            <a:r>
              <a:rPr lang="en-CA" sz="4000" dirty="0">
                <a:sym typeface="Wingdings" panose="05000000000000000000" pitchFamily="2" charset="2"/>
              </a:rPr>
              <a:t> </a:t>
            </a:r>
            <a:r>
              <a:rPr lang="en-CA" sz="3200" dirty="0">
                <a:sym typeface="Wingdings" panose="05000000000000000000" pitchFamily="2" charset="2"/>
              </a:rPr>
              <a:t>l</a:t>
            </a:r>
            <a:r>
              <a:rPr lang="en-CA" sz="3200" dirty="0"/>
              <a:t>ike reversible non-competitive inhibitors</a:t>
            </a:r>
          </a:p>
          <a:p>
            <a:pPr lvl="3"/>
            <a:r>
              <a:rPr lang="en-CA" sz="3800" dirty="0"/>
              <a:t>Inactive form of enzyme is stabilized</a:t>
            </a:r>
          </a:p>
          <a:p>
            <a:pPr lvl="3"/>
            <a:r>
              <a:rPr lang="en-CA" sz="3800" dirty="0"/>
              <a:t>Ex: beta blockers or penicillin </a:t>
            </a:r>
          </a:p>
          <a:p>
            <a:pPr lvl="2"/>
            <a:r>
              <a:rPr lang="en-CA" sz="4000" dirty="0"/>
              <a:t>ii) stimulatory</a:t>
            </a:r>
          </a:p>
          <a:p>
            <a:pPr lvl="3"/>
            <a:r>
              <a:rPr lang="en-CA" sz="3600" dirty="0"/>
              <a:t>Active form of the enzyme is stabilized</a:t>
            </a:r>
          </a:p>
          <a:p>
            <a:endParaRPr lang="en-US" dirty="0"/>
          </a:p>
        </p:txBody>
      </p:sp>
    </p:spTree>
    <p:extLst>
      <p:ext uri="{BB962C8B-B14F-4D97-AF65-F5344CB8AC3E}">
        <p14:creationId xmlns:p14="http://schemas.microsoft.com/office/powerpoint/2010/main" val="184658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allosteric activators and inhibi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675" y="542097"/>
            <a:ext cx="8369525" cy="569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88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a:t>Feedback Inhibition</a:t>
            </a:r>
            <a:endParaRPr lang="en-US" b="1" u="sng"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519706" y="2503000"/>
            <a:ext cx="8770513" cy="3283747"/>
          </a:xfrm>
          <a:prstGeom prst="rect">
            <a:avLst/>
          </a:prstGeom>
          <a:noFill/>
          <a:ln w="9525">
            <a:noFill/>
            <a:miter lim="800000"/>
            <a:headEnd/>
            <a:tailEnd/>
          </a:ln>
        </p:spPr>
      </p:pic>
    </p:spTree>
    <p:extLst>
      <p:ext uri="{BB962C8B-B14F-4D97-AF65-F5344CB8AC3E}">
        <p14:creationId xmlns:p14="http://schemas.microsoft.com/office/powerpoint/2010/main" val="39863521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1</TotalTime>
  <Words>225</Words>
  <Application>Microsoft Office PowerPoint</Application>
  <PresentationFormat>Widescreen</PresentationFormat>
  <Paragraphs>29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How enzymes work…</vt:lpstr>
      <vt:lpstr>What can inhibit or enhance how enzymes work? </vt:lpstr>
      <vt:lpstr>Cooperativity</vt:lpstr>
      <vt:lpstr>The processes key to life depend on a cell’s ability to regulate metabolic pathways</vt:lpstr>
      <vt:lpstr>Regulating Enzyme Activity</vt:lpstr>
      <vt:lpstr>Allosteric Regulation</vt:lpstr>
      <vt:lpstr>Allosteric Regulation</vt:lpstr>
      <vt:lpstr>PowerPoint Presentation</vt:lpstr>
      <vt:lpstr>Feedback Inhibition</vt:lpstr>
      <vt:lpstr>Negative Feedback Loop…</vt:lpstr>
      <vt:lpstr>AP Practice Q: </vt:lpstr>
      <vt:lpstr>PowerPoint Presentation</vt:lpstr>
      <vt:lpstr>Teacher Key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enzymes work…</dc:title>
  <dc:creator>Vanessa Norris</dc:creator>
  <cp:lastModifiedBy>Vanessa Norris</cp:lastModifiedBy>
  <cp:revision>1</cp:revision>
  <dcterms:created xsi:type="dcterms:W3CDTF">2019-11-05T22:14:42Z</dcterms:created>
  <dcterms:modified xsi:type="dcterms:W3CDTF">2019-11-05T22:16:07Z</dcterms:modified>
</cp:coreProperties>
</file>