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0" r:id="rId1"/>
  </p:sldMasterIdLst>
  <p:handoutMasterIdLst>
    <p:handoutMasterId r:id="rId35"/>
  </p:handoutMasterIdLst>
  <p:sldIdLst>
    <p:sldId id="303" r:id="rId2"/>
    <p:sldId id="319" r:id="rId3"/>
    <p:sldId id="318" r:id="rId4"/>
    <p:sldId id="259" r:id="rId5"/>
    <p:sldId id="325" r:id="rId6"/>
    <p:sldId id="260" r:id="rId7"/>
    <p:sldId id="268" r:id="rId8"/>
    <p:sldId id="269" r:id="rId9"/>
    <p:sldId id="293" r:id="rId10"/>
    <p:sldId id="294" r:id="rId11"/>
    <p:sldId id="295" r:id="rId12"/>
    <p:sldId id="298" r:id="rId13"/>
    <p:sldId id="300" r:id="rId14"/>
    <p:sldId id="326" r:id="rId15"/>
    <p:sldId id="301" r:id="rId16"/>
    <p:sldId id="327" r:id="rId17"/>
    <p:sldId id="306" r:id="rId18"/>
    <p:sldId id="305" r:id="rId19"/>
    <p:sldId id="311" r:id="rId20"/>
    <p:sldId id="307" r:id="rId21"/>
    <p:sldId id="309" r:id="rId22"/>
    <p:sldId id="308" r:id="rId23"/>
    <p:sldId id="310" r:id="rId24"/>
    <p:sldId id="321" r:id="rId25"/>
    <p:sldId id="320" r:id="rId26"/>
    <p:sldId id="312" r:id="rId27"/>
    <p:sldId id="323" r:id="rId28"/>
    <p:sldId id="322" r:id="rId29"/>
    <p:sldId id="324" r:id="rId30"/>
    <p:sldId id="313" r:id="rId31"/>
    <p:sldId id="315" r:id="rId32"/>
    <p:sldId id="317" r:id="rId33"/>
    <p:sldId id="316" r:id="rId34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18CEBC-AD95-244C-8FFA-C02A9AD63BA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148C80-DA20-AF4D-9DB2-EDE32B3ED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78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 anchor="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anacademy.org/science/biology/energy-and-enzymes/atp-reaction-coupling/v/reaction-coupling-to-create-glucose-6-phosphat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quid bioluminesc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735"/>
            <a:ext cx="12192000" cy="7070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4857" y="5512157"/>
            <a:ext cx="10869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 causes these squid to glow?!? 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u="sng" dirty="0">
                <a:solidFill>
                  <a:srgbClr val="FF0000"/>
                </a:solidFill>
              </a:rPr>
              <a:t>Anabolic Pathways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b="1" u="sng" dirty="0">
                <a:solidFill>
                  <a:srgbClr val="FFFF00"/>
                </a:solidFill>
              </a:rPr>
              <a:t>Consume energy </a:t>
            </a:r>
            <a:r>
              <a:rPr lang="en-CA" sz="2800" dirty="0"/>
              <a:t>to build complex molecules from simpler molecules</a:t>
            </a:r>
          </a:p>
          <a:p>
            <a:r>
              <a:rPr lang="en-CA" sz="2800" dirty="0"/>
              <a:t>“Uphill Reactions”</a:t>
            </a:r>
          </a:p>
          <a:p>
            <a:r>
              <a:rPr lang="en-CA" sz="2800" dirty="0"/>
              <a:t>Ex: Dehydration Synthesis Reactions</a:t>
            </a:r>
          </a:p>
          <a:p>
            <a:r>
              <a:rPr lang="en-CA" sz="2800" dirty="0"/>
              <a:t>Ex: Protein Synthesis from Amino Acids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45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-89534"/>
            <a:ext cx="10353761" cy="1326321"/>
          </a:xfrm>
        </p:spPr>
        <p:txBody>
          <a:bodyPr/>
          <a:lstStyle/>
          <a:p>
            <a:r>
              <a:rPr lang="en-CA" dirty="0"/>
              <a:t>You try… Catabolic or Anabolic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761936"/>
          </a:xfrm>
        </p:spPr>
        <p:txBody>
          <a:bodyPr>
            <a:normAutofit fontScale="70000" lnSpcReduction="20000"/>
          </a:bodyPr>
          <a:lstStyle/>
          <a:p>
            <a:r>
              <a:rPr lang="en-CA" dirty="0"/>
              <a:t>`1)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2)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3)  </a:t>
            </a:r>
            <a:endParaRPr lang="en-US" dirty="0"/>
          </a:p>
        </p:txBody>
      </p:sp>
      <p:pic>
        <p:nvPicPr>
          <p:cNvPr id="4" name="Picture 2" descr="https://9arevision.wikispaces.com/file/view/1.gif/33170917/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93" y="974616"/>
            <a:ext cx="72358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hembook.co.uk/fig25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40" y="2438158"/>
            <a:ext cx="6307887" cy="335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40" y="5960269"/>
            <a:ext cx="62865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53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277" y="346405"/>
            <a:ext cx="8229600" cy="1143000"/>
          </a:xfrm>
        </p:spPr>
        <p:txBody>
          <a:bodyPr rtlCol="0">
            <a:noAutofit/>
          </a:bodyPr>
          <a:lstStyle/>
          <a:p>
            <a:pPr defTabSz="457207">
              <a:defRPr/>
            </a:pPr>
            <a:r>
              <a:rPr lang="en-CA" altLang="en-US" b="1" u="sng" dirty="0">
                <a:solidFill>
                  <a:schemeClr val="tx1">
                    <a:lumMod val="95000"/>
                  </a:schemeClr>
                </a:solidFill>
              </a:rPr>
              <a:t>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2732"/>
            <a:ext cx="10769531" cy="6085268"/>
          </a:xfrm>
        </p:spPr>
        <p:txBody>
          <a:bodyPr rtlCol="0">
            <a:normAutofit/>
          </a:bodyPr>
          <a:lstStyle/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CA" altLang="en-US" sz="3600" u="sng" dirty="0">
                <a:solidFill>
                  <a:srgbClr val="FFFF00"/>
                </a:solidFill>
              </a:rPr>
              <a:t>Energy</a:t>
            </a:r>
            <a:r>
              <a:rPr lang="en-CA" altLang="en-US" sz="3600" dirty="0">
                <a:solidFill>
                  <a:srgbClr val="FFFF00"/>
                </a:solidFill>
              </a:rPr>
              <a:t>:  </a:t>
            </a:r>
            <a:r>
              <a:rPr lang="en-CA" altLang="en-US" sz="3600" dirty="0">
                <a:solidFill>
                  <a:schemeClr val="tx1">
                    <a:lumMod val="95000"/>
                  </a:schemeClr>
                </a:solidFill>
              </a:rPr>
              <a:t>the capacity to do work</a:t>
            </a:r>
          </a:p>
          <a:p>
            <a:pPr marL="742962" lvl="1" indent="-285755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CA" altLang="en-US" sz="3600" u="sng" dirty="0">
                <a:solidFill>
                  <a:srgbClr val="FFFF00"/>
                </a:solidFill>
              </a:rPr>
              <a:t>Kinetic Energy</a:t>
            </a:r>
            <a:r>
              <a:rPr lang="en-CA" altLang="en-US" sz="3600" dirty="0">
                <a:solidFill>
                  <a:srgbClr val="FFFF00"/>
                </a:solidFill>
              </a:rPr>
              <a:t>:  </a:t>
            </a:r>
            <a:r>
              <a:rPr lang="en-CA" altLang="en-US" sz="3600" dirty="0">
                <a:solidFill>
                  <a:schemeClr val="tx1">
                    <a:lumMod val="95000"/>
                  </a:schemeClr>
                </a:solidFill>
              </a:rPr>
              <a:t>energy of motion</a:t>
            </a:r>
          </a:p>
          <a:p>
            <a:pPr marL="742962" lvl="1" indent="-285755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CA" altLang="en-US" sz="3600" u="sng" dirty="0">
                <a:solidFill>
                  <a:srgbClr val="FFFF00"/>
                </a:solidFill>
              </a:rPr>
              <a:t>Potential Energy</a:t>
            </a:r>
            <a:r>
              <a:rPr lang="en-CA" altLang="en-US" sz="3600" dirty="0">
                <a:solidFill>
                  <a:schemeClr val="tx1">
                    <a:lumMod val="95000"/>
                  </a:schemeClr>
                </a:solidFill>
              </a:rPr>
              <a:t>:  stored energy</a:t>
            </a:r>
          </a:p>
          <a:p>
            <a:pPr marL="742962" lvl="1" indent="-285755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CA" altLang="en-US" sz="3600" u="sng" dirty="0">
                <a:solidFill>
                  <a:srgbClr val="FFFF00"/>
                </a:solidFill>
              </a:rPr>
              <a:t>Bond Energy or Chemical energy</a:t>
            </a:r>
            <a:r>
              <a:rPr lang="en-CA" altLang="en-US" sz="3600" dirty="0">
                <a:solidFill>
                  <a:srgbClr val="FFFF00"/>
                </a:solidFill>
              </a:rPr>
              <a:t>:  </a:t>
            </a:r>
            <a:r>
              <a:rPr lang="en-CA" altLang="en-US" sz="2800" dirty="0">
                <a:solidFill>
                  <a:schemeClr val="tx1">
                    <a:lumMod val="95000"/>
                  </a:schemeClr>
                </a:solidFill>
              </a:rPr>
              <a:t>the potential energy available for release in a chemical reaction (stored/found in ATP)</a:t>
            </a:r>
          </a:p>
        </p:txBody>
      </p:sp>
      <p:pic>
        <p:nvPicPr>
          <p:cNvPr id="18434" name="Picture 2" descr="http://www.petervaldivia.com/technology/energy/image/potencial-and-kinetic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556" y="528565"/>
            <a:ext cx="4744997" cy="376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45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108" y="12729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CA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Laws of energy Transformation</a:t>
            </a:r>
            <a:br>
              <a:rPr lang="en-CA" dirty="0"/>
            </a:br>
            <a:r>
              <a:rPr lang="en-C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(Thermodynamics)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77" y="2161047"/>
            <a:ext cx="10972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4000" dirty="0">
                <a:solidFill>
                  <a:schemeClr val="accent1"/>
                </a:solidFill>
              </a:rPr>
              <a:t>1) Energy cannot be created or destroyed </a:t>
            </a:r>
          </a:p>
          <a:p>
            <a:pPr lvl="1"/>
            <a:r>
              <a:rPr lang="en-CA" sz="3600" dirty="0"/>
              <a:t>Only transferred and transformed!</a:t>
            </a:r>
          </a:p>
          <a:p>
            <a:pPr lvl="1"/>
            <a:endParaRPr lang="en-CA" sz="3600" dirty="0"/>
          </a:p>
          <a:p>
            <a:pPr marL="0" indent="0">
              <a:buNone/>
            </a:pPr>
            <a:r>
              <a:rPr lang="en-CA" sz="4000" dirty="0"/>
              <a:t>2) </a:t>
            </a:r>
            <a:r>
              <a:rPr lang="en-CA" sz="4000" dirty="0">
                <a:solidFill>
                  <a:schemeClr val="accent1"/>
                </a:solidFill>
              </a:rPr>
              <a:t>Changes in energy increases entropy </a:t>
            </a:r>
          </a:p>
          <a:p>
            <a:pPr lvl="1"/>
            <a:r>
              <a:rPr lang="en-CA" sz="3200" dirty="0"/>
              <a:t>Entropy: the measure of disorder or randomness</a:t>
            </a:r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355" y="412387"/>
            <a:ext cx="11582400" cy="1187675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Sec. 8.2: Free Energy Change &amp; Metabolism</a:t>
            </a:r>
            <a:br>
              <a:rPr lang="en-US" u="sng" dirty="0"/>
            </a:b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645" y="1286648"/>
            <a:ext cx="10972800" cy="3767309"/>
          </a:xfrm>
        </p:spPr>
        <p:txBody>
          <a:bodyPr>
            <a:normAutofit/>
          </a:bodyPr>
          <a:lstStyle/>
          <a:p>
            <a:r>
              <a:rPr lang="en-CA" dirty="0"/>
              <a:t>A living system’s </a:t>
            </a:r>
            <a:r>
              <a:rPr lang="en-CA" b="1" u="sng" dirty="0">
                <a:solidFill>
                  <a:srgbClr val="FFFF00"/>
                </a:solidFill>
              </a:rPr>
              <a:t>free energy </a:t>
            </a:r>
            <a:r>
              <a:rPr lang="en-CA" dirty="0">
                <a:solidFill>
                  <a:srgbClr val="FFFF00"/>
                </a:solidFill>
              </a:rPr>
              <a:t>is energy that can do work </a:t>
            </a:r>
            <a:r>
              <a:rPr lang="en-CA" dirty="0"/>
              <a:t>when temperature and pressure are  constant, as in a living cell. </a:t>
            </a:r>
          </a:p>
          <a:p>
            <a:r>
              <a:rPr lang="en-CA" dirty="0"/>
              <a:t> It can be thought of as </a:t>
            </a:r>
            <a:r>
              <a:rPr lang="en-CA" dirty="0">
                <a:solidFill>
                  <a:srgbClr val="FFFF00"/>
                </a:solidFill>
              </a:rPr>
              <a:t>a measure of a system’s instability</a:t>
            </a:r>
          </a:p>
          <a:p>
            <a:pPr lvl="1"/>
            <a:r>
              <a:rPr lang="en-CA" dirty="0"/>
              <a:t>Systems will move towards less instability!   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833612" y="4350637"/>
            <a:ext cx="4040910" cy="229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93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6365"/>
            <a:ext cx="11797048" cy="6272011"/>
          </a:xfrm>
        </p:spPr>
        <p:txBody>
          <a:bodyPr rtlCol="0">
            <a:normAutofit lnSpcReduction="10000"/>
          </a:bodyPr>
          <a:lstStyle/>
          <a:p>
            <a:pPr marL="742962" lvl="1" indent="-285755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CA" altLang="en-US" sz="36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Free Energy</a:t>
            </a:r>
            <a:r>
              <a:rPr lang="en-CA" alt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 </a:t>
            </a:r>
            <a:r>
              <a:rPr lang="en-CA" altLang="en-US" sz="3200" dirty="0">
                <a:solidFill>
                  <a:schemeClr val="tx1">
                    <a:lumMod val="95000"/>
                  </a:schemeClr>
                </a:solidFill>
              </a:rPr>
              <a:t>energy available to do work, represented by G</a:t>
            </a:r>
          </a:p>
          <a:p>
            <a:pPr marL="1143020" lvl="2" indent="-228604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CA" altLang="en-US" sz="3200" dirty="0">
                <a:solidFill>
                  <a:schemeClr val="tx1">
                    <a:lumMod val="95000"/>
                  </a:schemeClr>
                </a:solidFill>
              </a:rPr>
              <a:t>therefore </a:t>
            </a:r>
            <a:r>
              <a:rPr lang="en-CA" alt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change in free energy = 	 G</a:t>
            </a:r>
          </a:p>
          <a:p>
            <a:pPr marL="1600227" lvl="3" indent="-228604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CA" altLang="en-US" sz="3200" dirty="0">
                <a:solidFill>
                  <a:schemeClr val="tx1">
                    <a:lumMod val="95000"/>
                  </a:schemeClr>
                </a:solidFill>
              </a:rPr>
              <a:t>       </a:t>
            </a:r>
            <a:r>
              <a:rPr lang="en-CA" alt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</a:t>
            </a:r>
            <a:r>
              <a:rPr lang="en-CA" altLang="en-US" sz="3200" dirty="0">
                <a:solidFill>
                  <a:schemeClr val="tx1">
                    <a:lumMod val="95000"/>
                  </a:schemeClr>
                </a:solidFill>
              </a:rPr>
              <a:t>= Final energy-Initial energy</a:t>
            </a:r>
          </a:p>
          <a:p>
            <a:pPr marL="1600227" lvl="3" indent="-228604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CA" altLang="en-US" sz="2800" dirty="0">
              <a:solidFill>
                <a:schemeClr val="tx1">
                  <a:lumMod val="95000"/>
                </a:schemeClr>
              </a:solidFill>
            </a:endParaRPr>
          </a:p>
          <a:p>
            <a:pPr marL="1143027" lvl="2" indent="-228604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CA" altLang="en-US" sz="3400" u="sng" dirty="0">
                <a:solidFill>
                  <a:srgbClr val="FFFF00"/>
                </a:solidFill>
              </a:rPr>
              <a:t>Exergonic </a:t>
            </a:r>
            <a:r>
              <a:rPr lang="en-CA" altLang="en-US" sz="3400" u="sng" dirty="0" err="1">
                <a:solidFill>
                  <a:srgbClr val="FFFF00"/>
                </a:solidFill>
              </a:rPr>
              <a:t>Rxns</a:t>
            </a:r>
            <a:r>
              <a:rPr lang="en-CA" altLang="en-US" sz="3400" u="sng" dirty="0">
                <a:solidFill>
                  <a:srgbClr val="FFFF00"/>
                </a:solidFill>
              </a:rPr>
              <a:t>- </a:t>
            </a:r>
            <a:r>
              <a:rPr lang="en-CA" altLang="en-US" sz="3400" dirty="0">
                <a:solidFill>
                  <a:srgbClr val="FFFF00"/>
                </a:solidFill>
              </a:rPr>
              <a:t>  Release energy</a:t>
            </a:r>
            <a:endParaRPr lang="en-CA" altLang="en-US" sz="3400" dirty="0">
              <a:solidFill>
                <a:schemeClr val="tx1">
                  <a:lumMod val="95000"/>
                </a:schemeClr>
              </a:solidFill>
            </a:endParaRPr>
          </a:p>
          <a:p>
            <a:pPr marL="1143027" lvl="2" indent="-228604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CA" altLang="en-US" sz="3400" dirty="0">
                <a:solidFill>
                  <a:schemeClr val="tx1">
                    <a:lumMod val="95000"/>
                  </a:schemeClr>
                </a:solidFill>
              </a:rPr>
              <a:t>     G is </a:t>
            </a:r>
            <a:r>
              <a:rPr lang="en-CA" altLang="en-US" sz="3400" u="sng" dirty="0">
                <a:solidFill>
                  <a:schemeClr val="tx1">
                    <a:lumMod val="95000"/>
                  </a:schemeClr>
                </a:solidFill>
              </a:rPr>
              <a:t>NEGATIVE</a:t>
            </a:r>
            <a:r>
              <a:rPr lang="en-CA" altLang="en-US" sz="3400" dirty="0">
                <a:solidFill>
                  <a:schemeClr val="tx1">
                    <a:lumMod val="95000"/>
                  </a:schemeClr>
                </a:solidFill>
              </a:rPr>
              <a:t> the reaction occurs spontaneous</a:t>
            </a:r>
            <a:endParaRPr lang="en-CA" altLang="en-US" sz="2800" dirty="0">
              <a:solidFill>
                <a:srgbClr val="FFFF00"/>
              </a:solidFill>
            </a:endParaRPr>
          </a:p>
          <a:p>
            <a:pPr marL="1143027" lvl="2" indent="-228604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CA" altLang="en-US" sz="3200" u="sng" dirty="0">
                <a:solidFill>
                  <a:srgbClr val="FF6600"/>
                </a:solidFill>
              </a:rPr>
              <a:t>Endergonic </a:t>
            </a:r>
            <a:r>
              <a:rPr lang="en-CA" altLang="en-US" sz="3200" u="sng" dirty="0" err="1">
                <a:solidFill>
                  <a:srgbClr val="FF6600"/>
                </a:solidFill>
              </a:rPr>
              <a:t>Rxns</a:t>
            </a:r>
            <a:r>
              <a:rPr lang="en-CA" altLang="en-US" sz="3200" u="sng" dirty="0">
                <a:solidFill>
                  <a:srgbClr val="FF6600"/>
                </a:solidFill>
              </a:rPr>
              <a:t>:</a:t>
            </a:r>
            <a:r>
              <a:rPr lang="en-CA" altLang="en-US" sz="3200" dirty="0">
                <a:solidFill>
                  <a:srgbClr val="FF6600"/>
                </a:solidFill>
              </a:rPr>
              <a:t>  Require energy </a:t>
            </a:r>
          </a:p>
          <a:p>
            <a:pPr marL="1143027" lvl="2" indent="-228604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CA" altLang="en-US" sz="3200" dirty="0">
                <a:solidFill>
                  <a:schemeClr val="tx1">
                    <a:lumMod val="95000"/>
                  </a:schemeClr>
                </a:solidFill>
              </a:rPr>
              <a:t>If        G is </a:t>
            </a:r>
            <a:r>
              <a:rPr lang="en-CA" altLang="en-US" sz="3200" u="sng" dirty="0">
                <a:solidFill>
                  <a:schemeClr val="tx1">
                    <a:lumMod val="95000"/>
                  </a:schemeClr>
                </a:solidFill>
              </a:rPr>
              <a:t>POSITIVE</a:t>
            </a:r>
            <a:r>
              <a:rPr lang="en-CA" altLang="en-US" sz="3200" dirty="0">
                <a:solidFill>
                  <a:schemeClr val="tx1">
                    <a:lumMod val="95000"/>
                  </a:schemeClr>
                </a:solidFill>
              </a:rPr>
              <a:t> the reaction is non-spontaneous</a:t>
            </a:r>
            <a:endParaRPr lang="en-CA" altLang="en-US" sz="3200" dirty="0">
              <a:solidFill>
                <a:srgbClr val="FF6600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1352130" y="4640150"/>
            <a:ext cx="357188" cy="285750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" name="Isosceles Triangle 5"/>
          <p:cNvSpPr/>
          <p:nvPr/>
        </p:nvSpPr>
        <p:spPr>
          <a:xfrm>
            <a:off x="1690967" y="6194592"/>
            <a:ext cx="357188" cy="285750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" name="Isosceles Triangle 6"/>
          <p:cNvSpPr/>
          <p:nvPr/>
        </p:nvSpPr>
        <p:spPr>
          <a:xfrm>
            <a:off x="7163771" y="1560898"/>
            <a:ext cx="357188" cy="285750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Isosceles Triangle 7"/>
          <p:cNvSpPr/>
          <p:nvPr/>
        </p:nvSpPr>
        <p:spPr>
          <a:xfrm>
            <a:off x="1840695" y="2340126"/>
            <a:ext cx="357188" cy="285750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493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" t="2322" r="-150" b="97"/>
          <a:stretch/>
        </p:blipFill>
        <p:spPr>
          <a:xfrm>
            <a:off x="824001" y="41829"/>
            <a:ext cx="10143439" cy="6816171"/>
          </a:xfrm>
        </p:spPr>
      </p:pic>
    </p:spTree>
    <p:extLst>
      <p:ext uri="{BB962C8B-B14F-4D97-AF65-F5344CB8AC3E}">
        <p14:creationId xmlns:p14="http://schemas.microsoft.com/office/powerpoint/2010/main" val="2240497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ATP, Cellular Work </a:t>
            </a:r>
            <a:r>
              <a:rPr lang="en-CA" u="sng">
                <a:solidFill>
                  <a:schemeClr val="accent6">
                    <a:lumMod val="60000"/>
                    <a:lumOff val="40000"/>
                  </a:schemeClr>
                </a:solidFill>
              </a:rPr>
              <a:t>&amp; Coupling </a:t>
            </a:r>
            <a:r>
              <a:rPr lang="en-CA" u="sng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Rxns</a:t>
            </a:r>
            <a:endParaRPr lang="en-US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Sec 8.3 </a:t>
            </a:r>
            <a:r>
              <a:rPr lang="en-CA" sz="3200" dirty="0" err="1"/>
              <a:t>pg</a:t>
            </a:r>
            <a:r>
              <a:rPr lang="en-CA" sz="3200" dirty="0"/>
              <a:t> 149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7406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324" y="0"/>
            <a:ext cx="10353761" cy="1326321"/>
          </a:xfrm>
        </p:spPr>
        <p:txBody>
          <a:bodyPr/>
          <a:lstStyle/>
          <a:p>
            <a:r>
              <a:rPr lang="en-CA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cell does 3 main kinds of work:</a:t>
            </a:r>
            <a:endParaRPr lang="en-US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81" y="1032387"/>
            <a:ext cx="11823290" cy="58256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35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I) Chemical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500" dirty="0">
                <a:sym typeface="Wingdings" panose="05000000000000000000" pitchFamily="2" charset="2"/>
              </a:rPr>
              <a:t> carrying out endergonic </a:t>
            </a:r>
            <a:r>
              <a:rPr lang="en-CA" sz="3500" dirty="0" err="1">
                <a:sym typeface="Wingdings" panose="05000000000000000000" pitchFamily="2" charset="2"/>
              </a:rPr>
              <a:t>rxns</a:t>
            </a:r>
            <a:r>
              <a:rPr lang="en-CA" sz="3500" dirty="0">
                <a:sym typeface="Wingdings" panose="05000000000000000000" pitchFamily="2" charset="2"/>
              </a:rPr>
              <a:t> (like building polymers)</a:t>
            </a:r>
          </a:p>
          <a:p>
            <a:endParaRPr lang="en-CA" sz="3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CA" sz="3500" b="1" u="sng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II) Transport work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500" dirty="0">
                <a:sym typeface="Wingdings" panose="05000000000000000000" pitchFamily="2" charset="2"/>
              </a:rPr>
              <a:t>pumping substances across membranes (against concentration gradients)</a:t>
            </a:r>
          </a:p>
          <a:p>
            <a:pPr marL="0" indent="0">
              <a:buNone/>
            </a:pPr>
            <a:endParaRPr lang="en-CA" sz="3200" u="sng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CA" sz="3500" b="1" u="sng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III) Mechanical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200" dirty="0">
                <a:sym typeface="Wingdings" panose="05000000000000000000" pitchFamily="2" charset="2"/>
              </a:rPr>
              <a:t>Beating of cilia, contraction of muscle cells </a:t>
            </a:r>
            <a:r>
              <a:rPr lang="en-CA" sz="3200" dirty="0" err="1">
                <a:sym typeface="Wingdings" panose="05000000000000000000" pitchFamily="2" charset="2"/>
              </a:rPr>
              <a:t>etc</a:t>
            </a:r>
            <a:br>
              <a:rPr lang="en-CA" sz="3200" dirty="0">
                <a:sym typeface="Wingdings" panose="05000000000000000000" pitchFamily="2" charset="2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03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u="sng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Energy Coupling:</a:t>
            </a:r>
            <a:endParaRPr lang="en-US" u="sng" dirty="0"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The use of an exergonic process to drive an endergonic one!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4089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722" y="263927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/>
              <a:t>Claim: </a:t>
            </a:r>
            <a:br>
              <a:rPr lang="en-US" u="sng" dirty="0"/>
            </a:br>
            <a:r>
              <a:rPr lang="en-US" dirty="0"/>
              <a:t>The cell is like a miniature chemical factory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41" y="5163088"/>
            <a:ext cx="11845659" cy="15340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Do you agree or disagree? </a:t>
            </a:r>
          </a:p>
          <a:p>
            <a:pPr marL="0" indent="0">
              <a:buNone/>
            </a:pPr>
            <a:r>
              <a:rPr lang="en-US" sz="3600" dirty="0"/>
              <a:t>Brainstorm some examples to support your opinion!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373" y="2128780"/>
            <a:ext cx="5893100" cy="2918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685" y="1716394"/>
            <a:ext cx="4200915" cy="20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08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77" y="412955"/>
            <a:ext cx="11651014" cy="1537715"/>
          </a:xfrm>
        </p:spPr>
        <p:txBody>
          <a:bodyPr/>
          <a:lstStyle/>
          <a:p>
            <a:r>
              <a:rPr lang="en-CA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Structure of ATP</a:t>
            </a:r>
            <a:endParaRPr lang="en-US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1739"/>
            <a:ext cx="6931741" cy="5027361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rgbClr val="FFC000"/>
                </a:solidFill>
              </a:rPr>
              <a:t>Nitrogenous base:  adenine</a:t>
            </a:r>
          </a:p>
          <a:p>
            <a:r>
              <a:rPr lang="en-CA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Sugar: ribose</a:t>
            </a:r>
            <a:endParaRPr lang="en-CA" sz="3200" dirty="0">
              <a:solidFill>
                <a:srgbClr val="FFC000"/>
              </a:solidFill>
            </a:endParaRPr>
          </a:p>
          <a:p>
            <a:r>
              <a:rPr lang="en-CA" sz="3200" dirty="0">
                <a:solidFill>
                  <a:srgbClr val="FFFF00"/>
                </a:solidFill>
              </a:rPr>
              <a:t>3 phosphate groups</a:t>
            </a:r>
          </a:p>
        </p:txBody>
      </p:sp>
      <p:pic>
        <p:nvPicPr>
          <p:cNvPr id="3074" name="Picture 2" descr="Image result for AT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716" y="2661744"/>
            <a:ext cx="5694716" cy="237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65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195" y="528194"/>
            <a:ext cx="9755671" cy="5426678"/>
          </a:xfrm>
        </p:spPr>
        <p:txBody>
          <a:bodyPr>
            <a:normAutofit/>
          </a:bodyPr>
          <a:lstStyle/>
          <a:p>
            <a:r>
              <a:rPr lang="en-CA" sz="3200" dirty="0"/>
              <a:t>The 3 Phosphate groups are each neg. charged</a:t>
            </a:r>
          </a:p>
          <a:p>
            <a:r>
              <a:rPr lang="en-CA" sz="3200" dirty="0"/>
              <a:t>Creates a mutual repulsion &amp; instability</a:t>
            </a:r>
          </a:p>
          <a:p>
            <a:r>
              <a:rPr lang="en-CA" sz="3200" dirty="0"/>
              <a:t> </a:t>
            </a:r>
            <a:r>
              <a:rPr lang="en-CA" sz="3200" dirty="0">
                <a:sym typeface="Wingdings" panose="05000000000000000000" pitchFamily="2" charset="2"/>
              </a:rPr>
              <a:t> chemical equivalent of a compressed spring</a:t>
            </a:r>
          </a:p>
          <a:p>
            <a:r>
              <a:rPr lang="en-CA" dirty="0">
                <a:sym typeface="Wingdings" panose="05000000000000000000" pitchFamily="2" charset="2"/>
              </a:rPr>
              <a:t>Hydrolysis of the phosphate bond returns the molecule to a lower free energy state</a:t>
            </a:r>
          </a:p>
          <a:p>
            <a:pPr lvl="1"/>
            <a:r>
              <a:rPr lang="en-CA" sz="2800" u="sng" dirty="0">
                <a:solidFill>
                  <a:srgbClr val="FFFF00"/>
                </a:solidFill>
                <a:sym typeface="Wingdings" panose="05000000000000000000" pitchFamily="2" charset="2"/>
              </a:rPr>
              <a:t>RESULT:  </a:t>
            </a:r>
            <a:r>
              <a:rPr lang="en-CA" sz="2800" dirty="0">
                <a:solidFill>
                  <a:srgbClr val="FFFF00"/>
                </a:solidFill>
                <a:sym typeface="Wingdings" panose="05000000000000000000" pitchFamily="2" charset="2"/>
              </a:rPr>
              <a:t>ATP hydrolysis delivers more energy than most other molecules can!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Image result for coiled spri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012" y="527856"/>
            <a:ext cx="2216830" cy="27485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81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809" y="0"/>
            <a:ext cx="10353761" cy="1326321"/>
          </a:xfrm>
        </p:spPr>
        <p:txBody>
          <a:bodyPr/>
          <a:lstStyle/>
          <a:p>
            <a:r>
              <a:rPr lang="en-CA" u="sng" dirty="0">
                <a:solidFill>
                  <a:srgbClr val="00B0F0"/>
                </a:solidFill>
              </a:rPr>
              <a:t>The Hydrolysis of ATP is exergonic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" y="789741"/>
            <a:ext cx="7635978" cy="3861987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ATP + H20 </a:t>
            </a:r>
            <a:r>
              <a:rPr lang="en-CA" sz="3600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ADP + Pi + energy</a:t>
            </a:r>
          </a:p>
          <a:p>
            <a:r>
              <a:rPr lang="en-CA" sz="3600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   G = -7.3 kcal/</a:t>
            </a:r>
            <a:r>
              <a:rPr lang="en-CA" sz="3600" dirty="0" err="1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mol</a:t>
            </a:r>
            <a:endParaRPr lang="en-CA" sz="3600" dirty="0">
              <a:solidFill>
                <a:schemeClr val="accent4">
                  <a:lumMod val="60000"/>
                  <a:lumOff val="40000"/>
                </a:schemeClr>
              </a:solidFill>
              <a:sym typeface="Wingdings" panose="05000000000000000000" pitchFamily="2" charset="2"/>
            </a:endParaRPr>
          </a:p>
          <a:p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Image result for hydrolysis of at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398" y="2358855"/>
            <a:ext cx="5608466" cy="4206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sosceles Triangle 3"/>
          <p:cNvSpPr/>
          <p:nvPr/>
        </p:nvSpPr>
        <p:spPr>
          <a:xfrm>
            <a:off x="560743" y="2606289"/>
            <a:ext cx="395816" cy="41238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22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u="sng" dirty="0">
                <a:solidFill>
                  <a:srgbClr val="00B0F0"/>
                </a:solidFill>
              </a:rPr>
              <a:t>How ATP Drives Work in Cells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5621"/>
            <a:ext cx="12191999" cy="4816683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The energy released from the hydrolysis of ATP can be </a:t>
            </a:r>
            <a:r>
              <a:rPr lang="en-CA" b="1" u="sng" dirty="0">
                <a:solidFill>
                  <a:srgbClr val="FFFF00"/>
                </a:solidFill>
                <a:sym typeface="Wingdings" panose="05000000000000000000" pitchFamily="2" charset="2"/>
              </a:rPr>
              <a:t>coupled</a:t>
            </a:r>
            <a:r>
              <a:rPr lang="en-CA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to other reactions that by themselves are endergonic</a:t>
            </a:r>
          </a:p>
          <a:p>
            <a:pPr lvl="1"/>
            <a:r>
              <a:rPr lang="en-CA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Specific enzymes (metabolic pathways) are needed </a:t>
            </a:r>
          </a:p>
          <a:p>
            <a:r>
              <a:rPr lang="en-CA" sz="3200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Involves </a:t>
            </a:r>
            <a:r>
              <a:rPr lang="en-CA" sz="3200" b="1" u="sng" dirty="0">
                <a:solidFill>
                  <a:srgbClr val="FFFF00"/>
                </a:solidFill>
                <a:sym typeface="Wingdings" panose="05000000000000000000" pitchFamily="2" charset="2"/>
              </a:rPr>
              <a:t>Phosphorylation-</a:t>
            </a:r>
            <a:r>
              <a:rPr lang="en-CA" sz="3200" dirty="0">
                <a:solidFill>
                  <a:srgbClr val="FFFF00"/>
                </a:solidFill>
                <a:sym typeface="Wingdings" panose="05000000000000000000" pitchFamily="2" charset="2"/>
              </a:rPr>
              <a:t> the transfer of a phosphat</a:t>
            </a:r>
            <a:r>
              <a:rPr lang="en-CA" dirty="0">
                <a:solidFill>
                  <a:srgbClr val="FFFF00"/>
                </a:solidFill>
                <a:sym typeface="Wingdings" panose="05000000000000000000" pitchFamily="2" charset="2"/>
              </a:rPr>
              <a:t>e group from ATP to another molecule</a:t>
            </a:r>
            <a:endParaRPr lang="en-CA" sz="3200" b="1" u="sng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43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u="sng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ATP hydrolysis can drive chemical work: </a:t>
            </a:r>
            <a:br>
              <a:rPr lang="en-CA" u="sng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CA" sz="3000" u="sng" dirty="0">
                <a:sym typeface="Wingdings" panose="05000000000000000000" pitchFamily="2" charset="2"/>
              </a:rPr>
              <a:t>Example: </a:t>
            </a:r>
          </a:p>
          <a:p>
            <a:pPr lvl="1"/>
            <a:r>
              <a:rPr lang="en-CA" sz="3000" dirty="0">
                <a:sym typeface="Wingdings" panose="05000000000000000000" pitchFamily="2" charset="2"/>
              </a:rPr>
              <a:t>Synthesis of the amino acid glutamine </a:t>
            </a:r>
          </a:p>
          <a:p>
            <a:pPr lvl="1"/>
            <a:r>
              <a:rPr lang="en-CA" sz="3000" dirty="0">
                <a:sym typeface="Wingdings" panose="05000000000000000000" pitchFamily="2" charset="2"/>
              </a:rPr>
              <a:t>Glutamic acid + ammonia  </a:t>
            </a:r>
            <a:r>
              <a:rPr lang="en-CA" sz="3000" dirty="0">
                <a:sym typeface="Wingdings"/>
              </a:rPr>
              <a:t> Glutamine</a:t>
            </a:r>
          </a:p>
          <a:p>
            <a:pPr lvl="1"/>
            <a:r>
              <a:rPr lang="en-CA" sz="3000" dirty="0">
                <a:sym typeface="Wingdings" panose="05000000000000000000" pitchFamily="2" charset="2"/>
              </a:rPr>
              <a:t>This </a:t>
            </a:r>
            <a:r>
              <a:rPr lang="en-CA" sz="3000" dirty="0" err="1">
                <a:sym typeface="Wingdings" panose="05000000000000000000" pitchFamily="2" charset="2"/>
              </a:rPr>
              <a:t>rxn</a:t>
            </a:r>
            <a:r>
              <a:rPr lang="en-CA" sz="3000" dirty="0">
                <a:sym typeface="Wingdings" panose="05000000000000000000" pitchFamily="2" charset="2"/>
              </a:rPr>
              <a:t> by itself is endergonic (+      G and not spontaneous)</a:t>
            </a:r>
          </a:p>
          <a:p>
            <a:pPr lvl="1"/>
            <a:r>
              <a:rPr lang="en-CA" sz="3000" dirty="0">
                <a:sym typeface="Wingdings" panose="05000000000000000000" pitchFamily="2" charset="2"/>
              </a:rPr>
              <a:t>(see fig 8.9 </a:t>
            </a:r>
            <a:r>
              <a:rPr lang="en-CA" sz="3000" dirty="0" err="1">
                <a:sym typeface="Wingdings" panose="05000000000000000000" pitchFamily="2" charset="2"/>
              </a:rPr>
              <a:t>pg</a:t>
            </a:r>
            <a:r>
              <a:rPr lang="en-CA" sz="3000" dirty="0">
                <a:sym typeface="Wingdings" panose="05000000000000000000" pitchFamily="2" charset="2"/>
              </a:rPr>
              <a:t> 150) 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6629941" y="4602241"/>
            <a:ext cx="346341" cy="31341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5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555" t="-13312" r="-558" b="-16"/>
          <a:stretch/>
        </p:blipFill>
        <p:spPr>
          <a:xfrm>
            <a:off x="1236311" y="-874260"/>
            <a:ext cx="9153895" cy="7553637"/>
          </a:xfrm>
        </p:spPr>
      </p:pic>
    </p:spTree>
    <p:extLst>
      <p:ext uri="{BB962C8B-B14F-4D97-AF65-F5344CB8AC3E}">
        <p14:creationId xmlns:p14="http://schemas.microsoft.com/office/powerpoint/2010/main" val="3049114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75" y="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CA" u="sng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ATP hydrolysis can drive Transport: </a:t>
            </a:r>
            <a:br>
              <a:rPr lang="en-CA" u="sng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</a:b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" y="923747"/>
            <a:ext cx="11208711" cy="5542485"/>
          </a:xfrm>
        </p:spPr>
        <p:txBody>
          <a:bodyPr>
            <a:normAutofit/>
          </a:bodyPr>
          <a:lstStyle/>
          <a:p>
            <a:r>
              <a:rPr lang="en-CA" sz="2800" dirty="0"/>
              <a:t>Ex) ATP hydrolysis drives protein pumps in the cell membrane </a:t>
            </a:r>
          </a:p>
          <a:p>
            <a:r>
              <a:rPr lang="en-CA" sz="2800" dirty="0">
                <a:sym typeface="Wingdings" panose="05000000000000000000" pitchFamily="2" charset="2"/>
              </a:rPr>
              <a:t> changes the shape &amp; binding affinity</a:t>
            </a:r>
          </a:p>
          <a:p>
            <a:endParaRPr lang="en-CA" sz="2800" dirty="0">
              <a:sym typeface="Wingdings" panose="05000000000000000000" pitchFamily="2" charset="2"/>
            </a:endParaRPr>
          </a:p>
          <a:p>
            <a:endParaRPr lang="en-CA" sz="2800" dirty="0">
              <a:sym typeface="Wingdings" panose="05000000000000000000" pitchFamily="2" charset="2"/>
            </a:endParaRPr>
          </a:p>
          <a:p>
            <a:endParaRPr lang="en-CA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314" y="2226892"/>
            <a:ext cx="5740177" cy="45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4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" t="797" r="-556" b="3003"/>
          <a:stretch/>
        </p:blipFill>
        <p:spPr>
          <a:xfrm>
            <a:off x="1" y="0"/>
            <a:ext cx="12352800" cy="7076392"/>
          </a:xfrm>
        </p:spPr>
      </p:pic>
    </p:spTree>
    <p:extLst>
      <p:ext uri="{BB962C8B-B14F-4D97-AF65-F5344CB8AC3E}">
        <p14:creationId xmlns:p14="http://schemas.microsoft.com/office/powerpoint/2010/main" val="3696633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u="sng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ATP Hydrolysis can Drive Mechanical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>
                <a:sym typeface="Wingdings" panose="05000000000000000000" pitchFamily="2" charset="2"/>
              </a:rPr>
              <a:t>ATP  bind non-covalently to motor proteins</a:t>
            </a:r>
          </a:p>
          <a:p>
            <a:r>
              <a:rPr lang="en-CA" sz="3600" dirty="0">
                <a:sym typeface="Wingdings" panose="05000000000000000000" pitchFamily="2" charset="2"/>
              </a:rPr>
              <a:t> hydrolysis of ATP helps create movement along cytoskeletal track </a:t>
            </a:r>
          </a:p>
          <a:p>
            <a:pPr lvl="1"/>
            <a:r>
              <a:rPr lang="en-CA" sz="3200" dirty="0">
                <a:sym typeface="Wingdings" panose="05000000000000000000" pitchFamily="2" charset="2"/>
              </a:rPr>
              <a:t>can move vesicles &amp; organelles!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99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15" t="1981" r="315" b="5014"/>
          <a:stretch/>
        </p:blipFill>
        <p:spPr>
          <a:xfrm>
            <a:off x="988926" y="164956"/>
            <a:ext cx="9368296" cy="6534710"/>
          </a:xfrm>
        </p:spPr>
      </p:pic>
    </p:spTree>
    <p:extLst>
      <p:ext uri="{BB962C8B-B14F-4D97-AF65-F5344CB8AC3E}">
        <p14:creationId xmlns:p14="http://schemas.microsoft.com/office/powerpoint/2010/main" val="114359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454" t="-11290" r="-6256" b="-12904"/>
          <a:stretch/>
        </p:blipFill>
        <p:spPr>
          <a:xfrm>
            <a:off x="1" y="-555824"/>
            <a:ext cx="11495196" cy="7983733"/>
          </a:xfrm>
        </p:spPr>
      </p:pic>
      <p:sp>
        <p:nvSpPr>
          <p:cNvPr id="6" name="TextBox 5"/>
          <p:cNvSpPr txBox="1"/>
          <p:nvPr/>
        </p:nvSpPr>
        <p:spPr>
          <a:xfrm>
            <a:off x="1566778" y="1995957"/>
            <a:ext cx="3991158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00"/>
                </a:solidFill>
              </a:rPr>
              <a:t>Inputs</a:t>
            </a:r>
            <a:r>
              <a:rPr lang="en-US" sz="2400" b="1" dirty="0">
                <a:solidFill>
                  <a:srgbClr val="000000"/>
                </a:solidFill>
              </a:rPr>
              <a:t>: sugars from foods, 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               small molecules (O2)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19508" y="1851437"/>
            <a:ext cx="4415992" cy="1200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00"/>
                </a:solidFill>
              </a:rPr>
              <a:t>Outputs</a:t>
            </a:r>
            <a:r>
              <a:rPr lang="en-US" sz="2400" b="1" dirty="0">
                <a:solidFill>
                  <a:srgbClr val="000000"/>
                </a:solidFill>
              </a:rPr>
              <a:t>: polymers, organic </a:t>
            </a:r>
            <a:r>
              <a:rPr lang="en-US" sz="2400" b="1" dirty="0" err="1">
                <a:solidFill>
                  <a:srgbClr val="000000"/>
                </a:solidFill>
              </a:rPr>
              <a:t>macromolecues</a:t>
            </a:r>
            <a:r>
              <a:rPr lang="en-US" sz="2400" b="1" dirty="0">
                <a:solidFill>
                  <a:srgbClr val="000000"/>
                </a:solidFill>
              </a:rPr>
              <a:t>, vesicles with products for export, wastes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8464" y="5439388"/>
            <a:ext cx="3991158" cy="1200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00"/>
                </a:solidFill>
              </a:rPr>
              <a:t>Communication- </a:t>
            </a:r>
            <a:r>
              <a:rPr lang="en-US" sz="2400" b="1" dirty="0">
                <a:solidFill>
                  <a:srgbClr val="000000"/>
                </a:solidFill>
              </a:rPr>
              <a:t> direct contact, resource availability, reproduction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5389" y="5657672"/>
            <a:ext cx="4148145" cy="1200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00"/>
                </a:solidFill>
              </a:rPr>
              <a:t>Responds to Signals</a:t>
            </a:r>
            <a:r>
              <a:rPr lang="en-US" sz="2400" b="1" dirty="0">
                <a:solidFill>
                  <a:srgbClr val="000000"/>
                </a:solidFill>
              </a:rPr>
              <a:t>: hormones, receptors on membrane, cell cycle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10929" y="3620396"/>
            <a:ext cx="2416445" cy="849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00"/>
                </a:solidFill>
              </a:rPr>
              <a:t>Uses energy </a:t>
            </a:r>
          </a:p>
          <a:p>
            <a:r>
              <a:rPr lang="en-US" sz="2400" b="1" u="sng" dirty="0">
                <a:solidFill>
                  <a:srgbClr val="000000"/>
                </a:solidFill>
              </a:rPr>
              <a:t>Creates Energy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07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199" y="143785"/>
            <a:ext cx="10972800" cy="1143000"/>
          </a:xfrm>
        </p:spPr>
        <p:txBody>
          <a:bodyPr/>
          <a:lstStyle/>
          <a:p>
            <a:r>
              <a:rPr lang="en-CA" u="sng" dirty="0"/>
              <a:t>The Regeneration of ATP</a:t>
            </a:r>
            <a:endParaRPr lang="en-US" u="sng" dirty="0"/>
          </a:p>
        </p:txBody>
      </p:sp>
      <p:pic>
        <p:nvPicPr>
          <p:cNvPr id="1026" name="Picture 2" descr="Image result for regeneration of AT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19" y="1220668"/>
            <a:ext cx="5916381" cy="4437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220668"/>
            <a:ext cx="686083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/>
              <a:t>ATP is a renewable resource that is regenerated by addition of  a </a:t>
            </a:r>
            <a:r>
              <a:rPr lang="en-CA" sz="2800" dirty="0">
                <a:solidFill>
                  <a:srgbClr val="FFFF00"/>
                </a:solidFill>
              </a:rPr>
              <a:t>phosphate group to ADP.  </a:t>
            </a:r>
          </a:p>
          <a:p>
            <a:endParaRPr lang="en-CA" sz="2800" dirty="0"/>
          </a:p>
          <a:p>
            <a:r>
              <a:rPr lang="en-CA" sz="2800" dirty="0"/>
              <a:t>The rate of renewal is </a:t>
            </a:r>
            <a:r>
              <a:rPr lang="en-CA" sz="2800" dirty="0">
                <a:solidFill>
                  <a:srgbClr val="FFFF00"/>
                </a:solidFill>
              </a:rPr>
              <a:t>VERY fast</a:t>
            </a:r>
            <a:r>
              <a:rPr lang="en-CA" sz="2800" dirty="0"/>
              <a:t>! </a:t>
            </a:r>
          </a:p>
          <a:p>
            <a:r>
              <a:rPr lang="en-CA" sz="2800" dirty="0"/>
              <a:t> </a:t>
            </a:r>
          </a:p>
          <a:p>
            <a:pPr lvl="0"/>
            <a:r>
              <a:rPr lang="en-CA" sz="2800" dirty="0"/>
              <a:t>10 million ATP molecules are turned over every second in every one of your cells!</a:t>
            </a:r>
          </a:p>
          <a:p>
            <a:pPr lvl="0"/>
            <a:endParaRPr lang="en-CA" sz="2800" dirty="0"/>
          </a:p>
          <a:p>
            <a:pPr lvl="0"/>
            <a:r>
              <a:rPr lang="en-CA" sz="2800" dirty="0">
                <a:solidFill>
                  <a:srgbClr val="FFFF00"/>
                </a:solidFill>
              </a:rPr>
              <a:t>Making ATP is endergonic</a:t>
            </a:r>
          </a:p>
          <a:p>
            <a:pPr lvl="0"/>
            <a:r>
              <a:rPr lang="en-CA" sz="2800" dirty="0"/>
              <a:t>	-</a:t>
            </a:r>
            <a:r>
              <a:rPr lang="en-CA" sz="2800" dirty="0">
                <a:solidFill>
                  <a:srgbClr val="FFFF00"/>
                </a:solidFill>
              </a:rPr>
              <a:t>catabolic pathways </a:t>
            </a:r>
            <a:r>
              <a:rPr lang="en-CA" sz="2800" dirty="0"/>
              <a:t>provide the energy needed</a:t>
            </a:r>
            <a:r>
              <a:rPr lang="en-CA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0836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upling of AT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71" y="49768"/>
            <a:ext cx="9068165" cy="680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722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u="sng" dirty="0"/>
              <a:t>Assignment: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Concept Check 8.1 Qs 1-3 </a:t>
            </a:r>
            <a:r>
              <a:rPr lang="en-CA" sz="2800" dirty="0" err="1"/>
              <a:t>pg</a:t>
            </a:r>
            <a:r>
              <a:rPr lang="en-CA" sz="2800" dirty="0"/>
              <a:t> 145</a:t>
            </a:r>
          </a:p>
          <a:p>
            <a:r>
              <a:rPr lang="en-CA" sz="2800" dirty="0"/>
              <a:t>Concept Check 8.22 Qs 1-3 </a:t>
            </a:r>
            <a:r>
              <a:rPr lang="en-CA" sz="2800" dirty="0" err="1"/>
              <a:t>pg</a:t>
            </a:r>
            <a:r>
              <a:rPr lang="en-CA" sz="2800" dirty="0"/>
              <a:t> 149</a:t>
            </a:r>
          </a:p>
          <a:p>
            <a:r>
              <a:rPr lang="en-CA" sz="2800" dirty="0"/>
              <a:t>Concept Check 8.3 Qs 1-3 </a:t>
            </a:r>
            <a:r>
              <a:rPr lang="en-CA" sz="2800" dirty="0" err="1"/>
              <a:t>pg</a:t>
            </a:r>
            <a:r>
              <a:rPr lang="en-CA" sz="2800" dirty="0"/>
              <a:t> 151</a:t>
            </a:r>
          </a:p>
          <a:p>
            <a:endParaRPr lang="en-CA" sz="2800" dirty="0"/>
          </a:p>
          <a:p>
            <a:pPr marL="0" indent="0">
              <a:buNone/>
            </a:pPr>
            <a:r>
              <a:rPr lang="en-CA" sz="2800" dirty="0"/>
              <a:t>For Next Class: Read Section 8.4</a:t>
            </a:r>
            <a:r>
              <a:rPr lang="mr-IN" sz="2800" dirty="0"/>
              <a:t>…</a:t>
            </a:r>
            <a:r>
              <a:rPr lang="en-CA" sz="2800" dirty="0"/>
              <a:t> we will be doing an activity next day with these concepts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1586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Relevant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KHAN Academy- </a:t>
            </a:r>
            <a:r>
              <a:rPr lang="en-US" dirty="0">
                <a:hlinkClick r:id="rId2"/>
              </a:rPr>
              <a:t>https://www.khanacademy.org/science/biology/energy-and-enzymes/atp-reaction-coupling/v/reaction-coupling-to-create-glucose-6-phosphate</a:t>
            </a:r>
            <a:endParaRPr lang="en-US" dirty="0"/>
          </a:p>
          <a:p>
            <a:endParaRPr lang="en-CA" dirty="0"/>
          </a:p>
          <a:p>
            <a:r>
              <a:rPr lang="en-CA" dirty="0"/>
              <a:t>Bozeman- </a:t>
            </a:r>
            <a:r>
              <a:rPr lang="en-US" dirty="0"/>
              <a:t>https://www.youtube.com/watch?v=7IqgrcBkGRU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https://www.youtube.com/watch?v=YHMxMGEjUwE</a:t>
            </a:r>
          </a:p>
        </p:txBody>
      </p:sp>
    </p:spTree>
    <p:extLst>
      <p:ext uri="{BB962C8B-B14F-4D97-AF65-F5344CB8AC3E}">
        <p14:creationId xmlns:p14="http://schemas.microsoft.com/office/powerpoint/2010/main" val="1822256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491" y="230937"/>
            <a:ext cx="10363200" cy="1060146"/>
          </a:xfrm>
        </p:spPr>
        <p:txBody>
          <a:bodyPr/>
          <a:lstStyle/>
          <a:p>
            <a:r>
              <a:rPr lang="en-CA" dirty="0"/>
              <a:t>An Introduction to Metabolism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709" y="5713075"/>
            <a:ext cx="8534400" cy="1144925"/>
          </a:xfrm>
        </p:spPr>
        <p:txBody>
          <a:bodyPr>
            <a:normAutofit/>
          </a:bodyPr>
          <a:lstStyle/>
          <a:p>
            <a:r>
              <a:rPr lang="en-CA" sz="4000" dirty="0"/>
              <a:t>Chap 8 </a:t>
            </a:r>
            <a:r>
              <a:rPr lang="en-CA" sz="4000" dirty="0" err="1"/>
              <a:t>pg</a:t>
            </a:r>
            <a:r>
              <a:rPr lang="en-CA" sz="4000" dirty="0"/>
              <a:t> 142-159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297" y="1261042"/>
            <a:ext cx="9388757" cy="469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3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108" y="0"/>
            <a:ext cx="10972800" cy="1143000"/>
          </a:xfrm>
        </p:spPr>
        <p:txBody>
          <a:bodyPr/>
          <a:lstStyle/>
          <a:p>
            <a:r>
              <a:rPr lang="en-US" dirty="0"/>
              <a:t>Metabolism?</a:t>
            </a:r>
          </a:p>
        </p:txBody>
      </p:sp>
      <p:pic>
        <p:nvPicPr>
          <p:cNvPr id="4" name="Picture 6" descr="http://www.glasbergen.com/wp-content/gallery/winter-cartoons/toon-1040_0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4" b="4546"/>
          <a:stretch/>
        </p:blipFill>
        <p:spPr bwMode="auto">
          <a:xfrm>
            <a:off x="3330845" y="985389"/>
            <a:ext cx="5509077" cy="58726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37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4.bp.blogspot.com/-jfe29zD_bZA/UJTXB1t6ISI/AAAAAAAACLw/-xiHae4kESI/s1600/love_birds_hd_widescreen_wallpaper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8801"/>
            <a:ext cx="9032591" cy="5649199"/>
          </a:xfrm>
          <a:prstGeom prst="rect">
            <a:avLst/>
          </a:prstGeom>
          <a:noFill/>
        </p:spPr>
      </p:pic>
      <p:pic>
        <p:nvPicPr>
          <p:cNvPr id="1026" name="Picture 2" descr="http://static3.businessinsider.com/image/511d4957ecad04244300000d/the-most-published-celebrity-couples-this-ye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025" y="3773269"/>
            <a:ext cx="4112975" cy="30847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71" y="191173"/>
            <a:ext cx="12312869" cy="914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b="1" dirty="0"/>
              <a:t>Many reactions in our bodies are “coupled” together!</a:t>
            </a:r>
          </a:p>
        </p:txBody>
      </p:sp>
      <p:pic>
        <p:nvPicPr>
          <p:cNvPr id="1028" name="Picture 4" descr="http://images.sodahead.com/polls/002706923/1348764607_kutchup_and_mestard_answer_4_xlarg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47" y="1246884"/>
            <a:ext cx="4154453" cy="2630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152" y="445378"/>
            <a:ext cx="10353761" cy="1326321"/>
          </a:xfrm>
        </p:spPr>
        <p:txBody>
          <a:bodyPr/>
          <a:lstStyle/>
          <a:p>
            <a:r>
              <a:rPr lang="en-CA" u="sng" dirty="0">
                <a:solidFill>
                  <a:srgbClr val="FFC000"/>
                </a:solidFill>
              </a:rPr>
              <a:t>Metabolism: </a:t>
            </a:r>
            <a:endParaRPr lang="en-US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6335" y="2556801"/>
            <a:ext cx="7895665" cy="30021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3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All of the </a:t>
            </a:r>
            <a:r>
              <a:rPr lang="en-CA" sz="3600" b="1" dirty="0">
                <a:solidFill>
                  <a:srgbClr val="FFC000"/>
                </a:solidFill>
              </a:rPr>
              <a:t>chemical reactions </a:t>
            </a:r>
            <a:r>
              <a:rPr lang="en-CA" sz="3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that occur in an organism</a:t>
            </a:r>
          </a:p>
          <a:p>
            <a:pPr>
              <a:lnSpc>
                <a:spcPct val="100000"/>
              </a:lnSpc>
            </a:pPr>
            <a:endParaRPr lang="en-CA" sz="3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CA" sz="3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sz="3600" dirty="0"/>
          </a:p>
        </p:txBody>
      </p:sp>
      <p:pic>
        <p:nvPicPr>
          <p:cNvPr id="3078" name="Picture 6" descr="http://www.glasbergen.com/wp-content/gallery/winter-cartoons/toon-1040_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85" y="1461447"/>
            <a:ext cx="3963093" cy="53965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4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33" y="0"/>
            <a:ext cx="10353761" cy="1326321"/>
          </a:xfrm>
        </p:spPr>
        <p:txBody>
          <a:bodyPr/>
          <a:lstStyle/>
          <a:p>
            <a:r>
              <a:rPr lang="en-CA" u="sng" dirty="0"/>
              <a:t>Metabolic Pathways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3341"/>
            <a:ext cx="12029090" cy="5377818"/>
          </a:xfrm>
        </p:spPr>
        <p:txBody>
          <a:bodyPr>
            <a:normAutofit fontScale="77500" lnSpcReduction="20000"/>
          </a:bodyPr>
          <a:lstStyle/>
          <a:p>
            <a:r>
              <a:rPr lang="en-CA" sz="3800" dirty="0"/>
              <a:t>A series of steps, catalyzed by enzymes that create a new product </a:t>
            </a:r>
          </a:p>
          <a:p>
            <a:r>
              <a:rPr lang="en-CA" sz="3800" dirty="0"/>
              <a:t>Most reactions in a cell are “coupled” ( linked) NOT random</a:t>
            </a:r>
          </a:p>
          <a:p>
            <a:endParaRPr lang="en-CA" sz="3200" dirty="0"/>
          </a:p>
          <a:p>
            <a:endParaRPr lang="en-CA" sz="3200" dirty="0"/>
          </a:p>
          <a:p>
            <a:endParaRPr lang="en-CA" sz="3200" dirty="0"/>
          </a:p>
          <a:p>
            <a:r>
              <a:rPr lang="en-CA" sz="3800" dirty="0"/>
              <a:t>Every </a:t>
            </a:r>
            <a:r>
              <a:rPr lang="en-CA" sz="3800" dirty="0" err="1"/>
              <a:t>rxn</a:t>
            </a:r>
            <a:r>
              <a:rPr lang="en-CA" sz="3800" dirty="0"/>
              <a:t> in a cell requires its specific enzyme!</a:t>
            </a:r>
          </a:p>
          <a:p>
            <a:pPr marL="0" indent="0">
              <a:buNone/>
            </a:pPr>
            <a:r>
              <a:rPr lang="en-CA" sz="3800" b="1" dirty="0"/>
              <a:t>Q1: Can you think of 3 enzymes you know? List them!</a:t>
            </a:r>
          </a:p>
          <a:p>
            <a:pPr marL="0" indent="0">
              <a:buNone/>
            </a:pPr>
            <a:r>
              <a:rPr lang="en-CA" sz="3800" b="1" dirty="0"/>
              <a:t>Q2: What happens if they are missing? </a:t>
            </a:r>
            <a:endParaRPr lang="en-CA" sz="4200" b="1" dirty="0"/>
          </a:p>
        </p:txBody>
      </p:sp>
      <p:pic>
        <p:nvPicPr>
          <p:cNvPr id="9" name="Picture 10" descr="domin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6279" y="2824277"/>
            <a:ext cx="2195721" cy="3385248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803357" y="2646608"/>
            <a:ext cx="8003580" cy="184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3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u="sng" dirty="0">
                <a:solidFill>
                  <a:srgbClr val="00B050"/>
                </a:solidFill>
              </a:rPr>
              <a:t>Catabolic Pathways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b="1" u="sng" dirty="0">
                <a:solidFill>
                  <a:srgbClr val="FFFF00"/>
                </a:solidFill>
              </a:rPr>
              <a:t>Release energy </a:t>
            </a:r>
            <a:r>
              <a:rPr lang="en-CA" sz="2800" dirty="0"/>
              <a:t>by breaking down complex molecules into simpler compounds </a:t>
            </a:r>
          </a:p>
          <a:p>
            <a:r>
              <a:rPr lang="en-CA" sz="2800" dirty="0"/>
              <a:t>“downhill” reactions</a:t>
            </a:r>
          </a:p>
          <a:p>
            <a:r>
              <a:rPr lang="en-CA" sz="2800" dirty="0"/>
              <a:t>Examples:</a:t>
            </a:r>
          </a:p>
          <a:p>
            <a:r>
              <a:rPr lang="en-CA" sz="2800" dirty="0"/>
              <a:t>Hydrolysis of ATP</a:t>
            </a:r>
          </a:p>
          <a:p>
            <a:r>
              <a:rPr lang="en-CA" sz="2800" dirty="0"/>
              <a:t>Cellular Respiration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420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975</TotalTime>
  <Words>798</Words>
  <Application>Microsoft Office PowerPoint</Application>
  <PresentationFormat>Widescreen</PresentationFormat>
  <Paragraphs>136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Corbel</vt:lpstr>
      <vt:lpstr>Wingdings</vt:lpstr>
      <vt:lpstr>Wingdings 3</vt:lpstr>
      <vt:lpstr>Twilight</vt:lpstr>
      <vt:lpstr>PowerPoint Presentation</vt:lpstr>
      <vt:lpstr>Claim:  The cell is like a miniature chemical factory</vt:lpstr>
      <vt:lpstr>PowerPoint Presentation</vt:lpstr>
      <vt:lpstr>An Introduction to Metabolism</vt:lpstr>
      <vt:lpstr>Metabolism?</vt:lpstr>
      <vt:lpstr>PowerPoint Presentation</vt:lpstr>
      <vt:lpstr>Metabolism: </vt:lpstr>
      <vt:lpstr>Metabolic Pathways</vt:lpstr>
      <vt:lpstr>Catabolic Pathways</vt:lpstr>
      <vt:lpstr>Anabolic Pathways</vt:lpstr>
      <vt:lpstr>You try… Catabolic or Anabolic</vt:lpstr>
      <vt:lpstr>Energy</vt:lpstr>
      <vt:lpstr>Laws of energy Transformation (Thermodynamics)</vt:lpstr>
      <vt:lpstr>Sec. 8.2: Free Energy Change &amp; Metabolism </vt:lpstr>
      <vt:lpstr>PowerPoint Presentation</vt:lpstr>
      <vt:lpstr>PowerPoint Presentation</vt:lpstr>
      <vt:lpstr>ATP, Cellular Work &amp; Coupling Rxns</vt:lpstr>
      <vt:lpstr>A cell does 3 main kinds of work:</vt:lpstr>
      <vt:lpstr>Energy Coupling:</vt:lpstr>
      <vt:lpstr>The Structure of ATP</vt:lpstr>
      <vt:lpstr>PowerPoint Presentation</vt:lpstr>
      <vt:lpstr>The Hydrolysis of ATP is exergonic</vt:lpstr>
      <vt:lpstr>How ATP Drives Work in Cells</vt:lpstr>
      <vt:lpstr>ATP hydrolysis can drive chemical work:  </vt:lpstr>
      <vt:lpstr>PowerPoint Presentation</vt:lpstr>
      <vt:lpstr>ATP hydrolysis can drive Transport:  </vt:lpstr>
      <vt:lpstr>PowerPoint Presentation</vt:lpstr>
      <vt:lpstr>ATP Hydrolysis can Drive Mechanical Work</vt:lpstr>
      <vt:lpstr>PowerPoint Presentation</vt:lpstr>
      <vt:lpstr>The Regeneration of ATP</vt:lpstr>
      <vt:lpstr>PowerPoint Presentation</vt:lpstr>
      <vt:lpstr>Assignment: </vt:lpstr>
      <vt:lpstr>Relevant Links</vt:lpstr>
    </vt:vector>
  </TitlesOfParts>
  <Company>Burnaby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 &amp; Digestion</dc:title>
  <dc:creator>Vanessa Norris</dc:creator>
  <cp:lastModifiedBy>Vanessa Norris</cp:lastModifiedBy>
  <cp:revision>60</cp:revision>
  <cp:lastPrinted>2019-10-30T18:41:14Z</cp:lastPrinted>
  <dcterms:created xsi:type="dcterms:W3CDTF">2015-01-23T20:19:57Z</dcterms:created>
  <dcterms:modified xsi:type="dcterms:W3CDTF">2019-10-30T19:48:45Z</dcterms:modified>
</cp:coreProperties>
</file>