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80" r:id="rId4"/>
    <p:sldId id="256" r:id="rId5"/>
    <p:sldId id="259" r:id="rId6"/>
    <p:sldId id="271" r:id="rId7"/>
    <p:sldId id="309" r:id="rId8"/>
    <p:sldId id="272" r:id="rId9"/>
    <p:sldId id="274" r:id="rId10"/>
    <p:sldId id="275" r:id="rId11"/>
    <p:sldId id="284" r:id="rId12"/>
    <p:sldId id="290" r:id="rId13"/>
    <p:sldId id="262" r:id="rId14"/>
    <p:sldId id="288" r:id="rId15"/>
    <p:sldId id="276" r:id="rId16"/>
    <p:sldId id="289" r:id="rId17"/>
    <p:sldId id="291" r:id="rId18"/>
    <p:sldId id="292" r:id="rId19"/>
    <p:sldId id="312" r:id="rId20"/>
    <p:sldId id="263" r:id="rId21"/>
    <p:sldId id="313" r:id="rId22"/>
    <p:sldId id="282" r:id="rId23"/>
    <p:sldId id="265" r:id="rId24"/>
    <p:sldId id="264" r:id="rId25"/>
    <p:sldId id="266" r:id="rId26"/>
    <p:sldId id="268" r:id="rId27"/>
    <p:sldId id="281" r:id="rId28"/>
    <p:sldId id="278" r:id="rId29"/>
    <p:sldId id="270" r:id="rId30"/>
    <p:sldId id="314" r:id="rId31"/>
    <p:sldId id="269" r:id="rId32"/>
    <p:sldId id="285" r:id="rId33"/>
    <p:sldId id="293" r:id="rId34"/>
    <p:sldId id="294" r:id="rId35"/>
    <p:sldId id="295" r:id="rId36"/>
    <p:sldId id="297" r:id="rId37"/>
    <p:sldId id="296" r:id="rId38"/>
    <p:sldId id="287" r:id="rId39"/>
    <p:sldId id="299" r:id="rId40"/>
    <p:sldId id="298" r:id="rId41"/>
    <p:sldId id="300" r:id="rId42"/>
    <p:sldId id="301" r:id="rId43"/>
    <p:sldId id="302" r:id="rId44"/>
    <p:sldId id="286" r:id="rId45"/>
    <p:sldId id="27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0" autoAdjust="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F287DC-8ECB-4EB1-971F-27A677920673}" type="datetimeFigureOut">
              <a:rPr lang="en-CA" smtClean="0"/>
              <a:pPr/>
              <a:t>2019-11-07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3B91B64-8B7B-400D-B3E9-1F48C13CBDF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2nWNZ-gixI" TargetMode="External"/><Relationship Id="rId2" Type="http://schemas.openxmlformats.org/officeDocument/2006/relationships/hyperlink" Target="https://www.youtube.com/watch?time_continue=15&amp;v=KXWurAmtf7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89&amp;v=SyvOPXeg4ig" TargetMode="External"/><Relationship Id="rId2" Type="http://schemas.openxmlformats.org/officeDocument/2006/relationships/hyperlink" Target="https://www.youtube.com/watch?v=-vmtK-bAC5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2&amp;v=GXJ__5cUugo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9144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100" name="Picture 4" descr="http://stress.org/wp-content/uploads/2011/08/Physiology-of-The-Stress-Respon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3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CA" dirty="0"/>
              <a:t>Cell communication can be like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590800"/>
            <a:ext cx="3219450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572000"/>
            <a:ext cx="3136230" cy="2083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3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Cell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/>
          <a:lstStyle/>
          <a:p>
            <a:r>
              <a:rPr lang="en-US" dirty="0"/>
              <a:t>1) Epinephrine hormone</a:t>
            </a:r>
            <a:r>
              <a:rPr lang="en-US" dirty="0">
                <a:sym typeface="Wingdings"/>
              </a:rPr>
              <a:t> signals fight or flight response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 long distance signaling relies on hormones &amp; endocrine system!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8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22" name="Picture 2" descr="http://biology-forums.com/gallery/2056_04_05_12_10_29_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257800" cy="6807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dirty="0"/>
              <a:t>Examples of Cell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>
                <a:sym typeface="Wingdings"/>
              </a:rPr>
              <a:t>1) Yeast Cells </a:t>
            </a:r>
          </a:p>
          <a:p>
            <a:pPr marL="68580" indent="0">
              <a:buNone/>
            </a:pPr>
            <a:r>
              <a:rPr lang="en-US" dirty="0">
                <a:sym typeface="Wingdings"/>
              </a:rPr>
              <a:t>	 mating factors signal cells to fuse &amp; reproduce</a:t>
            </a:r>
          </a:p>
          <a:p>
            <a:pPr marL="68580" indent="0">
              <a:buNone/>
            </a:pPr>
            <a:endParaRPr lang="en-US" dirty="0">
              <a:sym typeface="Wingdings"/>
            </a:endParaRPr>
          </a:p>
          <a:p>
            <a:pPr marL="68580" indent="0">
              <a:buNone/>
            </a:pPr>
            <a:r>
              <a:rPr lang="en-US" dirty="0">
                <a:sym typeface="Wingdings"/>
              </a:rPr>
              <a:t>-Local Signaling!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3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 descr="http://www.orwelltoday.com/baby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90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914400"/>
          </a:xfrm>
        </p:spPr>
        <p:txBody>
          <a:bodyPr/>
          <a:lstStyle/>
          <a:p>
            <a:r>
              <a:rPr lang="en-US" dirty="0"/>
              <a:t>Examples of Cell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572000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sym typeface="Wingdings"/>
              </a:rPr>
              <a:t>3) Process of Apoptosis</a:t>
            </a:r>
          </a:p>
          <a:p>
            <a:pPr>
              <a:buFontTx/>
              <a:buChar char="-"/>
            </a:pPr>
            <a:r>
              <a:rPr lang="en-US" dirty="0">
                <a:sym typeface="Wingdings"/>
              </a:rPr>
              <a:t>pre-programmed cell death </a:t>
            </a:r>
          </a:p>
          <a:p>
            <a:pPr>
              <a:buFontTx/>
              <a:buChar char="-"/>
            </a:pPr>
            <a:r>
              <a:rPr lang="en-US" dirty="0">
                <a:sym typeface="Wingdings"/>
              </a:rPr>
              <a:t>removes webbing during embryonic development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200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5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686800" cy="914400"/>
          </a:xfrm>
        </p:spPr>
        <p:txBody>
          <a:bodyPr/>
          <a:lstStyle/>
          <a:p>
            <a:r>
              <a:rPr lang="en-US" dirty="0"/>
              <a:t>Examples of Cell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257800" cy="4845840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sym typeface="Wingdings"/>
              </a:rPr>
              <a:t>4) Bacteria </a:t>
            </a:r>
          </a:p>
          <a:p>
            <a:pPr marL="68580" indent="0">
              <a:buNone/>
            </a:pPr>
            <a:r>
              <a:rPr lang="en-US" dirty="0">
                <a:sym typeface="Wingdings"/>
              </a:rPr>
              <a:t>-Quorum sensing reaching  a certain population size signals bacteria to coordinate </a:t>
            </a:r>
            <a:r>
              <a:rPr lang="en-US" dirty="0" err="1">
                <a:sym typeface="Wingdings"/>
              </a:rPr>
              <a:t>behaviours</a:t>
            </a:r>
            <a:endParaRPr lang="en-US" dirty="0">
              <a:sym typeface="Wingdings"/>
            </a:endParaRPr>
          </a:p>
          <a:p>
            <a:pPr marL="68580" indent="0">
              <a:buNone/>
            </a:pPr>
            <a:endParaRPr lang="en-US" dirty="0">
              <a:sym typeface="Wingdings"/>
            </a:endParaRPr>
          </a:p>
          <a:p>
            <a:pPr marL="68580" indent="0">
              <a:buNone/>
            </a:pPr>
            <a:r>
              <a:rPr lang="en-US" dirty="0">
                <a:sym typeface="Wingdings"/>
              </a:rPr>
              <a:t>-ex) </a:t>
            </a:r>
            <a:r>
              <a:rPr lang="en-US" dirty="0" err="1">
                <a:sym typeface="Wingdings"/>
              </a:rPr>
              <a:t>luciferin</a:t>
            </a:r>
            <a:endParaRPr lang="en-US" dirty="0">
              <a:sym typeface="Wingdings"/>
            </a:endParaRPr>
          </a:p>
          <a:p>
            <a:pPr marL="68580" indent="0">
              <a:buNone/>
            </a:pPr>
            <a:r>
              <a:rPr lang="en-US" dirty="0">
                <a:sym typeface="Wingdings"/>
              </a:rPr>
              <a:t>-ex) biofilm communities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733800"/>
            <a:ext cx="297180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Bacteria “Talk”</a:t>
            </a:r>
            <a:br>
              <a:rPr lang="en-US" dirty="0"/>
            </a:br>
            <a:r>
              <a:rPr lang="en-US" dirty="0"/>
              <a:t>	-Bonnie Basler on </a:t>
            </a:r>
            <a:r>
              <a:rPr lang="en-US" dirty="0" err="1"/>
              <a:t>TEDEd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572000"/>
          </a:xfrm>
        </p:spPr>
        <p:txBody>
          <a:bodyPr/>
          <a:lstStyle/>
          <a:p>
            <a:r>
              <a:rPr lang="en-US" dirty="0"/>
              <a:t>~18min</a:t>
            </a:r>
          </a:p>
          <a:p>
            <a:pPr lvl="1"/>
            <a:r>
              <a:rPr lang="en-US" dirty="0">
                <a:hlinkClick r:id="rId2"/>
              </a:rPr>
              <a:t>https://www.youtube.com/watch?time_continue=15&amp;v=KXWurAmtf78</a:t>
            </a:r>
            <a:endParaRPr lang="en-US" dirty="0"/>
          </a:p>
          <a:p>
            <a:endParaRPr lang="en-US" dirty="0"/>
          </a:p>
          <a:p>
            <a:r>
              <a:rPr lang="en-US" dirty="0"/>
              <a:t>She also speaks about Quorum Sensing</a:t>
            </a:r>
          </a:p>
          <a:p>
            <a:pPr lvl="1"/>
            <a:r>
              <a:rPr lang="en-US" dirty="0">
                <a:hlinkClick r:id="rId3"/>
              </a:rPr>
              <a:t>https://www.youtube.com/watch?v=q2nWNZ-gixI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your textbook she is Interviewed on </a:t>
            </a:r>
            <a:r>
              <a:rPr lang="en-US" dirty="0" err="1"/>
              <a:t>pg</a:t>
            </a:r>
            <a:r>
              <a:rPr lang="en-US" dirty="0"/>
              <a:t> 92-93 </a:t>
            </a:r>
            <a:r>
              <a:rPr lang="en-US" dirty="0">
                <a:sym typeface="Wingdings"/>
              </a:rPr>
              <a:t>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Sooo</a:t>
            </a:r>
            <a:r>
              <a:rPr lang="en-US" dirty="0"/>
              <a:t> how does cellular communication happen?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4.bp.blogspot.com/_j6mGTMWaQtw/SiUX6jYuQ7I/AAAAAAAABnI/z02CwPcZr3k/s400/ope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799"/>
            <a:ext cx="7543800" cy="4773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28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 descr="http://commerce.idaho.gov/assets/content/images/internet-marketing-strategy-traff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95800" cy="3622163"/>
          </a:xfrm>
          <a:prstGeom prst="rect">
            <a:avLst/>
          </a:prstGeom>
          <a:noFill/>
        </p:spPr>
      </p:pic>
      <p:pic>
        <p:nvPicPr>
          <p:cNvPr id="26628" name="Picture 4" descr="http://www.oecd.org/media/oecdorg/topics/internet/48405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0"/>
            <a:ext cx="4667250" cy="3514726"/>
          </a:xfrm>
          <a:prstGeom prst="rect">
            <a:avLst/>
          </a:prstGeom>
          <a:noFill/>
        </p:spPr>
      </p:pic>
      <p:pic>
        <p:nvPicPr>
          <p:cNvPr id="26630" name="Picture 6" descr="http://t3.gstatic.com/images?q=tbn:ANd9GcRAWAPIvso9ZwsLDH3CalWo_0giAIOliWHW2m5FEDCEhaXUpUyGRec1yznJ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495800" cy="3581400"/>
          </a:xfrm>
          <a:prstGeom prst="rect">
            <a:avLst/>
          </a:prstGeom>
          <a:noFill/>
        </p:spPr>
      </p:pic>
      <p:pic>
        <p:nvPicPr>
          <p:cNvPr id="26632" name="Picture 8" descr="http://redalertpolitics.com/files/2012/05/cell-phon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1" y="3276600"/>
            <a:ext cx="46482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3352800"/>
            <a:ext cx="8382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09600" y="3352800"/>
            <a:ext cx="6858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2954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905000" y="3352800"/>
            <a:ext cx="6858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5908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2004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8100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4196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0292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6388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68580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7467600" y="3352800"/>
            <a:ext cx="609600" cy="6096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058400" cy="914400"/>
          </a:xfrm>
        </p:spPr>
        <p:txBody>
          <a:bodyPr/>
          <a:lstStyle/>
          <a:p>
            <a:r>
              <a:rPr lang="en-CA" sz="3600" u="sng" dirty="0"/>
              <a:t>Cell to Cell Communication: </a:t>
            </a:r>
            <a:br>
              <a:rPr lang="en-CA" sz="3600" u="sng" dirty="0"/>
            </a:br>
            <a:endParaRPr lang="en-CA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715000"/>
          </a:xfrm>
        </p:spPr>
        <p:txBody>
          <a:bodyPr/>
          <a:lstStyle/>
          <a:p>
            <a:pPr>
              <a:buNone/>
            </a:pPr>
            <a:r>
              <a:rPr lang="en-CA" b="1" u="sng" dirty="0"/>
              <a:t>Local Signalling - </a:t>
            </a:r>
            <a:r>
              <a:rPr lang="en-CA" u="sng" dirty="0"/>
              <a:t>Direct contact: </a:t>
            </a:r>
            <a:r>
              <a:rPr lang="en-CA" dirty="0"/>
              <a:t>(like passing notes)</a:t>
            </a:r>
          </a:p>
          <a:p>
            <a:pPr>
              <a:buNone/>
            </a:pPr>
            <a:endParaRPr lang="en-CA" u="sng" dirty="0"/>
          </a:p>
          <a:p>
            <a:pPr marL="640080" indent="-571500">
              <a:buAutoNum type="romanLcParenR"/>
            </a:pPr>
            <a:r>
              <a:rPr lang="en-CA" u="sng" dirty="0"/>
              <a:t>Cell junctions</a:t>
            </a:r>
            <a:r>
              <a:rPr lang="en-CA" dirty="0"/>
              <a:t>-</a:t>
            </a:r>
          </a:p>
          <a:p>
            <a:pPr marL="68580" indent="0">
              <a:buNone/>
            </a:pPr>
            <a:r>
              <a:rPr lang="en-CA" dirty="0"/>
              <a:t>-small gaps connect the cytoplasm of adjacent cells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dirty="0"/>
              <a:t>-signalling chemicals can pass directly through 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dirty="0"/>
              <a:t>-animal cells have “gap junctions”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dirty="0"/>
              <a:t>plant cells have “</a:t>
            </a:r>
            <a:r>
              <a:rPr lang="en-CA" dirty="0" err="1"/>
              <a:t>plasmodesmata</a:t>
            </a:r>
            <a:r>
              <a:rPr lang="en-CA" dirty="0"/>
              <a:t>”</a:t>
            </a:r>
          </a:p>
          <a:p>
            <a:pPr marL="68580" indent="0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sz="3200" dirty="0"/>
              <a:t>ii)Cell-cell recognition:</a:t>
            </a:r>
          </a:p>
          <a:p>
            <a:pPr marL="68580" indent="0">
              <a:buNone/>
            </a:pPr>
            <a:endParaRPr lang="en-CA" sz="3200" dirty="0"/>
          </a:p>
          <a:p>
            <a:pPr marL="68580" indent="0">
              <a:buNone/>
            </a:pPr>
            <a:r>
              <a:rPr lang="en-CA" sz="3200" dirty="0"/>
              <a:t> -molecules on the outside of the plasma membrane identify cell types</a:t>
            </a:r>
          </a:p>
          <a:p>
            <a:pPr marL="68580" indent="0">
              <a:buNone/>
            </a:pPr>
            <a:r>
              <a:rPr lang="en-CA" sz="3200" dirty="0"/>
              <a:t>-ex: glycoprotein receptors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4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429" b="8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92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http://www-3.unipv.it/webbio/anatcomp/freitas/2008-2009/GLY_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21338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7772400" cy="5867400"/>
          </a:xfrm>
        </p:spPr>
        <p:txBody>
          <a:bodyPr/>
          <a:lstStyle/>
          <a:p>
            <a:r>
              <a:rPr lang="en-CA" u="sng" dirty="0"/>
              <a:t>Local regulators:  </a:t>
            </a:r>
            <a:r>
              <a:rPr lang="en-CA" dirty="0"/>
              <a:t>messenger molecules are secreted by the signalling cell influencing cells in the vicinity</a:t>
            </a:r>
          </a:p>
          <a:p>
            <a:pPr>
              <a:buNone/>
            </a:pPr>
            <a:r>
              <a:rPr lang="en-CA" b="1" dirty="0"/>
              <a:t>Examples:</a:t>
            </a:r>
          </a:p>
          <a:p>
            <a:pPr lvl="1"/>
            <a:r>
              <a:rPr lang="en-CA" sz="2800" b="1" u="sng" dirty="0"/>
              <a:t>Paracrine signalling </a:t>
            </a:r>
            <a:r>
              <a:rPr lang="en-CA" sz="2800" dirty="0"/>
              <a:t>is found in animals responding to growth factors produced by a single cell (like an email)</a:t>
            </a:r>
          </a:p>
          <a:p>
            <a:pPr lvl="1"/>
            <a:r>
              <a:rPr lang="en-CA" sz="2800" b="1" u="sng" dirty="0"/>
              <a:t>Synaptic signalling </a:t>
            </a:r>
            <a:r>
              <a:rPr lang="en-CA" sz="2800" dirty="0"/>
              <a:t>occurs </a:t>
            </a:r>
          </a:p>
          <a:p>
            <a:pPr lvl="1">
              <a:buNone/>
            </a:pPr>
            <a:r>
              <a:rPr lang="en-CA" sz="2800" dirty="0"/>
              <a:t>in the animal nervous system</a:t>
            </a:r>
          </a:p>
        </p:txBody>
      </p:sp>
      <p:pic>
        <p:nvPicPr>
          <p:cNvPr id="35842" name="Picture 2" descr="http://humanphysiology2011.wikispaces.com/file/view/paracrine-signal.jpg/198153030/paracrine-sig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369594"/>
            <a:ext cx="2895600" cy="2488406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thumb/3/30/Chemical_synapse_schema_cropped.jpg/220px-Chemical_synapse_schema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66949"/>
            <a:ext cx="3124200" cy="389105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433" y="969264"/>
            <a:ext cx="2380767" cy="105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7" y="685800"/>
            <a:ext cx="8770734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5410200"/>
            <a:ext cx="2438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b="1" u="sng" dirty="0"/>
              <a:t>Long Distance Signalling</a:t>
            </a:r>
          </a:p>
          <a:p>
            <a:r>
              <a:rPr lang="en-CA" u="sng" dirty="0"/>
              <a:t>Hormones:  </a:t>
            </a:r>
          </a:p>
          <a:p>
            <a:pPr lvl="1"/>
            <a:r>
              <a:rPr lang="en-CA" dirty="0"/>
              <a:t>Animals send hormone signals, which travel in vessels of the circulatory system until they reach the target cell (endocrine system/can be more than one organ getting the message [like </a:t>
            </a:r>
            <a:r>
              <a:rPr lang="en-CA" dirty="0" err="1"/>
              <a:t>Instagram</a:t>
            </a:r>
            <a:r>
              <a:rPr lang="en-CA" dirty="0"/>
              <a:t>])</a:t>
            </a:r>
          </a:p>
          <a:p>
            <a:pPr lvl="2"/>
            <a:r>
              <a:rPr lang="en-CA" dirty="0"/>
              <a:t>Example: insulin, epinephrine</a:t>
            </a:r>
          </a:p>
          <a:p>
            <a:pPr lvl="1"/>
            <a:r>
              <a:rPr lang="en-CA" dirty="0"/>
              <a:t>Plants use hormones, but most travel through diffusion (some through xylem/phloem)</a:t>
            </a:r>
          </a:p>
          <a:p>
            <a:pPr lvl="2"/>
            <a:r>
              <a:rPr lang="en-CA" dirty="0"/>
              <a:t>Example: ethylene (C</a:t>
            </a:r>
            <a:r>
              <a:rPr lang="en-CA" sz="1800" dirty="0"/>
              <a:t>2</a:t>
            </a:r>
            <a:r>
              <a:rPr lang="en-CA" dirty="0"/>
              <a:t>H</a:t>
            </a:r>
            <a:r>
              <a:rPr lang="en-CA" sz="1800" dirty="0"/>
              <a:t>6</a:t>
            </a:r>
            <a:r>
              <a:rPr lang="en-CA" dirty="0"/>
              <a:t>, which promotes fruit ripening)</a:t>
            </a:r>
          </a:p>
        </p:txBody>
      </p:sp>
      <p:pic>
        <p:nvPicPr>
          <p:cNvPr id="38914" name="Picture 2" descr="http://cache.gawkerassets.com/assets/images/4/2010/03/500x_tin_ca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313" y="178238"/>
            <a:ext cx="3886200" cy="158205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989" y="5309053"/>
            <a:ext cx="1478011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9497"/>
            <a:ext cx="4876800" cy="67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13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371600"/>
          </a:xfrm>
        </p:spPr>
        <p:txBody>
          <a:bodyPr/>
          <a:lstStyle/>
          <a:p>
            <a:r>
              <a:rPr lang="en-CA" dirty="0"/>
              <a:t>An animated example: </a:t>
            </a:r>
            <a:br>
              <a:rPr lang="en-CA" dirty="0"/>
            </a:br>
            <a:br>
              <a:rPr lang="en-CA" dirty="0"/>
            </a:br>
            <a:r>
              <a:rPr lang="en-CA" sz="3600" dirty="0"/>
              <a:t>Hormonal Communication using ADH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http://highered.mcgraw-hill.com/sites/0072943696/student_view0/chapter10/animation__hormonal_communication.html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914400"/>
          </a:xfrm>
        </p:spPr>
        <p:txBody>
          <a:bodyPr/>
          <a:lstStyle/>
          <a:p>
            <a:r>
              <a:rPr lang="en-CA" dirty="0"/>
              <a:t>What do all these forms of communication have in common?</a:t>
            </a:r>
          </a:p>
        </p:txBody>
      </p:sp>
      <p:pic>
        <p:nvPicPr>
          <p:cNvPr id="4" name="Picture 2" descr="http://www.narragansett.k12.ri.us/NHS/scienceweb/mrreis/AP%20Biology_files/AP%20Biology%20Midterm%20Review%20Sheet%20Diagrams_files/image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9144000" cy="4101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CA" dirty="0"/>
              <a:t>Back when cell communication was simple….you used to call me on your cell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static.celebuzz.com/uploads/2015/10/drake-hotline-bling-10-19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21734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55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Only </a:t>
            </a:r>
            <a:r>
              <a:rPr lang="en-CA" u="sng" dirty="0"/>
              <a:t>specific</a:t>
            </a:r>
            <a:r>
              <a:rPr lang="en-CA" dirty="0"/>
              <a:t> target cells recognize &amp; respond to a given chemical signal!</a:t>
            </a:r>
          </a:p>
          <a:p>
            <a:endParaRPr lang="en-CA" dirty="0"/>
          </a:p>
          <a:p>
            <a:r>
              <a:rPr lang="en-CA" dirty="0"/>
              <a:t>3 Parts to the “cellular conversation”:                 </a:t>
            </a:r>
            <a:r>
              <a:rPr lang="en-CA" dirty="0">
                <a:solidFill>
                  <a:srgbClr val="FFFF00"/>
                </a:solidFill>
              </a:rPr>
              <a:t>The signal transduction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46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8382000" cy="6019800"/>
          </a:xfrm>
        </p:spPr>
        <p:txBody>
          <a:bodyPr>
            <a:normAutofit/>
          </a:bodyPr>
          <a:lstStyle/>
          <a:p>
            <a:r>
              <a:rPr lang="en-CA" u="sng" dirty="0"/>
              <a:t>The Signal Transduction Pathway</a:t>
            </a:r>
          </a:p>
          <a:p>
            <a:endParaRPr lang="en-CA" u="sng" dirty="0"/>
          </a:p>
          <a:p>
            <a:pPr lvl="1"/>
            <a:r>
              <a:rPr lang="en-CA" sz="2800" u="sng" dirty="0"/>
              <a:t>Reception:  </a:t>
            </a:r>
            <a:r>
              <a:rPr lang="en-CA" sz="2800" dirty="0"/>
              <a:t>chemical signal is detected (hear the phone ringing)</a:t>
            </a:r>
          </a:p>
          <a:p>
            <a:pPr lvl="1"/>
            <a:endParaRPr lang="en-CA" sz="2800" dirty="0"/>
          </a:p>
          <a:p>
            <a:pPr lvl="1"/>
            <a:r>
              <a:rPr lang="en-CA" sz="2800" u="sng" dirty="0"/>
              <a:t>Transduction:  </a:t>
            </a:r>
            <a:r>
              <a:rPr lang="en-CA" sz="2800" dirty="0"/>
              <a:t>converts and relays the signal (listens to the conversation/message)</a:t>
            </a:r>
          </a:p>
          <a:p>
            <a:pPr lvl="1"/>
            <a:endParaRPr lang="en-CA" sz="2800" dirty="0"/>
          </a:p>
          <a:p>
            <a:pPr lvl="1"/>
            <a:r>
              <a:rPr lang="en-CA" sz="2800" u="sng" dirty="0"/>
              <a:t>Response : </a:t>
            </a:r>
            <a:r>
              <a:rPr lang="en-CA" sz="2800" dirty="0"/>
              <a:t>signal induces a response (person understands , response accordingly and hangs up)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1071562" cy="1071562"/>
          </a:xfrm>
          <a:prstGeom prst="rect">
            <a:avLst/>
          </a:prstGeom>
        </p:spPr>
      </p:pic>
      <p:pic>
        <p:nvPicPr>
          <p:cNvPr id="1028" name="Picture 4" descr="http://ih.constantcontact.com/fs062/1103691007606/img/21.jpg?a=11091529806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51" y="2895600"/>
            <a:ext cx="857250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334000"/>
            <a:ext cx="1143000" cy="119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234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AP Short Response Q from 2013 AP Exam:</a:t>
            </a:r>
          </a:p>
        </p:txBody>
      </p:sp>
    </p:spTree>
    <p:extLst>
      <p:ext uri="{BB962C8B-B14F-4D97-AF65-F5344CB8AC3E}">
        <p14:creationId xmlns:p14="http://schemas.microsoft.com/office/powerpoint/2010/main" val="3101275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3 steps in a Transduction pathway...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772400" cy="368856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 We will define some key vocab together.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 DO read &amp; make your own notes on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763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Signaling molecule (a “ligand”) binds to a receptor “lock &amp; key”  </a:t>
            </a:r>
          </a:p>
          <a:p>
            <a:endParaRPr lang="en-US" dirty="0"/>
          </a:p>
          <a:p>
            <a:r>
              <a:rPr lang="en-US" dirty="0"/>
              <a:t>The receptor undergoes a specific shape change that initiates transduction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98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915400" cy="1371600"/>
          </a:xfrm>
        </p:spPr>
        <p:txBody>
          <a:bodyPr/>
          <a:lstStyle/>
          <a:p>
            <a:r>
              <a:rPr lang="en-US" sz="3600" u="sng" dirty="0"/>
              <a:t>3 types of cell surface receptors: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4602960"/>
          </a:xfrm>
        </p:spPr>
        <p:txBody>
          <a:bodyPr>
            <a:normAutofit/>
          </a:bodyPr>
          <a:lstStyle/>
          <a:p>
            <a:pPr lvl="1"/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G protein-coupled receptors (GPCRs)- Fig 11.7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 211</a:t>
            </a:r>
          </a:p>
          <a:p>
            <a:pPr lvl="2"/>
            <a:r>
              <a:rPr lang="en-US" dirty="0"/>
              <a:t>A “G-Protein” containing the high energy GTP molecule binds &amp; activates receptor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05424"/>
            <a:ext cx="64384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ii)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Receptor Tyrosine Kinases (RTKS) </a:t>
            </a:r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pg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212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55003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1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ii) Receptor Tyrosine Kinases (RTKs)-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pg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212</a:t>
            </a:r>
            <a:b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458200" cy="4495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enzymatic activity occurs AT receptor</a:t>
            </a:r>
          </a:p>
          <a:p>
            <a:r>
              <a:rPr lang="en-US" dirty="0">
                <a:solidFill>
                  <a:srgbClr val="FFFFFF"/>
                </a:solidFill>
              </a:rPr>
              <a:t>Kinase enzymes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FFFFFF"/>
                </a:solidFill>
              </a:rPr>
              <a:t>add phosphate groups</a:t>
            </a:r>
          </a:p>
          <a:p>
            <a:r>
              <a:rPr lang="en-US" dirty="0">
                <a:solidFill>
                  <a:srgbClr val="FFFFFF"/>
                </a:solidFill>
              </a:rPr>
              <a:t>Binding of ligand triggers receptors to team up as a dimer</a:t>
            </a:r>
          </a:p>
          <a:p>
            <a:r>
              <a:rPr lang="en-US" dirty="0">
                <a:solidFill>
                  <a:srgbClr val="FFFFFF"/>
                </a:solidFill>
              </a:rPr>
              <a:t>Dimerization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FFFFFF"/>
                </a:solidFill>
              </a:rPr>
              <a:t>triggers multiple pathways!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*Abnormal RTKs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/>
              </a:rPr>
              <a:t> cancer</a:t>
            </a:r>
            <a:r>
              <a:rPr lang="mr-IN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/>
              </a:rPr>
              <a:t>…</a:t>
            </a:r>
            <a:r>
              <a:rPr lang="en-CA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/>
              </a:rPr>
              <a:t>eg</a:t>
            </a:r>
            <a:r>
              <a:rPr lang="en-CA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/>
              </a:rPr>
              <a:t>) HER2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HER2 Pathway and Breast Cancer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=Q3Tzc3jGt3U</a:t>
            </a:r>
          </a:p>
        </p:txBody>
      </p:sp>
    </p:spTree>
    <p:extLst>
      <p:ext uri="{BB962C8B-B14F-4D97-AF65-F5344CB8AC3E}">
        <p14:creationId xmlns:p14="http://schemas.microsoft.com/office/powerpoint/2010/main" val="750206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104546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iii) Ligand Gated Ion Channels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pg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213)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84" b="10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615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05400"/>
            <a:ext cx="7772400" cy="1975104"/>
          </a:xfrm>
        </p:spPr>
        <p:txBody>
          <a:bodyPr/>
          <a:lstStyle/>
          <a:p>
            <a:r>
              <a:rPr lang="en-CA" u="sng" dirty="0"/>
              <a:t>Cell Communication</a:t>
            </a:r>
            <a:br>
              <a:rPr lang="en-CA" u="sng" dirty="0"/>
            </a:br>
            <a:r>
              <a:rPr lang="en-CA" sz="2400" dirty="0"/>
              <a:t>Chap 11. </a:t>
            </a:r>
            <a:r>
              <a:rPr lang="en-CA" sz="2400" dirty="0" err="1"/>
              <a:t>pg</a:t>
            </a:r>
            <a:r>
              <a:rPr lang="en-CA" sz="2400" dirty="0"/>
              <a:t> 206-225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 descr="http://4.bp.blogspot.com/--imbp14105A/US9isNwX6vI/AAAAAAAABnI/3cB6aqFRovI/s1600/Magnetic_Human_body_1-10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726" y="304800"/>
            <a:ext cx="457199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iii) Ligand Gated 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Binding of Ligand allows OR blocks flow of specific ions (Na+, </a:t>
            </a:r>
            <a:r>
              <a:rPr lang="en-US" dirty="0" err="1"/>
              <a:t>Ca</a:t>
            </a:r>
            <a:r>
              <a:rPr lang="en-US" dirty="0"/>
              <a:t>+ )</a:t>
            </a:r>
          </a:p>
          <a:p>
            <a:endParaRPr lang="en-US" dirty="0"/>
          </a:p>
          <a:p>
            <a:r>
              <a:rPr lang="en-US" dirty="0"/>
              <a:t>Very important in Nervous System &amp; release of neurotransmitters</a:t>
            </a:r>
          </a:p>
        </p:txBody>
      </p:sp>
    </p:spTree>
    <p:extLst>
      <p:ext uri="{BB962C8B-B14F-4D97-AF65-F5344CB8AC3E}">
        <p14:creationId xmlns:p14="http://schemas.microsoft.com/office/powerpoint/2010/main" val="1803560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Transduction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Signals from receptors are relayed to target molecules.</a:t>
            </a:r>
          </a:p>
          <a:p>
            <a:endParaRPr lang="en-US" dirty="0"/>
          </a:p>
          <a:p>
            <a:r>
              <a:rPr lang="en-US" u="sng" dirty="0"/>
              <a:t>KEY Vocab:</a:t>
            </a:r>
          </a:p>
          <a:p>
            <a:r>
              <a:rPr lang="en-US" dirty="0"/>
              <a:t>Protein kinases</a:t>
            </a:r>
          </a:p>
          <a:p>
            <a:r>
              <a:rPr lang="en-US" dirty="0"/>
              <a:t>Phosphorylation cascade</a:t>
            </a:r>
          </a:p>
          <a:p>
            <a:r>
              <a:rPr lang="en-US" dirty="0"/>
              <a:t>Protein Phosphatases</a:t>
            </a:r>
          </a:p>
          <a:p>
            <a:r>
              <a:rPr lang="en-US" dirty="0"/>
              <a:t>Second messengers</a:t>
            </a:r>
          </a:p>
          <a:p>
            <a:r>
              <a:rPr lang="en-US" dirty="0"/>
              <a:t>Cyclic AMP (</a:t>
            </a:r>
            <a:r>
              <a:rPr lang="en-US" dirty="0" err="1"/>
              <a:t>cAMP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9460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 of cellular activity via either:</a:t>
            </a:r>
          </a:p>
          <a:p>
            <a:r>
              <a:rPr lang="en-US" dirty="0"/>
              <a:t>A) Nuclear Response-</a:t>
            </a:r>
          </a:p>
          <a:p>
            <a:pPr lvl="1"/>
            <a:r>
              <a:rPr lang="en-US" dirty="0"/>
              <a:t>Transcription factor proteins are activated to turn specific genes on or off  </a:t>
            </a:r>
          </a:p>
          <a:p>
            <a:r>
              <a:rPr lang="en-US" dirty="0"/>
              <a:t>B) Cytoplasmic Response-</a:t>
            </a:r>
          </a:p>
          <a:p>
            <a:pPr lvl="1"/>
            <a:r>
              <a:rPr lang="en-US" dirty="0"/>
              <a:t>Cytoskeleton is rearranged to change cell shape</a:t>
            </a:r>
          </a:p>
          <a:p>
            <a:pPr lvl="1"/>
            <a:r>
              <a:rPr lang="en-US" dirty="0"/>
              <a:t>Change in enzyme activity</a:t>
            </a:r>
          </a:p>
          <a:p>
            <a:pPr lvl="1"/>
            <a:endParaRPr lang="en-US" dirty="0"/>
          </a:p>
          <a:p>
            <a:r>
              <a:rPr lang="en-US" dirty="0"/>
              <a:t>Role of </a:t>
            </a:r>
            <a:r>
              <a:rPr lang="en-US" dirty="0" err="1"/>
              <a:t>Scafolding</a:t>
            </a:r>
            <a:r>
              <a:rPr lang="en-US" dirty="0"/>
              <a:t> proteins: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37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Programmed cell death</a:t>
            </a:r>
          </a:p>
          <a:p>
            <a:endParaRPr lang="en-US" dirty="0"/>
          </a:p>
          <a:p>
            <a:r>
              <a:rPr lang="en-US" dirty="0"/>
              <a:t>Studied of  the worm </a:t>
            </a:r>
            <a:r>
              <a:rPr lang="en-US" dirty="0" err="1"/>
              <a:t>C.elegans</a:t>
            </a:r>
            <a:r>
              <a:rPr lang="en-US" dirty="0"/>
              <a:t> showed importance during embryonic development !</a:t>
            </a:r>
          </a:p>
        </p:txBody>
      </p:sp>
    </p:spTree>
    <p:extLst>
      <p:ext uri="{BB962C8B-B14F-4D97-AF65-F5344CB8AC3E}">
        <p14:creationId xmlns:p14="http://schemas.microsoft.com/office/powerpoint/2010/main" val="4079663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Apoptosis… see page 223-225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Apoptosis?...remember </a:t>
            </a:r>
            <a:r>
              <a:rPr lang="en-US" dirty="0" err="1"/>
              <a:t>Caspases</a:t>
            </a:r>
            <a:r>
              <a:rPr lang="en-US" dirty="0"/>
              <a:t>!?!               (4 </a:t>
            </a:r>
            <a:r>
              <a:rPr lang="en-US" dirty="0" err="1"/>
              <a:t>mins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https://www.youtube.com/watch?v=-vmtK-bAC5E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Apoptic</a:t>
            </a:r>
            <a:r>
              <a:rPr lang="en-US" dirty="0"/>
              <a:t> Pathways (2mins)</a:t>
            </a:r>
          </a:p>
          <a:p>
            <a:pPr lvl="1"/>
            <a:r>
              <a:rPr lang="en-US" dirty="0">
                <a:hlinkClick r:id="rId3"/>
              </a:rPr>
              <a:t>https://www.youtube.com/watch?time_continue=89&amp;v=SyvOPXeg4ig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Nemotuzuma</a:t>
            </a:r>
            <a:r>
              <a:rPr lang="en-US" dirty="0"/>
              <a:t>- Cancer Targeting Therapy </a:t>
            </a:r>
            <a:r>
              <a:rPr lang="en-US" dirty="0" err="1"/>
              <a:t>Targetting</a:t>
            </a:r>
            <a:r>
              <a:rPr lang="en-US" dirty="0"/>
              <a:t> Ligand Receptor EGFR</a:t>
            </a:r>
          </a:p>
          <a:p>
            <a:r>
              <a:rPr lang="en-US" dirty="0">
                <a:hlinkClick r:id="rId4"/>
              </a:rPr>
              <a:t>https://www.youtube.com/watch?time_continue=2&amp;v=GXJ__5cUugo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34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14400"/>
          </a:xfrm>
        </p:spPr>
        <p:txBody>
          <a:bodyPr/>
          <a:lstStyle/>
          <a:p>
            <a:r>
              <a:rPr lang="en-CA" u="sng" dirty="0"/>
              <a:t>Other Examples of Cell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Enzyme inhibiting drugs for medical conditions</a:t>
            </a:r>
          </a:p>
          <a:p>
            <a:pPr lvl="1"/>
            <a:r>
              <a:rPr lang="en-CA" dirty="0"/>
              <a:t>Example:  </a:t>
            </a:r>
          </a:p>
          <a:p>
            <a:pPr lvl="2"/>
            <a:r>
              <a:rPr lang="en-CA" dirty="0"/>
              <a:t>Blood vessel dilation</a:t>
            </a:r>
            <a:r>
              <a:rPr lang="en-CA">
                <a:sym typeface="Wingdings"/>
              </a:rPr>
              <a:t> Viagra! </a:t>
            </a:r>
            <a:endParaRPr lang="en-CA" dirty="0"/>
          </a:p>
          <a:p>
            <a:pPr lvl="2"/>
            <a:r>
              <a:rPr lang="en-CA" dirty="0"/>
              <a:t>Chemotherapy</a:t>
            </a:r>
          </a:p>
          <a:p>
            <a:pPr lvl="2"/>
            <a:r>
              <a:rPr lang="en-CA" dirty="0"/>
              <a:t>Bacteria (penicillin/</a:t>
            </a:r>
            <a:r>
              <a:rPr lang="en-CA" dirty="0" err="1"/>
              <a:t>vanomycin</a:t>
            </a:r>
            <a:r>
              <a:rPr lang="en-CA" dirty="0"/>
              <a:t>)</a:t>
            </a:r>
          </a:p>
          <a:p>
            <a:r>
              <a:rPr lang="en-CA" dirty="0"/>
              <a:t>Pesticide control</a:t>
            </a:r>
          </a:p>
          <a:p>
            <a:r>
              <a:rPr lang="en-CA" dirty="0"/>
              <a:t>Disinfectants</a:t>
            </a:r>
          </a:p>
          <a:p>
            <a:r>
              <a:rPr lang="en-CA" dirty="0"/>
              <a:t>ATP production (inhibits glycolysis which prevents over production of ATP)</a:t>
            </a:r>
          </a:p>
          <a:p>
            <a:pPr lvl="2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23761"/>
            <a:ext cx="6378775" cy="688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CA" dirty="0"/>
              <a:t>Cell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010400" cy="2057400"/>
          </a:xfrm>
        </p:spPr>
        <p:txBody>
          <a:bodyPr>
            <a:normAutofit/>
          </a:bodyPr>
          <a:lstStyle/>
          <a:p>
            <a:r>
              <a:rPr lang="en-CA" sz="3200" dirty="0"/>
              <a:t>If cells could talk, what would they say?</a:t>
            </a:r>
          </a:p>
          <a:p>
            <a:endParaRPr lang="en-CA" sz="3200" dirty="0"/>
          </a:p>
          <a:p>
            <a:r>
              <a:rPr lang="en-CA" sz="3200" dirty="0"/>
              <a:t> If cells were listening, what would they hear?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17265"/>
            <a:ext cx="57404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63BC-1546-49A6-B0E8-443FAEF9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9D85-CBAC-4DF6-9969-147D3E75E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Cells must communicate with each other and with the environment in order to maintain…</a:t>
            </a:r>
          </a:p>
          <a:p>
            <a:pPr marL="454914" lvl="1" indent="0">
              <a:buNone/>
            </a:pPr>
            <a:r>
              <a:rPr lang="en-US" sz="96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homeostasis</a:t>
            </a:r>
          </a:p>
        </p:txBody>
      </p:sp>
    </p:spTree>
    <p:extLst>
      <p:ext uri="{BB962C8B-B14F-4D97-AF65-F5344CB8AC3E}">
        <p14:creationId xmlns:p14="http://schemas.microsoft.com/office/powerpoint/2010/main" val="316343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http://ppcdn.500px.org/741583/3f46e813281ff81849783df1d9e88db8c21fea41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85" y="0"/>
            <a:ext cx="91737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://d4nations.com/webpubl/images/1aaFightOrF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670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3714</TotalTime>
  <Words>938</Words>
  <Application>Microsoft Office PowerPoint</Application>
  <PresentationFormat>On-screen Show (4:3)</PresentationFormat>
  <Paragraphs>143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PowerPoint Presentation</vt:lpstr>
      <vt:lpstr>Back when cell communication was simple….you used to call me on your cell phone</vt:lpstr>
      <vt:lpstr>Cell Communication Chap 11. pg 206-225</vt:lpstr>
      <vt:lpstr>PowerPoint Presentation</vt:lpstr>
      <vt:lpstr>Cell Communication</vt:lpstr>
      <vt:lpstr>PowerPoint Presentation</vt:lpstr>
      <vt:lpstr>PowerPoint Presentation</vt:lpstr>
      <vt:lpstr>PowerPoint Presentation</vt:lpstr>
      <vt:lpstr>PowerPoint Presentation</vt:lpstr>
      <vt:lpstr>Cell communication can be like…</vt:lpstr>
      <vt:lpstr>Examples of Cell Communication</vt:lpstr>
      <vt:lpstr>PowerPoint Presentation</vt:lpstr>
      <vt:lpstr>Examples of Cell Communication</vt:lpstr>
      <vt:lpstr>PowerPoint Presentation</vt:lpstr>
      <vt:lpstr>Examples of Cell Communication</vt:lpstr>
      <vt:lpstr>Examples of Cell Communication</vt:lpstr>
      <vt:lpstr>How Bacteria “Talk”  -Bonnie Basler on TEDEd</vt:lpstr>
      <vt:lpstr>Sooo how does cellular communication happen? </vt:lpstr>
      <vt:lpstr>Cell to Cell Communication: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animated example:   Hormonal Communication using ADH </vt:lpstr>
      <vt:lpstr>What do all these forms of communication have in common?</vt:lpstr>
      <vt:lpstr>PowerPoint Presentation</vt:lpstr>
      <vt:lpstr>PowerPoint Presentation</vt:lpstr>
      <vt:lpstr>PowerPoint Presentation</vt:lpstr>
      <vt:lpstr>Overview of 3 steps in a Transduction pathway...</vt:lpstr>
      <vt:lpstr>1. Reception</vt:lpstr>
      <vt:lpstr>3 types of cell surface receptors: </vt:lpstr>
      <vt:lpstr>ii) Receptor Tyrosine Kinases (RTKS) pg 212 </vt:lpstr>
      <vt:lpstr>ii) Receptor Tyrosine Kinases (RTKs)- pg 212 </vt:lpstr>
      <vt:lpstr>PowerPoint Presentation</vt:lpstr>
      <vt:lpstr>iii) Ligand Gated Ion Channels  (pg 213)</vt:lpstr>
      <vt:lpstr>iii) Ligand Gated Ion Channels</vt:lpstr>
      <vt:lpstr>2. Transduction</vt:lpstr>
      <vt:lpstr>3. Response</vt:lpstr>
      <vt:lpstr>Apoptosis</vt:lpstr>
      <vt:lpstr>Apoptosis… see page 223-225</vt:lpstr>
      <vt:lpstr>Other Examples of Cell Signals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Communication</dc:title>
  <dc:creator>to15543</dc:creator>
  <cp:lastModifiedBy>Vanessa Norris</cp:lastModifiedBy>
  <cp:revision>59</cp:revision>
  <dcterms:created xsi:type="dcterms:W3CDTF">2013-04-15T22:53:35Z</dcterms:created>
  <dcterms:modified xsi:type="dcterms:W3CDTF">2019-11-07T19:36:22Z</dcterms:modified>
</cp:coreProperties>
</file>