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365" r:id="rId2"/>
    <p:sldId id="364" r:id="rId3"/>
    <p:sldId id="256" r:id="rId4"/>
    <p:sldId id="351" r:id="rId5"/>
    <p:sldId id="350" r:id="rId6"/>
    <p:sldId id="367" r:id="rId7"/>
    <p:sldId id="348" r:id="rId8"/>
    <p:sldId id="355" r:id="rId9"/>
    <p:sldId id="366" r:id="rId10"/>
    <p:sldId id="354" r:id="rId11"/>
    <p:sldId id="369" r:id="rId12"/>
    <p:sldId id="3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0" autoAdjust="0"/>
  </p:normalViewPr>
  <p:slideViewPr>
    <p:cSldViewPr>
      <p:cViewPr varScale="1">
        <p:scale>
          <a:sx n="66" d="100"/>
          <a:sy n="66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8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646877-5E1A-6740-86C8-180C66D96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ACF68E-3FE7-4249-9411-91ACD2EC2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1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3B081-31FC-8741-85B2-45AA5172C95B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031-2015-034F-9BDC-54794AA19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BD2A-A82E-0742-9C20-926C5A48D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6AE-B82F-CC44-8A42-27B288DC9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7262-A9D5-F442-BE3B-4C064D84C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D6F4-AE57-1342-B007-171C12B96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C89-EB75-2740-9D36-B6C6490C3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CF5B-89E2-A346-8576-4EFAFC7777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E109-BE4D-1544-9E59-96CA068FA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2200-4CC5-3E4A-A3DD-63BE4F70D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F40D-4222-E84D-9D91-F8B86E712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3ECD-18CC-DB4A-AC0C-6E5A3D97C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A53B-619B-5B44-902A-EA868B5E0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e4thU-os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SrmeiWsuc" TargetMode="External"/><Relationship Id="rId2" Type="http://schemas.openxmlformats.org/officeDocument/2006/relationships/hyperlink" Target="https://www.youtube.com/watch?v=TNKWgcFPHq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jeans images">
            <a:extLst>
              <a:ext uri="{FF2B5EF4-FFF2-40B4-BE49-F238E27FC236}">
                <a16:creationId xmlns:a16="http://schemas.microsoft.com/office/drawing/2014/main" id="{B3666CE6-6720-43F3-AA3F-C6DBF234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209801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3A92C-17ED-4CAA-B637-784F04BA4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/>
              <a:t>What is our next unit about?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A9AD6-0881-49A5-BCBD-12D56B0A8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img.ltwebstatic.com/images2_pi/2019/08/20/1566285762590397037_thumbnail_600x799.webp">
            <a:extLst>
              <a:ext uri="{FF2B5EF4-FFF2-40B4-BE49-F238E27FC236}">
                <a16:creationId xmlns:a16="http://schemas.microsoft.com/office/drawing/2014/main" id="{4636CECB-6920-43DA-A994-1849D0D60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jeans images">
            <a:extLst>
              <a:ext uri="{FF2B5EF4-FFF2-40B4-BE49-F238E27FC236}">
                <a16:creationId xmlns:a16="http://schemas.microsoft.com/office/drawing/2014/main" id="{89008F16-6292-49C5-851D-BDE7EDA5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33" y="2357439"/>
            <a:ext cx="352969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eans images">
            <a:extLst>
              <a:ext uri="{FF2B5EF4-FFF2-40B4-BE49-F238E27FC236}">
                <a16:creationId xmlns:a16="http://schemas.microsoft.com/office/drawing/2014/main" id="{8845C79C-D946-4506-88C4-07F47EC1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43" y="2209801"/>
            <a:ext cx="274320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jeans images">
            <a:extLst>
              <a:ext uri="{FF2B5EF4-FFF2-40B4-BE49-F238E27FC236}">
                <a16:creationId xmlns:a16="http://schemas.microsoft.com/office/drawing/2014/main" id="{89F1E085-F556-4F73-80EB-EDC7F54A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42" y="4336967"/>
            <a:ext cx="2383632" cy="24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7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igure 16.16 A summary of DNA Replic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</a:t>
            </a:r>
            <a:r>
              <a:rPr lang="en-US" sz="2800" b="1" u="sng" dirty="0">
                <a:solidFill>
                  <a:schemeClr val="bg1"/>
                </a:solidFill>
              </a:rPr>
              <a:t>A  Summary of DNA Replication</a:t>
            </a:r>
            <a:endParaRPr lang="en-US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5BAA-3FC9-4D28-98BF-D6CBC934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diagram…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CEF4-17CB-4B7D-BCB4-A572936C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Video with </a:t>
            </a:r>
            <a:r>
              <a:rPr lang="en-US" dirty="0" err="1"/>
              <a:t>Ameoba</a:t>
            </a:r>
            <a:r>
              <a:rPr lang="en-US" dirty="0"/>
              <a:t> Sisters: </a:t>
            </a:r>
            <a:r>
              <a:rPr lang="en-US" dirty="0">
                <a:hlinkClick r:id="rId2"/>
              </a:rPr>
              <a:t>https://www.youtube.com/watch?v=Qqe4thU-os8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HW: Read </a:t>
            </a:r>
            <a:r>
              <a:rPr lang="en-US" dirty="0" err="1"/>
              <a:t>pg</a:t>
            </a:r>
            <a:r>
              <a:rPr lang="en-US" dirty="0"/>
              <a:t> 509- start summary notes on steps of replication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9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"/>
            <a:ext cx="8229600" cy="1143000"/>
          </a:xfrm>
        </p:spPr>
        <p:txBody>
          <a:bodyPr/>
          <a:lstStyle/>
          <a:p>
            <a:r>
              <a:rPr lang="en-CA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Replication Clips</a:t>
            </a:r>
            <a:endParaRPr lang="en-US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990600"/>
            <a:ext cx="8488680" cy="571499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3D Animation: </a:t>
            </a:r>
            <a:r>
              <a:rPr lang="en-CA" dirty="0">
                <a:hlinkClick r:id="rId2"/>
              </a:rPr>
              <a:t>https://www.youtube.com/watch?v=TNKWgcFPHqw</a:t>
            </a:r>
            <a:endParaRPr lang="en-CA" dirty="0"/>
          </a:p>
          <a:p>
            <a:r>
              <a:rPr lang="en-CA" dirty="0"/>
              <a:t>Animation: https://www.youtube.com/watch?v=VpmT7Lw_4v0</a:t>
            </a:r>
            <a:endParaRPr lang="en-US" dirty="0"/>
          </a:p>
          <a:p>
            <a:r>
              <a:rPr lang="en-US" dirty="0" err="1"/>
              <a:t>Ameoba</a:t>
            </a:r>
            <a:r>
              <a:rPr lang="en-US" dirty="0"/>
              <a:t> Sisters: </a:t>
            </a:r>
            <a:r>
              <a:rPr lang="en-US" dirty="0">
                <a:hlinkClick r:id="rId3"/>
              </a:rPr>
              <a:t>https://www.youtube.com/watch?v=5qSrmeiWsuc</a:t>
            </a:r>
            <a:endParaRPr lang="en-US" dirty="0"/>
          </a:p>
          <a:p>
            <a:r>
              <a:rPr lang="en-CA" dirty="0"/>
              <a:t>Crash Course: https://www.youtube.com/watch?v=8kK2zwjRV0M</a:t>
            </a:r>
          </a:p>
          <a:p>
            <a:r>
              <a:rPr lang="en-CA" dirty="0"/>
              <a:t>The immortal cells of Henriette Lacks</a:t>
            </a:r>
            <a:r>
              <a:rPr lang="en-US" dirty="0"/>
              <a:t>: https://www.youtube.com/watch?v=22lGbAVWhro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51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A75C-E560-4800-9AD3-94B704C4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ene expression meme">
            <a:extLst>
              <a:ext uri="{FF2B5EF4-FFF2-40B4-BE49-F238E27FC236}">
                <a16:creationId xmlns:a16="http://schemas.microsoft.com/office/drawing/2014/main" id="{4AE17F0A-F7AA-4DD1-ADF9-6E1DBC34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51" y="731837"/>
            <a:ext cx="9031952" cy="57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1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67" y="-6927"/>
            <a:ext cx="9228667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117765"/>
            <a:ext cx="4953000" cy="56803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But First…. 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FF526-16CC-4A7F-A974-4E5D7C3E0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FF00"/>
                </a:solidFill>
              </a:rPr>
              <a:t>The structure of DNA is well suited to it’s function!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DNA detai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4907" r="5661" b="7455"/>
          <a:stretch>
            <a:fillRect/>
          </a:stretch>
        </p:blipFill>
        <p:spPr>
          <a:xfrm>
            <a:off x="2133600" y="1752600"/>
            <a:ext cx="4864371" cy="5029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2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FF00"/>
                </a:solidFill>
              </a:rPr>
              <a:t>The structure of DNA suggests a copying mechanism…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Complementary Base pairing </a:t>
            </a:r>
          </a:p>
          <a:p>
            <a:pPr lvl="1"/>
            <a:r>
              <a:rPr lang="en-CA" dirty="0"/>
              <a:t>always A- T   and C-G</a:t>
            </a:r>
          </a:p>
          <a:p>
            <a:pPr lvl="1"/>
            <a:endParaRPr lang="en-CA" dirty="0"/>
          </a:p>
          <a:p>
            <a:r>
              <a:rPr lang="en-CA" dirty="0"/>
              <a:t>The 2 strands held together by                                         weak Hydrogen bonds</a:t>
            </a:r>
          </a:p>
          <a:p>
            <a:pPr lvl="1"/>
            <a:r>
              <a:rPr lang="en-CA" dirty="0"/>
              <a:t>Can separate</a:t>
            </a:r>
          </a:p>
          <a:p>
            <a:endParaRPr lang="en-CA" dirty="0"/>
          </a:p>
          <a:p>
            <a:r>
              <a:rPr lang="en-CA" dirty="0"/>
              <a:t>The 2 strands are antiparallel </a:t>
            </a:r>
          </a:p>
          <a:p>
            <a:pPr lvl="1"/>
            <a:r>
              <a:rPr lang="en-CA" dirty="0"/>
              <a:t>Orientated in opposite direction </a:t>
            </a:r>
            <a:endParaRPr lang="en-US" dirty="0"/>
          </a:p>
        </p:txBody>
      </p:sp>
      <p:pic>
        <p:nvPicPr>
          <p:cNvPr id="1026" name="Picture 2" descr="Image result for antiparallel dna strands fig 16.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64" y="1600200"/>
            <a:ext cx="3068736" cy="49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B027-24AE-4F87-A17F-5F11DD26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Rapid Review:</a:t>
            </a:r>
            <a:r>
              <a:rPr lang="en-US" dirty="0"/>
              <a:t> Let’s build some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8489-6740-46CF-9D42-C7782B1DB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models to review the structure!</a:t>
            </a:r>
          </a:p>
        </p:txBody>
      </p:sp>
    </p:spTree>
    <p:extLst>
      <p:ext uri="{BB962C8B-B14F-4D97-AF65-F5344CB8AC3E}">
        <p14:creationId xmlns:p14="http://schemas.microsoft.com/office/powerpoint/2010/main" val="380119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7086600" cy="441990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372600" cy="1752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Semi-conservative</a:t>
            </a:r>
          </a:p>
          <a:p>
            <a:r>
              <a:rPr lang="en-C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-&gt; each new daughter strand will consist of one                                  “old parental” strand and one “new copied strand”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0"/>
            <a:ext cx="8229600" cy="1036638"/>
          </a:xfrm>
        </p:spPr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Can DNA do it all on its 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033009"/>
            <a:ext cx="8229600" cy="4525963"/>
          </a:xfrm>
        </p:spPr>
        <p:txBody>
          <a:bodyPr/>
          <a:lstStyle/>
          <a:p>
            <a:r>
              <a:rPr lang="en-CA" dirty="0"/>
              <a:t>Many enzymes &amp; other proteins are also needed to carry out replication!</a:t>
            </a:r>
            <a:endParaRPr lang="en-US" dirty="0"/>
          </a:p>
        </p:txBody>
      </p:sp>
      <p:pic>
        <p:nvPicPr>
          <p:cNvPr id="3074" name="Picture 2" descr="Image result for dna replication enzymes comic">
            <a:extLst>
              <a:ext uri="{FF2B5EF4-FFF2-40B4-BE49-F238E27FC236}">
                <a16:creationId xmlns:a16="http://schemas.microsoft.com/office/drawing/2014/main" id="{B2092406-485A-4938-BC52-3AC1934F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14" y="2310266"/>
            <a:ext cx="9144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516E-C910-46E3-9A1D-ABC35239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does DNA Replicate?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B6F8-D6A6-40E8-9E15-E548A97C6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Thinking Strategy: </a:t>
            </a:r>
          </a:p>
          <a:p>
            <a:pPr lvl="1"/>
            <a:r>
              <a:rPr lang="en-US" dirty="0"/>
              <a:t>let’s preview this concept &amp; warm up our brains!</a:t>
            </a:r>
          </a:p>
          <a:p>
            <a:pPr lvl="1"/>
            <a:r>
              <a:rPr lang="en-US" dirty="0"/>
              <a:t>Analyze the diagram &amp; use the handout</a:t>
            </a:r>
          </a:p>
          <a:p>
            <a:pPr lvl="1"/>
            <a:r>
              <a:rPr lang="en-US" dirty="0"/>
              <a:t>We will follow up with a video &amp; text </a:t>
            </a:r>
            <a:r>
              <a:rPr lang="en-US" dirty="0" err="1"/>
              <a:t>pg</a:t>
            </a:r>
            <a:r>
              <a:rPr lang="en-US" dirty="0"/>
              <a:t> 509</a:t>
            </a:r>
          </a:p>
        </p:txBody>
      </p:sp>
      <p:pic>
        <p:nvPicPr>
          <p:cNvPr id="5" name="Picture 4" descr="Image result for Figure 16.16 A summary of DNA Replication">
            <a:extLst>
              <a:ext uri="{FF2B5EF4-FFF2-40B4-BE49-F238E27FC236}">
                <a16:creationId xmlns:a16="http://schemas.microsoft.com/office/drawing/2014/main" id="{1FF56772-665D-4F86-A14C-A38D5C1886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39381"/>
            <a:ext cx="4953000" cy="291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57410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2209</TotalTime>
  <Words>283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Black</vt:lpstr>
      <vt:lpstr>What is our next unit about?</vt:lpstr>
      <vt:lpstr>PowerPoint Presentation</vt:lpstr>
      <vt:lpstr>But First…. DNA</vt:lpstr>
      <vt:lpstr>The structure of DNA is well suited to it’s function! </vt:lpstr>
      <vt:lpstr>The structure of DNA suggests a copying mechanism…</vt:lpstr>
      <vt:lpstr>Rapid Review: Let’s build some DNA</vt:lpstr>
      <vt:lpstr>PowerPoint Presentation</vt:lpstr>
      <vt:lpstr>Can DNA do it all on its own?</vt:lpstr>
      <vt:lpstr>How does DNA Replicate? </vt:lpstr>
      <vt:lpstr>PowerPoint Presentation</vt:lpstr>
      <vt:lpstr>Connecting the diagram…</vt:lpstr>
      <vt:lpstr>Helpful Replication Clips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Jamie</dc:creator>
  <cp:lastModifiedBy>Vanessa Norris</cp:lastModifiedBy>
  <cp:revision>85</cp:revision>
  <dcterms:created xsi:type="dcterms:W3CDTF">2004-09-28T05:07:32Z</dcterms:created>
  <dcterms:modified xsi:type="dcterms:W3CDTF">2019-11-27T20:24:26Z</dcterms:modified>
</cp:coreProperties>
</file>