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0" r:id="rId2"/>
    <p:sldId id="298" r:id="rId3"/>
    <p:sldId id="291" r:id="rId4"/>
    <p:sldId id="294" r:id="rId5"/>
    <p:sldId id="293" r:id="rId6"/>
    <p:sldId id="300" r:id="rId7"/>
    <p:sldId id="292" r:id="rId8"/>
    <p:sldId id="297" r:id="rId9"/>
    <p:sldId id="299" r:id="rId10"/>
    <p:sldId id="296" r:id="rId11"/>
    <p:sldId id="295" r:id="rId12"/>
    <p:sldId id="301" r:id="rId13"/>
    <p:sldId id="280" r:id="rId14"/>
    <p:sldId id="279" r:id="rId15"/>
    <p:sldId id="28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708"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b"/>
          <a:lstStyle>
            <a:lvl1pPr>
              <a:defRPr sz="5400"/>
            </a:lvl1pPr>
          </a:lstStyle>
          <a:p>
            <a:r>
              <a:rPr lang="en-CA"/>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ncho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8E36636D-D922-432D-A958-524484B5923D}" type="datetimeFigureOut">
              <a:rPr lang="en-US" smtClean="0"/>
              <a:pPr/>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cho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dirty="0"/>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smtClean="0"/>
              <a:pPr/>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Date Placeholder 4"/>
          <p:cNvSpPr>
            <a:spLocks noGrp="1"/>
          </p:cNvSpPr>
          <p:nvPr>
            <p:ph type="dt" sz="half" idx="10"/>
          </p:nvPr>
        </p:nvSpPr>
        <p:spPr/>
        <p:txBody>
          <a:bodyPr/>
          <a:lstStyle/>
          <a:p>
            <a:fld id="{8E36636D-D922-432D-A958-524484B5923D}" type="datetimeFigureOut">
              <a:rPr lang="en-US" smtClean="0"/>
              <a:pPr/>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4645025" y="1535113"/>
            <a:ext cx="4041775"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7" name="Date Placeholder 6"/>
          <p:cNvSpPr>
            <a:spLocks noGrp="1"/>
          </p:cNvSpPr>
          <p:nvPr>
            <p:ph type="dt" sz="half" idx="10"/>
          </p:nvPr>
        </p:nvSpPr>
        <p:spPr/>
        <p:txBody>
          <a:bodyPr/>
          <a:lstStyle/>
          <a:p>
            <a:fld id="{8E36636D-D922-432D-A958-524484B5923D}" type="datetimeFigureOut">
              <a:rPr lang="en-US" smtClean="0"/>
              <a:pPr/>
              <a:t>11/29/2019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Date Placeholder 2"/>
          <p:cNvSpPr>
            <a:spLocks noGrp="1"/>
          </p:cNvSpPr>
          <p:nvPr>
            <p:ph type="dt" sz="half" idx="10"/>
          </p:nvPr>
        </p:nvSpPr>
        <p:spPr/>
        <p:txBody>
          <a:bodyPr/>
          <a:lstStyle/>
          <a:p>
            <a:fld id="{8E36636D-D922-432D-A958-524484B5923D}" type="datetimeFigureOut">
              <a:rPr lang="en-US" smtClean="0"/>
              <a:pPr/>
              <a:t>11/29/2019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pPr/>
              <a:t>11/29/2019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t">
            <a:normAutofit/>
          </a:bodyPr>
          <a:lstStyle/>
          <a:p>
            <a:r>
              <a:rPr lang="en-CA"/>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chor="ctr">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36636D-D922-432D-A958-524484B5923D}" type="datetimeFigureOut">
              <a:rPr lang="en-US" smtClean="0"/>
              <a:pPr/>
              <a:t>11/29/2019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8FB93-0A08-4E7D-8E63-9EFA29F1E09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a/imgres?q=cancer+cells+vs+normal+cells&amp;um=1&amp;hl=en&amp;biw=1024&amp;bih=596&amp;tbm=isch&amp;tbnid=UkucUvowLWgYQM:&amp;imgrefurl=http://www.cancerlinksusa.com/cancer/booklets/learn.htm&amp;docid=k-tIGi7p3TApKM&amp;imgurl=http://www.cancerlinksusa.com/cancer/booklets/pg__9.gif&amp;w=382&amp;h=135&amp;ei=LdQZT7_OMMmgiQKKrbG9CA&amp;zoom=1"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a/imgres?q=cancer+cells+vs+normal+cells&amp;um=1&amp;hl=en&amp;biw=1024&amp;bih=596&amp;tbm=isch&amp;tbnid=UkucUvowLWgYQM:&amp;imgrefurl=http://www.cancerlinksusa.com/cancer/booklets/learn.htm&amp;docid=k-tIGi7p3TApKM&amp;imgurl=http://www.cancerlinksusa.com/cancer/booklets/pg__9.gif&amp;w=382&amp;h=135&amp;ei=LdQZT7_OMMmgiQKKrbG9CA&amp;zoom=1"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6D4EA-5E8B-43E6-A7CA-2FDC73C7FC56}"/>
              </a:ext>
            </a:extLst>
          </p:cNvPr>
          <p:cNvSpPr>
            <a:spLocks noGrp="1"/>
          </p:cNvSpPr>
          <p:nvPr>
            <p:ph type="title"/>
          </p:nvPr>
        </p:nvSpPr>
        <p:spPr/>
        <p:txBody>
          <a:bodyPr>
            <a:normAutofit fontScale="90000"/>
          </a:bodyPr>
          <a:lstStyle/>
          <a:p>
            <a:r>
              <a:rPr lang="en-US" i="1" u="sng" dirty="0"/>
              <a:t>Cancer &amp; The Cell Cycle </a:t>
            </a:r>
            <a:r>
              <a:rPr lang="en-US" i="1" u="sng" dirty="0" err="1"/>
              <a:t>pg</a:t>
            </a:r>
            <a:r>
              <a:rPr lang="en-US" i="1" u="sng" dirty="0"/>
              <a:t> 242-243</a:t>
            </a:r>
          </a:p>
        </p:txBody>
      </p:sp>
      <p:sp>
        <p:nvSpPr>
          <p:cNvPr id="3" name="Content Placeholder 2">
            <a:extLst>
              <a:ext uri="{FF2B5EF4-FFF2-40B4-BE49-F238E27FC236}">
                <a16:creationId xmlns:a16="http://schemas.microsoft.com/office/drawing/2014/main" id="{F6C65792-B778-4F56-98D5-D33F6C3DAC49}"/>
              </a:ext>
            </a:extLst>
          </p:cNvPr>
          <p:cNvSpPr>
            <a:spLocks noGrp="1"/>
          </p:cNvSpPr>
          <p:nvPr>
            <p:ph idx="1"/>
          </p:nvPr>
        </p:nvSpPr>
        <p:spPr/>
        <p:txBody>
          <a:bodyPr/>
          <a:lstStyle/>
          <a:p>
            <a:endParaRPr lang="en-US"/>
          </a:p>
        </p:txBody>
      </p:sp>
      <p:pic>
        <p:nvPicPr>
          <p:cNvPr id="4" name="rg_hi" descr="http://t0.gstatic.com/images?q=tbn:ANd9GcR4Xt3mIiEy_2fAaMjOid_zRjBjLM2LZPzMGvxwdCg9ieMI_zVu">
            <a:hlinkClick r:id="rId2"/>
            <a:extLst>
              <a:ext uri="{FF2B5EF4-FFF2-40B4-BE49-F238E27FC236}">
                <a16:creationId xmlns:a16="http://schemas.microsoft.com/office/drawing/2014/main" id="{4AED309F-F096-4816-A4A1-F7FA7EA50273}"/>
              </a:ext>
            </a:extLst>
          </p:cNvPr>
          <p:cNvPicPr/>
          <p:nvPr/>
        </p:nvPicPr>
        <p:blipFill>
          <a:blip r:embed="rId3"/>
          <a:srcRect/>
          <a:stretch>
            <a:fillRect/>
          </a:stretch>
        </p:blipFill>
        <p:spPr bwMode="auto">
          <a:xfrm>
            <a:off x="399143" y="1462481"/>
            <a:ext cx="8382000" cy="4463143"/>
          </a:xfrm>
          <a:prstGeom prst="rect">
            <a:avLst/>
          </a:prstGeom>
          <a:noFill/>
          <a:ln w="9525">
            <a:noFill/>
            <a:miter lim="800000"/>
            <a:headEnd/>
            <a:tailEnd/>
          </a:ln>
        </p:spPr>
      </p:pic>
    </p:spTree>
    <p:extLst>
      <p:ext uri="{BB962C8B-B14F-4D97-AF65-F5344CB8AC3E}">
        <p14:creationId xmlns:p14="http://schemas.microsoft.com/office/powerpoint/2010/main" val="959867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F2718-583D-419F-BD3B-073A91DAB1B2}"/>
              </a:ext>
            </a:extLst>
          </p:cNvPr>
          <p:cNvSpPr>
            <a:spLocks noGrp="1"/>
          </p:cNvSpPr>
          <p:nvPr>
            <p:ph type="title"/>
          </p:nvPr>
        </p:nvSpPr>
        <p:spPr/>
        <p:txBody>
          <a:bodyPr>
            <a:normAutofit fontScale="90000"/>
          </a:bodyPr>
          <a:lstStyle/>
          <a:p>
            <a:r>
              <a:rPr lang="en-US" dirty="0">
                <a:solidFill>
                  <a:schemeClr val="bg1"/>
                </a:solidFill>
              </a:rPr>
              <a:t>Ex: p53- Guardian of the Genome</a:t>
            </a:r>
          </a:p>
        </p:txBody>
      </p:sp>
      <p:sp>
        <p:nvSpPr>
          <p:cNvPr id="3" name="Content Placeholder 2">
            <a:extLst>
              <a:ext uri="{FF2B5EF4-FFF2-40B4-BE49-F238E27FC236}">
                <a16:creationId xmlns:a16="http://schemas.microsoft.com/office/drawing/2014/main" id="{B63F1687-BFD2-4779-BF15-6F81130A395A}"/>
              </a:ext>
            </a:extLst>
          </p:cNvPr>
          <p:cNvSpPr>
            <a:spLocks noGrp="1"/>
          </p:cNvSpPr>
          <p:nvPr>
            <p:ph idx="1"/>
          </p:nvPr>
        </p:nvSpPr>
        <p:spPr/>
        <p:txBody>
          <a:bodyPr/>
          <a:lstStyle/>
          <a:p>
            <a:endParaRPr lang="en-US"/>
          </a:p>
        </p:txBody>
      </p:sp>
      <p:pic>
        <p:nvPicPr>
          <p:cNvPr id="1026" name="Picture 2" descr="Simplified diagram of how p53 halts the cell cycle at the G1/S checkpoint. p53 is activated by DNA damage and causes production of a Cdk inhibitor, which binds to the Cdk-G1/S cyclin complex and inactivates it. This halts the cell in G1 and prevents it from entering S phase, allowing time for the DNA damage to be fixed.">
            <a:extLst>
              <a:ext uri="{FF2B5EF4-FFF2-40B4-BE49-F238E27FC236}">
                <a16:creationId xmlns:a16="http://schemas.microsoft.com/office/drawing/2014/main" id="{A7D6B5D8-83B7-42AD-9B68-BE1A6F4863F8}"/>
              </a:ext>
            </a:extLst>
          </p:cNvP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1522413"/>
            <a:ext cx="9144000" cy="3813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1435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60916-5187-41D1-BDAF-87AB342ABBBA}"/>
              </a:ext>
            </a:extLst>
          </p:cNvPr>
          <p:cNvSpPr>
            <a:spLocks noGrp="1"/>
          </p:cNvSpPr>
          <p:nvPr>
            <p:ph type="title"/>
          </p:nvPr>
        </p:nvSpPr>
        <p:spPr>
          <a:xfrm>
            <a:off x="0" y="457200"/>
            <a:ext cx="8686800" cy="1143000"/>
          </a:xfrm>
        </p:spPr>
        <p:txBody>
          <a:bodyPr>
            <a:normAutofit fontScale="90000"/>
          </a:bodyPr>
          <a:lstStyle/>
          <a:p>
            <a:r>
              <a:rPr lang="en-US" u="sng" dirty="0"/>
              <a:t>Ex:  P53- “Guardian of the Genome”</a:t>
            </a:r>
          </a:p>
        </p:txBody>
      </p:sp>
      <p:sp>
        <p:nvSpPr>
          <p:cNvPr id="3" name="Content Placeholder 2">
            <a:extLst>
              <a:ext uri="{FF2B5EF4-FFF2-40B4-BE49-F238E27FC236}">
                <a16:creationId xmlns:a16="http://schemas.microsoft.com/office/drawing/2014/main" id="{6E4ADB5A-051C-4B51-8CE2-79913904658A}"/>
              </a:ext>
            </a:extLst>
          </p:cNvPr>
          <p:cNvSpPr>
            <a:spLocks noGrp="1"/>
          </p:cNvSpPr>
          <p:nvPr>
            <p:ph idx="1"/>
          </p:nvPr>
        </p:nvSpPr>
        <p:spPr>
          <a:xfrm>
            <a:off x="457200" y="2138289"/>
            <a:ext cx="8503920" cy="3987874"/>
          </a:xfrm>
        </p:spPr>
        <p:txBody>
          <a:bodyPr>
            <a:normAutofit lnSpcReduction="10000"/>
          </a:bodyPr>
          <a:lstStyle/>
          <a:p>
            <a:pPr marL="0" indent="0">
              <a:buNone/>
            </a:pPr>
            <a:endParaRPr lang="en-US" dirty="0"/>
          </a:p>
          <a:p>
            <a:r>
              <a:rPr lang="en-US" dirty="0"/>
              <a:t>Tumor suppressor protein</a:t>
            </a:r>
          </a:p>
          <a:p>
            <a:r>
              <a:rPr lang="en-US" dirty="0"/>
              <a:t>Stops cell division at G1 checkpoint</a:t>
            </a:r>
          </a:p>
          <a:p>
            <a:r>
              <a:rPr lang="en-US" dirty="0"/>
              <a:t>Prevents damaged DNA from being passed on</a:t>
            </a:r>
          </a:p>
          <a:p>
            <a:r>
              <a:rPr lang="en-US" dirty="0"/>
              <a:t>Triggers CDK inhibitors or apoptosis</a:t>
            </a:r>
          </a:p>
          <a:p>
            <a:endParaRPr lang="en-US" dirty="0"/>
          </a:p>
        </p:txBody>
      </p:sp>
    </p:spTree>
    <p:extLst>
      <p:ext uri="{BB962C8B-B14F-4D97-AF65-F5344CB8AC3E}">
        <p14:creationId xmlns:p14="http://schemas.microsoft.com/office/powerpoint/2010/main" val="2039186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ADEA2-5272-4EB9-92BC-6D9C456C858F}"/>
              </a:ext>
            </a:extLst>
          </p:cNvPr>
          <p:cNvSpPr>
            <a:spLocks noGrp="1"/>
          </p:cNvSpPr>
          <p:nvPr>
            <p:ph type="title"/>
          </p:nvPr>
        </p:nvSpPr>
        <p:spPr/>
        <p:txBody>
          <a:bodyPr/>
          <a:lstStyle/>
          <a:p>
            <a:r>
              <a:rPr lang="en-US" dirty="0"/>
              <a:t>Today’s Mission:</a:t>
            </a:r>
          </a:p>
        </p:txBody>
      </p:sp>
      <p:sp>
        <p:nvSpPr>
          <p:cNvPr id="3" name="Content Placeholder 2">
            <a:extLst>
              <a:ext uri="{FF2B5EF4-FFF2-40B4-BE49-F238E27FC236}">
                <a16:creationId xmlns:a16="http://schemas.microsoft.com/office/drawing/2014/main" id="{633D9CD4-3780-411D-9B33-6C814120D519}"/>
              </a:ext>
            </a:extLst>
          </p:cNvPr>
          <p:cNvSpPr>
            <a:spLocks noGrp="1"/>
          </p:cNvSpPr>
          <p:nvPr>
            <p:ph idx="1"/>
          </p:nvPr>
        </p:nvSpPr>
        <p:spPr/>
        <p:txBody>
          <a:bodyPr/>
          <a:lstStyle/>
          <a:p>
            <a:pPr marL="514350" indent="-514350">
              <a:buAutoNum type="arabicParenR"/>
            </a:pPr>
            <a:r>
              <a:rPr lang="en-US" dirty="0"/>
              <a:t>Finish last day’s package if not done</a:t>
            </a:r>
          </a:p>
          <a:p>
            <a:pPr marL="514350" indent="-514350">
              <a:buAutoNum type="arabicParenR"/>
            </a:pPr>
            <a:r>
              <a:rPr lang="en-US" dirty="0"/>
              <a:t>Read </a:t>
            </a:r>
            <a:r>
              <a:rPr lang="en-US" dirty="0" err="1"/>
              <a:t>pg</a:t>
            </a:r>
            <a:r>
              <a:rPr lang="en-US" dirty="0"/>
              <a:t> 242-243 </a:t>
            </a:r>
            <a:r>
              <a:rPr lang="en-US" dirty="0">
                <a:sym typeface="Wingdings" panose="05000000000000000000" pitchFamily="2" charset="2"/>
              </a:rPr>
              <a:t> make own notes on vocab</a:t>
            </a:r>
          </a:p>
          <a:p>
            <a:pPr marL="514350" indent="-514350">
              <a:buAutoNum type="arabicParenR"/>
            </a:pPr>
            <a:r>
              <a:rPr lang="en-US" dirty="0">
                <a:sym typeface="Wingdings" panose="05000000000000000000" pitchFamily="2" charset="2"/>
              </a:rPr>
              <a:t>Practice Cell cycle handout</a:t>
            </a:r>
          </a:p>
          <a:p>
            <a:pPr marL="0" indent="0">
              <a:buNone/>
            </a:pPr>
            <a:r>
              <a:rPr lang="en-US" dirty="0">
                <a:sym typeface="Wingdings" panose="05000000000000000000" pitchFamily="2" charset="2"/>
              </a:rPr>
              <a:t> Online Progress Check open </a:t>
            </a:r>
            <a:r>
              <a:rPr lang="en-US" dirty="0" err="1">
                <a:sym typeface="Wingdings" panose="05000000000000000000" pitchFamily="2" charset="2"/>
              </a:rPr>
              <a:t>nmow</a:t>
            </a:r>
            <a:endParaRPr lang="en-US" dirty="0"/>
          </a:p>
        </p:txBody>
      </p:sp>
    </p:spTree>
    <p:extLst>
      <p:ext uri="{BB962C8B-B14F-4D97-AF65-F5344CB8AC3E}">
        <p14:creationId xmlns:p14="http://schemas.microsoft.com/office/powerpoint/2010/main" val="17157748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Metastasis of Breast Cancer</a:t>
            </a:r>
          </a:p>
        </p:txBody>
      </p:sp>
      <p:pic>
        <p:nvPicPr>
          <p:cNvPr id="3" name="Picture 2"/>
          <p:cNvPicPr>
            <a:picLocks noChangeAspect="1"/>
          </p:cNvPicPr>
          <p:nvPr/>
        </p:nvPicPr>
        <p:blipFill>
          <a:blip r:embed="rId2"/>
          <a:stretch>
            <a:fillRect/>
          </a:stretch>
        </p:blipFill>
        <p:spPr>
          <a:xfrm>
            <a:off x="-1" y="1917700"/>
            <a:ext cx="9146327" cy="3328480"/>
          </a:xfrm>
          <a:prstGeom prst="rect">
            <a:avLst/>
          </a:prstGeom>
        </p:spPr>
      </p:pic>
    </p:spTree>
    <p:extLst>
      <p:ext uri="{BB962C8B-B14F-4D97-AF65-F5344CB8AC3E}">
        <p14:creationId xmlns:p14="http://schemas.microsoft.com/office/powerpoint/2010/main" val="2646739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Breast Cancer Cells</a:t>
            </a:r>
          </a:p>
        </p:txBody>
      </p:sp>
      <p:sp>
        <p:nvSpPr>
          <p:cNvPr id="3" name="Content Placeholder 2"/>
          <p:cNvSpPr>
            <a:spLocks noGrp="1"/>
          </p:cNvSpPr>
          <p:nvPr>
            <p:ph idx="1"/>
          </p:nvPr>
        </p:nvSpPr>
        <p:spPr/>
        <p:txBody>
          <a:bodyPr/>
          <a:lstStyle/>
          <a:p>
            <a:pPr marL="0" indent="0">
              <a:lnSpc>
                <a:spcPct val="100000"/>
              </a:lnSpc>
              <a:buNone/>
            </a:pPr>
            <a:endParaRPr lang="en-US" dirty="0"/>
          </a:p>
          <a:p>
            <a:pPr>
              <a:lnSpc>
                <a:spcPct val="100000"/>
              </a:lnSpc>
            </a:pPr>
            <a:r>
              <a:rPr lang="en-US" dirty="0"/>
              <a:t>Chemotherapy can be used to block the function of mutated signaling proteins (kinase-HER2 and Estrogen Receptor)</a:t>
            </a:r>
          </a:p>
          <a:p>
            <a:pPr>
              <a:lnSpc>
                <a:spcPct val="100000"/>
              </a:lnSpc>
            </a:pPr>
            <a:endParaRPr lang="en-US" dirty="0"/>
          </a:p>
          <a:p>
            <a:pPr>
              <a:lnSpc>
                <a:spcPct val="100000"/>
              </a:lnSpc>
            </a:pPr>
            <a:r>
              <a:rPr lang="en-US" dirty="0"/>
              <a:t>See Fig 12.21</a:t>
            </a:r>
          </a:p>
        </p:txBody>
      </p:sp>
    </p:spTree>
    <p:extLst>
      <p:ext uri="{BB962C8B-B14F-4D97-AF65-F5344CB8AC3E}">
        <p14:creationId xmlns:p14="http://schemas.microsoft.com/office/powerpoint/2010/main" val="1098622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g_hi" descr="http://t0.gstatic.com/images?q=tbn:ANd9GcR4Xt3mIiEy_2fAaMjOid_zRjBjLM2LZPzMGvxwdCg9ieMI_zVu">
            <a:hlinkClick r:id="rId2"/>
          </p:cNvPr>
          <p:cNvPicPr/>
          <p:nvPr/>
        </p:nvPicPr>
        <p:blipFill>
          <a:blip r:embed="rId3"/>
          <a:srcRect/>
          <a:stretch>
            <a:fillRect/>
          </a:stretch>
        </p:blipFill>
        <p:spPr bwMode="auto">
          <a:xfrm>
            <a:off x="399143" y="1124856"/>
            <a:ext cx="8382000" cy="4463143"/>
          </a:xfrm>
          <a:prstGeom prst="rect">
            <a:avLst/>
          </a:prstGeom>
          <a:noFill/>
          <a:ln w="9525">
            <a:noFill/>
            <a:miter lim="800000"/>
            <a:headEnd/>
            <a:tailEnd/>
          </a:ln>
        </p:spPr>
      </p:pic>
    </p:spTree>
    <p:extLst>
      <p:ext uri="{BB962C8B-B14F-4D97-AF65-F5344CB8AC3E}">
        <p14:creationId xmlns:p14="http://schemas.microsoft.com/office/powerpoint/2010/main" val="3156332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596EC-3C64-4AE6-8793-E6F445681249}"/>
              </a:ext>
            </a:extLst>
          </p:cNvPr>
          <p:cNvSpPr>
            <a:spLocks noGrp="1"/>
          </p:cNvSpPr>
          <p:nvPr>
            <p:ph type="title"/>
          </p:nvPr>
        </p:nvSpPr>
        <p:spPr/>
        <p:txBody>
          <a:bodyPr/>
          <a:lstStyle/>
          <a:p>
            <a:r>
              <a:rPr lang="en-US" dirty="0"/>
              <a:t>Qs of the Day…</a:t>
            </a:r>
          </a:p>
        </p:txBody>
      </p:sp>
      <p:sp>
        <p:nvSpPr>
          <p:cNvPr id="3" name="Content Placeholder 2">
            <a:extLst>
              <a:ext uri="{FF2B5EF4-FFF2-40B4-BE49-F238E27FC236}">
                <a16:creationId xmlns:a16="http://schemas.microsoft.com/office/drawing/2014/main" id="{E31765C9-7329-470E-888A-9AA7F832E778}"/>
              </a:ext>
            </a:extLst>
          </p:cNvPr>
          <p:cNvSpPr>
            <a:spLocks noGrp="1"/>
          </p:cNvSpPr>
          <p:nvPr>
            <p:ph idx="1"/>
          </p:nvPr>
        </p:nvSpPr>
        <p:spPr/>
        <p:txBody>
          <a:bodyPr/>
          <a:lstStyle/>
          <a:p>
            <a:r>
              <a:rPr lang="en-US" dirty="0"/>
              <a:t>What is cancer?</a:t>
            </a:r>
          </a:p>
          <a:p>
            <a:r>
              <a:rPr lang="en-US" dirty="0"/>
              <a:t>What does cancer have to do with the cell cycle?</a:t>
            </a:r>
          </a:p>
        </p:txBody>
      </p:sp>
    </p:spTree>
    <p:extLst>
      <p:ext uri="{BB962C8B-B14F-4D97-AF65-F5344CB8AC3E}">
        <p14:creationId xmlns:p14="http://schemas.microsoft.com/office/powerpoint/2010/main" val="4143946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27043-77CB-4D04-AC51-BDDD24BB7484}"/>
              </a:ext>
            </a:extLst>
          </p:cNvPr>
          <p:cNvSpPr>
            <a:spLocks noGrp="1"/>
          </p:cNvSpPr>
          <p:nvPr>
            <p:ph type="title"/>
          </p:nvPr>
        </p:nvSpPr>
        <p:spPr>
          <a:xfrm>
            <a:off x="457200" y="187276"/>
            <a:ext cx="8229600" cy="539848"/>
          </a:xfrm>
        </p:spPr>
        <p:txBody>
          <a:bodyPr>
            <a:normAutofit fontScale="90000"/>
          </a:bodyPr>
          <a:lstStyle/>
          <a:p>
            <a:r>
              <a:rPr lang="en-US" u="sng" dirty="0"/>
              <a:t>Cancer:</a:t>
            </a:r>
          </a:p>
        </p:txBody>
      </p:sp>
      <p:sp>
        <p:nvSpPr>
          <p:cNvPr id="3" name="Content Placeholder 2">
            <a:extLst>
              <a:ext uri="{FF2B5EF4-FFF2-40B4-BE49-F238E27FC236}">
                <a16:creationId xmlns:a16="http://schemas.microsoft.com/office/drawing/2014/main" id="{A66B525F-D61E-4A16-9E4E-8D15AD90775C}"/>
              </a:ext>
            </a:extLst>
          </p:cNvPr>
          <p:cNvSpPr>
            <a:spLocks noGrp="1"/>
          </p:cNvSpPr>
          <p:nvPr>
            <p:ph idx="1"/>
          </p:nvPr>
        </p:nvSpPr>
        <p:spPr>
          <a:xfrm>
            <a:off x="457200" y="468006"/>
            <a:ext cx="8229600" cy="1143001"/>
          </a:xfrm>
        </p:spPr>
        <p:txBody>
          <a:bodyPr>
            <a:normAutofit/>
          </a:bodyPr>
          <a:lstStyle/>
          <a:p>
            <a:r>
              <a:rPr lang="en-US" sz="3600" dirty="0"/>
              <a:t>A disease of uncontrolled cell division</a:t>
            </a:r>
          </a:p>
        </p:txBody>
      </p:sp>
      <p:pic>
        <p:nvPicPr>
          <p:cNvPr id="4" name="Picture 2" descr="Diagram showing different responses of normal and cancer cells to conditions that would typically trigger apoptosis.&#10;&#10;- A normal cell with unfixable DNA damaged will undergo apoptosis.&#10;&#10;- A cancer cell with unfixable DNA damage will not undergo apoptosis and will instead continue dividing.">
            <a:extLst>
              <a:ext uri="{FF2B5EF4-FFF2-40B4-BE49-F238E27FC236}">
                <a16:creationId xmlns:a16="http://schemas.microsoft.com/office/drawing/2014/main" id="{E42F9F10-4766-47E2-AE2E-F5558445D312}"/>
              </a:ext>
            </a:extLst>
          </p:cNvP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1007854"/>
            <a:ext cx="8686800" cy="61395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0263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51D55-A193-4116-B50F-D7CF0F815E16}"/>
              </a:ext>
            </a:extLst>
          </p:cNvPr>
          <p:cNvSpPr>
            <a:spLocks noGrp="1"/>
          </p:cNvSpPr>
          <p:nvPr>
            <p:ph type="title"/>
          </p:nvPr>
        </p:nvSpPr>
        <p:spPr>
          <a:xfrm>
            <a:off x="147710" y="7034"/>
            <a:ext cx="8229600" cy="1143000"/>
          </a:xfrm>
        </p:spPr>
        <p:txBody>
          <a:bodyPr/>
          <a:lstStyle/>
          <a:p>
            <a:r>
              <a:rPr lang="en-US" u="sng" dirty="0">
                <a:solidFill>
                  <a:schemeClr val="bg1"/>
                </a:solidFill>
              </a:rPr>
              <a:t>Cancer</a:t>
            </a:r>
          </a:p>
        </p:txBody>
      </p:sp>
      <p:sp useBgFill="1">
        <p:nvSpPr>
          <p:cNvPr id="3" name="Content Placeholder 2">
            <a:extLst>
              <a:ext uri="{FF2B5EF4-FFF2-40B4-BE49-F238E27FC236}">
                <a16:creationId xmlns:a16="http://schemas.microsoft.com/office/drawing/2014/main" id="{98B54186-96EE-48C9-A113-5DF2E2576E2F}"/>
              </a:ext>
            </a:extLst>
          </p:cNvPr>
          <p:cNvSpPr>
            <a:spLocks noGrp="1"/>
          </p:cNvSpPr>
          <p:nvPr>
            <p:ph idx="1"/>
          </p:nvPr>
        </p:nvSpPr>
        <p:spPr>
          <a:xfrm>
            <a:off x="457200" y="1842867"/>
            <a:ext cx="8229600" cy="4631471"/>
          </a:xfrm>
        </p:spPr>
        <p:txBody>
          <a:bodyPr>
            <a:normAutofit/>
          </a:bodyPr>
          <a:lstStyle/>
          <a:p>
            <a:r>
              <a:rPr lang="en-US" sz="3300" dirty="0"/>
              <a:t>Linked to changes in activity of cell cycle regulators  </a:t>
            </a:r>
          </a:p>
          <a:p>
            <a:pPr marL="457200" lvl="1" indent="0">
              <a:buNone/>
            </a:pPr>
            <a:r>
              <a:rPr lang="en-US" sz="3300" dirty="0">
                <a:sym typeface="Wingdings" panose="05000000000000000000" pitchFamily="2" charset="2"/>
              </a:rPr>
              <a:t> </a:t>
            </a:r>
            <a:r>
              <a:rPr lang="en-US" sz="3300" dirty="0"/>
              <a:t>Cyclins, Protein Kinases, Growth Factors</a:t>
            </a:r>
            <a:endParaRPr lang="en-US" sz="3300" dirty="0">
              <a:solidFill>
                <a:schemeClr val="bg1"/>
              </a:solidFill>
            </a:endParaRPr>
          </a:p>
          <a:p>
            <a:endParaRPr lang="en-CA" sz="3300" dirty="0"/>
          </a:p>
          <a:p>
            <a:endParaRPr lang="en-US" dirty="0"/>
          </a:p>
          <a:p>
            <a:pPr marL="457200" lvl="1" indent="0">
              <a:buNone/>
            </a:pPr>
            <a:endParaRPr lang="en-US" dirty="0"/>
          </a:p>
        </p:txBody>
      </p:sp>
    </p:spTree>
    <p:extLst>
      <p:ext uri="{BB962C8B-B14F-4D97-AF65-F5344CB8AC3E}">
        <p14:creationId xmlns:p14="http://schemas.microsoft.com/office/powerpoint/2010/main" val="1509253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3074" name="Picture 2" descr="Diagram of a hypothetical series of mutations that might lead to cancer development.&#10;&#10;In the first step, an initial mutation inactivates a negative cell cycle regulator.&#10;&#10;In one of the descendants of the original cell, a new mutation takes place, making a positive cell cycle regulator overly active.&#10;&#10;In one of the descendants of this second cell, a third mutation takes place, inactivating a genome stability factor.&#10;&#10;Once the genome stability factor is inactivated, additional mutations accumulate rapidly in the cell's descendants (because mutations are no longer prevented or repaired as efficiently).&#10;&#10;Once a critical mass of mutations affecting relevant processes is reached, the cell bearing the mutations acquires cancerous characteristics (uncontrolled division, evasion of apoptosis, capacity for metastasis, etc.) and is said to be a cancer cell.">
            <a:extLst>
              <a:ext uri="{FF2B5EF4-FFF2-40B4-BE49-F238E27FC236}">
                <a16:creationId xmlns:a16="http://schemas.microsoft.com/office/drawing/2014/main" id="{E30C8DF4-3139-4F71-B3AF-CCE587106D11}"/>
              </a:ext>
            </a:extLst>
          </p:cNvP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98474" y="261375"/>
            <a:ext cx="9144000" cy="6813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4468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44C83-426A-4115-8152-C82A7F945D82}"/>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6D06CB3C-FBD7-4EE3-914E-A18BE6BFD614}"/>
              </a:ext>
            </a:extLst>
          </p:cNvPr>
          <p:cNvSpPr>
            <a:spLocks noGrp="1"/>
          </p:cNvSpPr>
          <p:nvPr>
            <p:ph idx="1"/>
          </p:nvPr>
        </p:nvSpPr>
        <p:spPr>
          <a:xfrm>
            <a:off x="583809" y="3954266"/>
            <a:ext cx="8229600" cy="3309937"/>
          </a:xfrm>
        </p:spPr>
        <p:txBody>
          <a:bodyPr/>
          <a:lstStyle/>
          <a:p>
            <a:pPr algn="just">
              <a:lnSpc>
                <a:spcPct val="100000"/>
              </a:lnSpc>
            </a:pPr>
            <a:r>
              <a:rPr lang="en-CA" dirty="0">
                <a:solidFill>
                  <a:schemeClr val="bg2"/>
                </a:solidFill>
              </a:rPr>
              <a:t>Cancer cells: make own growth factors OR follow a pathway GFs stuck “On” (even when no GF present)</a:t>
            </a:r>
            <a:endParaRPr lang="en-US" dirty="0"/>
          </a:p>
        </p:txBody>
      </p:sp>
      <p:pic>
        <p:nvPicPr>
          <p:cNvPr id="4" name="Picture 2" descr="Diagram showing different responses of normal and cancer cells to growth factor presence or absence.&#10;&#10;- Normal cells in a culture dish will not divide without the addition of growth factors.&#10;&#10;- Cancer cells in a culture dish will divide whether growth factors are provided or not.">
            <a:extLst>
              <a:ext uri="{FF2B5EF4-FFF2-40B4-BE49-F238E27FC236}">
                <a16:creationId xmlns:a16="http://schemas.microsoft.com/office/drawing/2014/main" id="{73F17C97-4746-4962-92B4-93263E6ABA34}"/>
              </a:ext>
            </a:extLst>
          </p:cNvP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89914" y="1029469"/>
            <a:ext cx="9144000" cy="33099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1286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lumMod val="65000"/>
          </a:schemeClr>
        </a:solidFill>
        <a:effectLst/>
      </p:bgPr>
    </p:bg>
    <p:spTree>
      <p:nvGrpSpPr>
        <p:cNvPr id="1" name=""/>
        <p:cNvGrpSpPr/>
        <p:nvPr/>
      </p:nvGrpSpPr>
      <p:grpSpPr>
        <a:xfrm>
          <a:off x="0" y="0"/>
          <a:ext cx="0" cy="0"/>
          <a:chOff x="0" y="0"/>
          <a:chExt cx="0" cy="0"/>
        </a:xfrm>
      </p:grpSpPr>
      <p:pic>
        <p:nvPicPr>
          <p:cNvPr id="1028" name="Picture 4" descr="Oncogenic form of the Ras protein.&#10;&#10;Normal Ras is activated when growth factors bind to growth factor receptors. When active, Ras switches to its GTP-bound form and triggers a signaling pathway leading to cell division and proliferation. Normal Ras then exchanges GTP for GDP and returns to its inactive state until the cell perceives more growth factors.&#10;&#10;An oncogenic form of Ras becomes permanently locked in its GTP-bound, active form. The oncogenic Ras protein activates a signaling pathway leading to growth and proliferation even when growth factors are not present.">
            <a:extLst>
              <a:ext uri="{FF2B5EF4-FFF2-40B4-BE49-F238E27FC236}">
                <a16:creationId xmlns:a16="http://schemas.microsoft.com/office/drawing/2014/main" id="{46BFB210-A5A4-42BB-9195-FE30FC9E6A7D}"/>
              </a:ext>
            </a:extLst>
          </p:cNvP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1281113"/>
            <a:ext cx="9144000" cy="429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4416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9E544-D742-48B3-8030-01ED3FFD4A4E}"/>
              </a:ext>
            </a:extLst>
          </p:cNvPr>
          <p:cNvSpPr>
            <a:spLocks noGrp="1"/>
          </p:cNvSpPr>
          <p:nvPr>
            <p:ph type="title"/>
          </p:nvPr>
        </p:nvSpPr>
        <p:spPr/>
        <p:txBody>
          <a:bodyPr/>
          <a:lstStyle/>
          <a:p>
            <a:r>
              <a:rPr lang="en-US" u="sng" dirty="0"/>
              <a:t>Changes in Regulators:</a:t>
            </a:r>
          </a:p>
        </p:txBody>
      </p:sp>
      <p:sp>
        <p:nvSpPr>
          <p:cNvPr id="3" name="Content Placeholder 2">
            <a:extLst>
              <a:ext uri="{FF2B5EF4-FFF2-40B4-BE49-F238E27FC236}">
                <a16:creationId xmlns:a16="http://schemas.microsoft.com/office/drawing/2014/main" id="{A72D1A95-14A7-4762-ABCD-F4D0D96DFE0F}"/>
              </a:ext>
            </a:extLst>
          </p:cNvPr>
          <p:cNvSpPr>
            <a:spLocks noGrp="1"/>
          </p:cNvSpPr>
          <p:nvPr>
            <p:ph idx="1"/>
          </p:nvPr>
        </p:nvSpPr>
        <p:spPr>
          <a:xfrm>
            <a:off x="457200" y="1600200"/>
            <a:ext cx="8229600" cy="4525963"/>
          </a:xfrm>
        </p:spPr>
        <p:txBody>
          <a:bodyPr/>
          <a:lstStyle/>
          <a:p>
            <a:r>
              <a:rPr lang="en-US" dirty="0" err="1"/>
              <a:t>i</a:t>
            </a:r>
            <a:r>
              <a:rPr lang="en-US" dirty="0"/>
              <a:t>) Overactivation of Positive regulators </a:t>
            </a:r>
          </a:p>
          <a:p>
            <a:pPr lvl="1"/>
            <a:r>
              <a:rPr lang="en-US" dirty="0">
                <a:sym typeface="Wingdings" panose="05000000000000000000" pitchFamily="2" charset="2"/>
              </a:rPr>
              <a:t> become “oncogenic”</a:t>
            </a:r>
          </a:p>
          <a:p>
            <a:pPr lvl="1"/>
            <a:endParaRPr lang="en-US" dirty="0">
              <a:sym typeface="Wingdings" panose="05000000000000000000" pitchFamily="2" charset="2"/>
            </a:endParaRPr>
          </a:p>
          <a:p>
            <a:r>
              <a:rPr lang="en-US" dirty="0">
                <a:sym typeface="Wingdings" panose="05000000000000000000" pitchFamily="2" charset="2"/>
              </a:rPr>
              <a:t>ii) </a:t>
            </a:r>
            <a:r>
              <a:rPr lang="en-US" dirty="0"/>
              <a:t>Inactivation of Negative regulators</a:t>
            </a:r>
          </a:p>
          <a:p>
            <a:pPr lvl="1"/>
            <a:r>
              <a:rPr lang="en-US" dirty="0"/>
              <a:t>-tumor </a:t>
            </a:r>
            <a:r>
              <a:rPr lang="en-US" dirty="0" err="1"/>
              <a:t>supressors</a:t>
            </a:r>
            <a:r>
              <a:rPr lang="en-US" dirty="0"/>
              <a:t> are stopped </a:t>
            </a:r>
          </a:p>
        </p:txBody>
      </p:sp>
    </p:spTree>
    <p:extLst>
      <p:ext uri="{BB962C8B-B14F-4D97-AF65-F5344CB8AC3E}">
        <p14:creationId xmlns:p14="http://schemas.microsoft.com/office/powerpoint/2010/main" val="3356378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88432-D7B0-4A09-9497-5CC43B1A0316}"/>
              </a:ext>
            </a:extLst>
          </p:cNvPr>
          <p:cNvSpPr>
            <a:spLocks noGrp="1"/>
          </p:cNvSpPr>
          <p:nvPr>
            <p:ph type="title"/>
          </p:nvPr>
        </p:nvSpPr>
        <p:spPr/>
        <p:txBody>
          <a:bodyPr/>
          <a:lstStyle/>
          <a:p>
            <a:r>
              <a:rPr lang="en-US" dirty="0"/>
              <a:t>Traits of Cancer Cells</a:t>
            </a:r>
          </a:p>
        </p:txBody>
      </p:sp>
      <p:sp>
        <p:nvSpPr>
          <p:cNvPr id="3" name="Content Placeholder 2">
            <a:extLst>
              <a:ext uri="{FF2B5EF4-FFF2-40B4-BE49-F238E27FC236}">
                <a16:creationId xmlns:a16="http://schemas.microsoft.com/office/drawing/2014/main" id="{5749F40E-865D-469C-9E31-F4B00B9EAF3E}"/>
              </a:ext>
            </a:extLst>
          </p:cNvPr>
          <p:cNvSpPr>
            <a:spLocks noGrp="1"/>
          </p:cNvSpPr>
          <p:nvPr>
            <p:ph idx="1"/>
          </p:nvPr>
        </p:nvSpPr>
        <p:spPr/>
        <p:txBody>
          <a:bodyPr/>
          <a:lstStyle/>
          <a:p>
            <a:r>
              <a:rPr lang="en-US" dirty="0">
                <a:solidFill>
                  <a:srgbClr val="FFFF00"/>
                </a:solidFill>
              </a:rPr>
              <a:t>No density dependent inhibition </a:t>
            </a:r>
          </a:p>
          <a:p>
            <a:r>
              <a:rPr lang="en-US" dirty="0">
                <a:solidFill>
                  <a:srgbClr val="FFFF00"/>
                </a:solidFill>
              </a:rPr>
              <a:t>No anchorage dependence</a:t>
            </a:r>
          </a:p>
          <a:p>
            <a:endParaRPr lang="en-US" dirty="0"/>
          </a:p>
        </p:txBody>
      </p:sp>
    </p:spTree>
    <p:extLst>
      <p:ext uri="{BB962C8B-B14F-4D97-AF65-F5344CB8AC3E}">
        <p14:creationId xmlns:p14="http://schemas.microsoft.com/office/powerpoint/2010/main" val="2533739138"/>
      </p:ext>
    </p:extLst>
  </p:cSld>
  <p:clrMapOvr>
    <a:masterClrMapping/>
  </p:clrMapOvr>
</p:sld>
</file>

<file path=ppt/theme/theme1.xml><?xml version="1.0" encoding="utf-8"?>
<a:theme xmlns:a="http://schemas.openxmlformats.org/drawingml/2006/main" name="Twilight">
  <a:themeElements>
    <a:clrScheme name="Twilig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Twilight.thmx</Template>
  <TotalTime>669</TotalTime>
  <Words>209</Words>
  <Application>Microsoft Office PowerPoint</Application>
  <PresentationFormat>On-screen Show (4:3)</PresentationFormat>
  <Paragraphs>39</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Corbel</vt:lpstr>
      <vt:lpstr>Twilight</vt:lpstr>
      <vt:lpstr>Cancer &amp; The Cell Cycle pg 242-243</vt:lpstr>
      <vt:lpstr>Qs of the Day…</vt:lpstr>
      <vt:lpstr>Cancer:</vt:lpstr>
      <vt:lpstr>Cancer</vt:lpstr>
      <vt:lpstr>PowerPoint Presentation</vt:lpstr>
      <vt:lpstr> </vt:lpstr>
      <vt:lpstr>PowerPoint Presentation</vt:lpstr>
      <vt:lpstr>Changes in Regulators:</vt:lpstr>
      <vt:lpstr>Traits of Cancer Cells</vt:lpstr>
      <vt:lpstr>Ex: p53- Guardian of the Genome</vt:lpstr>
      <vt:lpstr>Ex:  P53- “Guardian of the Genome”</vt:lpstr>
      <vt:lpstr>Today’s Mission:</vt:lpstr>
      <vt:lpstr>Metastasis of Breast Cancer</vt:lpstr>
      <vt:lpstr>Breast Cancer Cells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Cell Cycle</dc:title>
  <dc:creator>Vanessa Norris</dc:creator>
  <cp:lastModifiedBy>Vanessa Norris</cp:lastModifiedBy>
  <cp:revision>50</cp:revision>
  <dcterms:created xsi:type="dcterms:W3CDTF">2019-04-04T05:07:39Z</dcterms:created>
  <dcterms:modified xsi:type="dcterms:W3CDTF">2019-11-29T22:27:49Z</dcterms:modified>
</cp:coreProperties>
</file>