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84" r:id="rId3"/>
    <p:sldId id="285" r:id="rId4"/>
    <p:sldId id="286" r:id="rId5"/>
    <p:sldId id="287" r:id="rId6"/>
    <p:sldId id="288" r:id="rId7"/>
    <p:sldId id="279" r:id="rId8"/>
    <p:sldId id="280" r:id="rId9"/>
    <p:sldId id="282" r:id="rId10"/>
    <p:sldId id="281" r:id="rId11"/>
    <p:sldId id="289" r:id="rId12"/>
    <p:sldId id="273" r:id="rId13"/>
    <p:sldId id="290" r:id="rId14"/>
    <p:sldId id="256" r:id="rId15"/>
    <p:sldId id="257" r:id="rId16"/>
    <p:sldId id="291" r:id="rId17"/>
    <p:sldId id="268" r:id="rId18"/>
    <p:sldId id="269" r:id="rId19"/>
    <p:sldId id="293" r:id="rId20"/>
    <p:sldId id="294" r:id="rId21"/>
    <p:sldId id="292" r:id="rId22"/>
    <p:sldId id="271" r:id="rId23"/>
    <p:sldId id="272" r:id="rId24"/>
    <p:sldId id="30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Norris" initials="VN" lastIdx="1" clrIdx="0">
    <p:extLst>
      <p:ext uri="{19B8F6BF-5375-455C-9EA6-DF929625EA0E}">
        <p15:presenceInfo xmlns:p15="http://schemas.microsoft.com/office/powerpoint/2012/main" userId="S-1-5-21-1634211898-4292065161-397617449-22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sykesgrp.com/onpoint/wp-content/uploads/2014/06/MondayQuotes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0" y="1568855"/>
            <a:ext cx="7751390" cy="44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8666" y="5635102"/>
            <a:ext cx="272662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17" y="941469"/>
            <a:ext cx="3043944" cy="31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32B9-C734-4991-8E20-90F8EF21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838B-8B48-4930-8B4D-4B9E9D449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45568" cy="3416300"/>
          </a:xfrm>
        </p:spPr>
        <p:txBody>
          <a:bodyPr>
            <a:normAutofit/>
          </a:bodyPr>
          <a:lstStyle/>
          <a:p>
            <a:r>
              <a:rPr lang="en-US" sz="3600" dirty="0"/>
              <a:t>On outside or inside surface of the membrane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Help with structural support &amp; stability</a:t>
            </a:r>
          </a:p>
        </p:txBody>
      </p:sp>
    </p:spTree>
    <p:extLst>
      <p:ext uri="{BB962C8B-B14F-4D97-AF65-F5344CB8AC3E}">
        <p14:creationId xmlns:p14="http://schemas.microsoft.com/office/powerpoint/2010/main" val="29851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803B-73DD-42FA-87FE-D0FBD901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plasma membrane like a mosaic?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2A33B-4E80-48D7-9AF0-B2748DC52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Each cell has it’s own unique arrangement of many different proteins in it’s membrane!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Red blood cells have over 50 different plasma proteins!</a:t>
            </a:r>
          </a:p>
        </p:txBody>
      </p:sp>
    </p:spTree>
    <p:extLst>
      <p:ext uri="{BB962C8B-B14F-4D97-AF65-F5344CB8AC3E}">
        <p14:creationId xmlns:p14="http://schemas.microsoft.com/office/powerpoint/2010/main" val="38616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170" y="2342674"/>
            <a:ext cx="12005186" cy="2172651"/>
          </a:xfrm>
        </p:spPr>
        <p:txBody>
          <a:bodyPr/>
          <a:lstStyle/>
          <a:p>
            <a:br>
              <a:rPr lang="en-CA" sz="4400" dirty="0"/>
            </a:br>
            <a:r>
              <a:rPr lang="en-CA" sz="4400" dirty="0">
                <a:solidFill>
                  <a:srgbClr val="00B0F0"/>
                </a:solidFill>
              </a:rPr>
              <a:t>What are some of the different proteins found in the cell membrane? 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www.mhhe.com/biosci/ap/ap_prep/cem3s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39" y="722367"/>
            <a:ext cx="7536427" cy="24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5240" y="2729169"/>
            <a:ext cx="75364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BB97066-A2DE-4691-BA39-E91153CAE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EED0-56D7-494A-955E-1DA846A1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of the diseases associated with faulty proteins?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0D14-40EB-4B5E-921E-F8F3BAC6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387689" cy="4155109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PREDICT:</a:t>
            </a:r>
          </a:p>
          <a:p>
            <a:r>
              <a:rPr lang="en-US" sz="2800" dirty="0"/>
              <a:t>Diarrhea</a:t>
            </a:r>
          </a:p>
          <a:p>
            <a:r>
              <a:rPr lang="en-US" sz="2800" dirty="0"/>
              <a:t>Obesity</a:t>
            </a:r>
          </a:p>
          <a:p>
            <a:r>
              <a:rPr lang="en-US" sz="2800" dirty="0"/>
              <a:t>Cystic Fibrosis</a:t>
            </a:r>
          </a:p>
          <a:p>
            <a:r>
              <a:rPr lang="en-US" sz="2800" dirty="0"/>
              <a:t>Organ Rejection</a:t>
            </a:r>
          </a:p>
          <a:p>
            <a:r>
              <a:rPr lang="en-US" sz="2800" dirty="0"/>
              <a:t>Lack of growth hormone</a:t>
            </a:r>
            <a:r>
              <a:rPr lang="en-US" sz="2800" dirty="0">
                <a:sym typeface="Wingdings" panose="05000000000000000000" pitchFamily="2" charset="2"/>
              </a:rPr>
              <a:t> pygmies</a:t>
            </a:r>
          </a:p>
          <a:p>
            <a:r>
              <a:rPr lang="en-US" sz="2800" dirty="0">
                <a:sym typeface="Wingdings" panose="05000000000000000000" pitchFamily="2" charset="2"/>
              </a:rPr>
              <a:t>See </a:t>
            </a:r>
            <a:r>
              <a:rPr lang="en-US" sz="2800" dirty="0" err="1">
                <a:sym typeface="Wingdings" panose="05000000000000000000" pitchFamily="2" charset="2"/>
              </a:rPr>
              <a:t>pg</a:t>
            </a:r>
            <a:r>
              <a:rPr lang="en-US" sz="2800" dirty="0">
                <a:sym typeface="Wingdings" panose="05000000000000000000" pitchFamily="2" charset="2"/>
              </a:rPr>
              <a:t> 70 for answers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61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920" y="772732"/>
            <a:ext cx="10951186" cy="1416676"/>
          </a:xfrm>
        </p:spPr>
        <p:txBody>
          <a:bodyPr/>
          <a:lstStyle/>
          <a:p>
            <a:r>
              <a:rPr lang="en-CA" dirty="0"/>
              <a:t>Transport Across the Membrane</a:t>
            </a:r>
            <a:br>
              <a:rPr lang="en-CA" dirty="0"/>
            </a:br>
            <a:r>
              <a:rPr lang="en-CA" sz="3600" dirty="0"/>
              <a:t>       </a:t>
            </a:r>
            <a:r>
              <a:rPr lang="en-CA" sz="3600" b="1" dirty="0">
                <a:solidFill>
                  <a:schemeClr val="accent4"/>
                </a:solidFill>
              </a:rPr>
              <a:t>(</a:t>
            </a:r>
            <a:r>
              <a:rPr lang="en-CA" sz="3600" b="1" i="1" dirty="0">
                <a:solidFill>
                  <a:schemeClr val="accent4"/>
                </a:solidFill>
              </a:rPr>
              <a:t>Carrier Proteins, Endocytosis, Exocytosis)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666" y="3251215"/>
            <a:ext cx="5462641" cy="621667"/>
          </a:xfrm>
        </p:spPr>
        <p:txBody>
          <a:bodyPr>
            <a:noAutofit/>
          </a:bodyPr>
          <a:lstStyle/>
          <a:p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 4.4 -4.5, Pages 76- 79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352media.com/rantingandraving/CMFiles/Images/traffic_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60" y="2189408"/>
            <a:ext cx="3466933" cy="42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3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522620"/>
            <a:ext cx="10633587" cy="795730"/>
          </a:xfrm>
        </p:spPr>
        <p:txBody>
          <a:bodyPr/>
          <a:lstStyle/>
          <a:p>
            <a:r>
              <a:rPr lang="en-CA" b="1" dirty="0"/>
              <a:t>Sec 4.4 p 76 </a:t>
            </a:r>
            <a:r>
              <a:rPr lang="en-CA" b="1" u="sng" dirty="0"/>
              <a:t>Carrier Proteins: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680633"/>
            <a:ext cx="11326091" cy="490720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C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Specific proteins that combine with specific molecules to help them cross the cell membrane</a:t>
            </a:r>
          </a:p>
          <a:p>
            <a:pPr>
              <a:buFont typeface="Wingdings" panose="05000000000000000000" pitchFamily="2" charset="2"/>
              <a:buChar char="à"/>
            </a:pPr>
            <a:endParaRPr lang="en-CA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CA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CA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CA" sz="3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Change shape when combining then return to initial shape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AutoShape 2" descr="https://teaching.ncl.ac.uk/bms/wiki/images/thumb/1/1f/Carier_protein.jpg/279px-Carier_prote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81" y="2789981"/>
            <a:ext cx="5512364" cy="23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12CA0-9C54-4493-8BE1-C1EB510A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48" y="239151"/>
            <a:ext cx="9610285" cy="6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0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26" y="883097"/>
            <a:ext cx="10705687" cy="746920"/>
          </a:xfrm>
        </p:spPr>
        <p:txBody>
          <a:bodyPr/>
          <a:lstStyle/>
          <a:p>
            <a:r>
              <a:rPr lang="en-CA" sz="4000" b="1" dirty="0"/>
              <a:t>Many Proteins are involved </a:t>
            </a:r>
            <a:br>
              <a:rPr lang="en-CA" sz="4000" b="1" dirty="0"/>
            </a:br>
            <a:r>
              <a:rPr lang="en-CA" sz="4000" b="1" dirty="0"/>
              <a:t>in facilitated transport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55" y="1876136"/>
            <a:ext cx="11210228" cy="4732482"/>
          </a:xfrm>
          <a:solidFill>
            <a:schemeClr val="accent4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  <a:sym typeface="Wingdings" panose="05000000000000000000" pitchFamily="2" charset="2"/>
              </a:rPr>
              <a:t>a)  Does facilitated transport                                                                                   require ATP?</a:t>
            </a:r>
          </a:p>
          <a:p>
            <a:pPr lvl="1"/>
            <a:r>
              <a:rPr lang="en-CA" sz="2400" dirty="0">
                <a:solidFill>
                  <a:schemeClr val="bg1"/>
                </a:solidFill>
                <a:sym typeface="Wingdings" panose="05000000000000000000" pitchFamily="2" charset="2"/>
              </a:rPr>
              <a:t>No!</a:t>
            </a:r>
          </a:p>
          <a:p>
            <a:pPr lvl="1"/>
            <a:r>
              <a:rPr lang="en-CA" sz="2400" dirty="0">
                <a:solidFill>
                  <a:schemeClr val="bg1"/>
                </a:solidFill>
                <a:sym typeface="Wingdings" panose="05000000000000000000" pitchFamily="2" charset="2"/>
              </a:rPr>
              <a:t>Ex: Channel &amp; some Carrier proteins</a:t>
            </a:r>
            <a:endParaRPr lang="en-CA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  <a:sym typeface="Wingdings" panose="05000000000000000000" pitchFamily="2" charset="2"/>
              </a:rPr>
              <a:t>b) Does it move molecules with or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  <a:sym typeface="Wingdings" panose="05000000000000000000" pitchFamily="2" charset="2"/>
              </a:rPr>
              <a:t>Against the concentration gradient?</a:t>
            </a:r>
          </a:p>
          <a:p>
            <a:r>
              <a:rPr lang="en-CA" sz="2800" dirty="0">
                <a:solidFill>
                  <a:schemeClr val="bg1"/>
                </a:solidFill>
                <a:sym typeface="Wingdings" panose="05000000000000000000" pitchFamily="2" charset="2"/>
              </a:rPr>
              <a:t>Moves with the concentration gradient</a:t>
            </a:r>
            <a:br>
              <a:rPr lang="en-CA" sz="28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CA" sz="2600" dirty="0">
                <a:solidFill>
                  <a:srgbClr val="FF0000"/>
                </a:solidFill>
                <a:sym typeface="Wingdings" panose="05000000000000000000" pitchFamily="2" charset="2"/>
              </a:rPr>
              <a:t>c) What are some examples of molecules that use this?</a:t>
            </a:r>
          </a:p>
          <a:p>
            <a:r>
              <a:rPr lang="en-CA" sz="2600" dirty="0">
                <a:solidFill>
                  <a:schemeClr val="bg1"/>
                </a:solidFill>
                <a:sym typeface="Wingdings" panose="05000000000000000000" pitchFamily="2" charset="2"/>
              </a:rPr>
              <a:t>Glucose, amino acids (carrier proteins) and water (channel proteins)</a:t>
            </a:r>
            <a:endParaRPr lang="en-US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630" y="1372553"/>
            <a:ext cx="5209924" cy="34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664" y="752442"/>
            <a:ext cx="9950581" cy="1050855"/>
          </a:xfrm>
        </p:spPr>
        <p:txBody>
          <a:bodyPr/>
          <a:lstStyle/>
          <a:p>
            <a:r>
              <a:rPr lang="en-CA" b="1" u="sng" dirty="0"/>
              <a:t>Examples of Facilitated Transport into Cells: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354" y="2306782"/>
            <a:ext cx="4967647" cy="4130219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CA" sz="4000" dirty="0">
                <a:solidFill>
                  <a:srgbClr val="FF0000"/>
                </a:solidFill>
              </a:rPr>
              <a:t>Glucose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sym typeface="Wingdings" panose="05000000000000000000" pitchFamily="2" charset="2"/>
              </a:rPr>
              <a:t>uses a carrier protein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sym typeface="Wingdings" panose="05000000000000000000" pitchFamily="2" charset="2"/>
              </a:rPr>
              <a:t> No ATP</a:t>
            </a:r>
            <a:endParaRPr lang="en-CA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</a:rPr>
              <a:t>2. Some Amino Acids</a:t>
            </a:r>
          </a:p>
          <a:p>
            <a:pPr marL="0" indent="0">
              <a:buNone/>
            </a:pPr>
            <a:endParaRPr lang="en-CA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</a:rPr>
              <a:t>3. Water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sym typeface="Wingdings" panose="05000000000000000000" pitchFamily="2" charset="2"/>
              </a:rPr>
              <a:t> uses a channel protein</a:t>
            </a:r>
            <a:endParaRPr lang="en-CA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classconnection.s3.amazonaws.com/1744/flashcards/664403/jpg/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" y="2263772"/>
            <a:ext cx="6899890" cy="41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barefoothoofcare.net/wp-content/uploads/2006/12/insulin-cell-Conver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6" y="128789"/>
            <a:ext cx="12450372" cy="71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817E-E325-481E-9500-7E81E7F6C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6EC30-B4F0-435B-BB98-89AD7B528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uesday meme">
            <a:extLst>
              <a:ext uri="{FF2B5EF4-FFF2-40B4-BE49-F238E27FC236}">
                <a16:creationId xmlns:a16="http://schemas.microsoft.com/office/drawing/2014/main" id="{4B323704-EAB9-44F7-A41A-F3836F41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60" y="600222"/>
            <a:ext cx="4482800" cy="59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38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744" y="644237"/>
            <a:ext cx="9782983" cy="1039090"/>
          </a:xfrm>
        </p:spPr>
        <p:txBody>
          <a:bodyPr/>
          <a:lstStyle/>
          <a:p>
            <a:r>
              <a:rPr lang="en-CA" sz="4000" b="1" dirty="0">
                <a:solidFill>
                  <a:schemeClr val="bg1"/>
                </a:solidFill>
              </a:rPr>
              <a:t>How does diabetes relate to the transport of glucose?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barefoothoofcare.net/wp-content/uploads/2006/12/insulin-cell-Conver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3" y="1762050"/>
            <a:ext cx="5030018" cy="54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252" y="2103995"/>
            <a:ext cx="7634748" cy="4527755"/>
          </a:xfrm>
        </p:spPr>
        <p:txBody>
          <a:bodyPr>
            <a:noAutofit/>
          </a:bodyPr>
          <a:lstStyle/>
          <a:p>
            <a:r>
              <a:rPr lang="en-CA" sz="2400" b="1" dirty="0"/>
              <a:t>Insulin is a hormone that attaches to  protein receptors on the cell membrane</a:t>
            </a:r>
          </a:p>
          <a:p>
            <a:endParaRPr lang="en-US" sz="2400" b="1" dirty="0"/>
          </a:p>
          <a:p>
            <a:r>
              <a:rPr lang="en-CA" sz="2400" b="1" dirty="0"/>
              <a:t>This binding triggers more glucose carrier proteins to function</a:t>
            </a:r>
          </a:p>
          <a:p>
            <a:endParaRPr lang="en-CA" sz="2400" b="1" dirty="0"/>
          </a:p>
          <a:p>
            <a:r>
              <a:rPr lang="en-CA" sz="2400" b="1" dirty="0"/>
              <a:t>In some diabetes, “insulin insensitivity” results and the extra glucose carriers DO NOT appear </a:t>
            </a:r>
          </a:p>
          <a:p>
            <a:endParaRPr lang="en-CA" sz="2400" b="1" dirty="0"/>
          </a:p>
          <a:p>
            <a:r>
              <a:rPr lang="en-CA" sz="2400" b="1" dirty="0"/>
              <a:t>Glucose is NOT taken into the cell efficiently and blood sugar levels soar!</a:t>
            </a:r>
          </a:p>
        </p:txBody>
      </p:sp>
    </p:spTree>
    <p:extLst>
      <p:ext uri="{BB962C8B-B14F-4D97-AF65-F5344CB8AC3E}">
        <p14:creationId xmlns:p14="http://schemas.microsoft.com/office/powerpoint/2010/main" val="30653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80F4-4C2D-4FC0-AD8A-FADF0322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active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DA8C-0BAB-472C-9173-05D9AA53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59" y="2258943"/>
            <a:ext cx="10029881" cy="4062343"/>
          </a:xfrm>
        </p:spPr>
        <p:txBody>
          <a:bodyPr>
            <a:normAutofit fontScale="92500" lnSpcReduction="20000"/>
          </a:bodyPr>
          <a:lstStyle/>
          <a:p>
            <a:pPr>
              <a:buAutoNum type="alphaLcParenR"/>
            </a:pPr>
            <a:r>
              <a:rPr lang="en-US" sz="2800" dirty="0">
                <a:solidFill>
                  <a:schemeClr val="accent1"/>
                </a:solidFill>
              </a:rPr>
              <a:t>Does Active Transport require ATP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Yes!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b) Does active transport move molecules with or against the concentration gradient?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Against the gradient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c) What are some examples of molecules that use active transport?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Sodium ions (Na+) Potassium Ions (</a:t>
            </a:r>
            <a:r>
              <a:rPr lang="en-US" sz="2800" dirty="0" err="1">
                <a:solidFill>
                  <a:schemeClr val="tx1"/>
                </a:solidFill>
              </a:rPr>
              <a:t>Kt</a:t>
            </a:r>
            <a:r>
              <a:rPr lang="en-US" sz="2800" dirty="0">
                <a:solidFill>
                  <a:schemeClr val="tx1"/>
                </a:solidFill>
              </a:rPr>
              <a:t>) and Chloride Ions (Cl-)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Iodine (I-), Macromolecules (proteins, carbs </a:t>
            </a:r>
            <a:r>
              <a:rPr lang="en-US" sz="2800" dirty="0" err="1">
                <a:solidFill>
                  <a:schemeClr val="tx1"/>
                </a:solidFill>
              </a:rPr>
              <a:t>etc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3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57" y="811436"/>
            <a:ext cx="9803098" cy="801803"/>
          </a:xfrm>
        </p:spPr>
        <p:txBody>
          <a:bodyPr/>
          <a:lstStyle/>
          <a:p>
            <a:r>
              <a:rPr lang="en-CA" sz="4000" b="1" u="sng" dirty="0">
                <a:solidFill>
                  <a:schemeClr val="bg1"/>
                </a:solidFill>
              </a:rPr>
              <a:t>Examples of Active Transport into Cells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82981" y="2207091"/>
            <a:ext cx="3995263" cy="4650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rgbClr val="C00000"/>
                </a:solidFill>
              </a:rPr>
              <a:t>1) Ions (ex Na+ &amp; K+)</a:t>
            </a:r>
          </a:p>
          <a:p>
            <a:r>
              <a:rPr lang="en-CA" sz="2400" b="1" dirty="0"/>
              <a:t>moved against gradient using ATP </a:t>
            </a:r>
          </a:p>
          <a:p>
            <a:r>
              <a:rPr lang="en-CA" sz="2400" b="1" dirty="0"/>
              <a:t>Sodium-potassium pump =common carrier protein in Nerve &amp; Muscle Cells</a:t>
            </a:r>
          </a:p>
          <a:p>
            <a:r>
              <a:rPr lang="en-CA" sz="2400" b="1" dirty="0"/>
              <a:t>Cells with “pumps” also have lots of mitochondria near their membranes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948"/>
            <a:ext cx="8113163" cy="46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>
                <a:solidFill>
                  <a:schemeClr val="bg1"/>
                </a:solidFill>
              </a:rPr>
              <a:t>Examples of Active Transport into cells </a:t>
            </a:r>
            <a:r>
              <a:rPr lang="en-CA" b="1" u="sng" dirty="0" err="1">
                <a:solidFill>
                  <a:schemeClr val="bg1"/>
                </a:solidFill>
              </a:rPr>
              <a:t>cont</a:t>
            </a:r>
            <a:r>
              <a:rPr lang="en-CA" b="1" u="sng" dirty="0">
                <a:solidFill>
                  <a:schemeClr val="bg1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9" y="2116802"/>
            <a:ext cx="11665974" cy="4136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FF0000"/>
                </a:solidFill>
              </a:rPr>
              <a:t>2) Other charged / polar molecules</a:t>
            </a:r>
          </a:p>
          <a:p>
            <a:pPr marL="0" indent="0">
              <a:buNone/>
            </a:pPr>
            <a:r>
              <a:rPr lang="en-CA" sz="3000" dirty="0">
                <a:solidFill>
                  <a:srgbClr val="FF0000"/>
                </a:solidFill>
              </a:rPr>
              <a:t>-Iodine (I</a:t>
            </a:r>
            <a:r>
              <a:rPr lang="en-CA" sz="3000" baseline="30000" dirty="0">
                <a:solidFill>
                  <a:srgbClr val="FF0000"/>
                </a:solidFill>
              </a:rPr>
              <a:t>-</a:t>
            </a:r>
            <a:r>
              <a:rPr lang="en-CA" sz="3000" dirty="0">
                <a:solidFill>
                  <a:srgbClr val="FF0000"/>
                </a:solidFill>
              </a:rPr>
              <a:t>) builds up in thyroid to make hormones</a:t>
            </a:r>
          </a:p>
          <a:p>
            <a:pPr marL="0" indent="0">
              <a:buNone/>
            </a:pPr>
            <a:r>
              <a:rPr lang="en-CA" sz="3000" dirty="0">
                <a:solidFill>
                  <a:srgbClr val="FF0000"/>
                </a:solidFill>
              </a:rPr>
              <a:t>-Sodium (Na</a:t>
            </a:r>
            <a:r>
              <a:rPr lang="en-CA" sz="3000" baseline="30000" dirty="0">
                <a:solidFill>
                  <a:srgbClr val="FF0000"/>
                </a:solidFill>
              </a:rPr>
              <a:t>+</a:t>
            </a:r>
            <a:r>
              <a:rPr lang="en-CA" sz="3000" dirty="0">
                <a:solidFill>
                  <a:srgbClr val="FF0000"/>
                </a:solidFill>
              </a:rPr>
              <a:t>) builds up in kidneys</a:t>
            </a:r>
          </a:p>
          <a:p>
            <a:pPr marL="0" indent="0">
              <a:buNone/>
            </a:pPr>
            <a:endParaRPr lang="en-CA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3600" dirty="0">
                <a:solidFill>
                  <a:srgbClr val="FF0000"/>
                </a:solidFill>
              </a:rPr>
              <a:t>3) Other Macromolecules </a:t>
            </a:r>
          </a:p>
          <a:p>
            <a:pPr marL="0" indent="0">
              <a:buNone/>
            </a:pPr>
            <a:r>
              <a:rPr lang="en-CA" sz="3600" dirty="0">
                <a:solidFill>
                  <a:srgbClr val="FF0000"/>
                </a:solidFill>
              </a:rPr>
              <a:t>-nutrients in intestines </a:t>
            </a:r>
          </a:p>
          <a:p>
            <a:pPr marL="0" indent="0">
              <a:buNone/>
            </a:pPr>
            <a:r>
              <a:rPr lang="en-CA" sz="3600" dirty="0">
                <a:solidFill>
                  <a:srgbClr val="FF0000"/>
                </a:solidFill>
              </a:rPr>
              <a:t>-other sugars and amino acids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39" y="3185652"/>
            <a:ext cx="4628714" cy="3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5861-297C-4E18-A35F-C752CA74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/ 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B2FA-B590-4AB9-A4A4-2352D1AA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Finish the notes package on Active Transport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Finish the last page of package on “How are Vesicles involved in Transport Across the membrane?” </a:t>
            </a:r>
          </a:p>
        </p:txBody>
      </p:sp>
    </p:spTree>
    <p:extLst>
      <p:ext uri="{BB962C8B-B14F-4D97-AF65-F5344CB8AC3E}">
        <p14:creationId xmlns:p14="http://schemas.microsoft.com/office/powerpoint/2010/main" val="377780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CCF7-219F-4362-ADB9-56D0F695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Review of H.W.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8AA3-0C15-49CE-B21E-FA488936E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Answers are being given to your group but in a random assortment</a:t>
            </a:r>
          </a:p>
          <a:p>
            <a:endParaRPr lang="en-US" sz="2800" dirty="0"/>
          </a:p>
          <a:p>
            <a:r>
              <a:rPr lang="en-US" sz="2800" dirty="0"/>
              <a:t>Discuss with you team </a:t>
            </a:r>
          </a:p>
          <a:p>
            <a:endParaRPr lang="en-US" sz="2800" dirty="0"/>
          </a:p>
          <a:p>
            <a:r>
              <a:rPr lang="en-US" sz="2800" dirty="0"/>
              <a:t>Match the answers to each question</a:t>
            </a:r>
          </a:p>
        </p:txBody>
      </p:sp>
    </p:spTree>
    <p:extLst>
      <p:ext uri="{BB962C8B-B14F-4D97-AF65-F5344CB8AC3E}">
        <p14:creationId xmlns:p14="http://schemas.microsoft.com/office/powerpoint/2010/main" val="240400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0DED-5176-4670-9EE0-8DE6B6DC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plasma membrane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A5DB-9C14-474B-97D2-E59B1CBF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you show me the following WITHOUT USING YOUR WORKSHEET”</a:t>
            </a:r>
          </a:p>
          <a:p>
            <a:pPr lvl="1"/>
            <a:r>
              <a:rPr lang="en-US" sz="2400" dirty="0"/>
              <a:t>Phospholipids</a:t>
            </a:r>
          </a:p>
          <a:p>
            <a:pPr lvl="1"/>
            <a:r>
              <a:rPr lang="en-US" sz="2400" dirty="0"/>
              <a:t>Integral proteins</a:t>
            </a:r>
          </a:p>
          <a:p>
            <a:pPr lvl="1"/>
            <a:r>
              <a:rPr lang="en-US" sz="2400" dirty="0"/>
              <a:t>Peripheral proteins</a:t>
            </a:r>
          </a:p>
          <a:p>
            <a:pPr lvl="1"/>
            <a:r>
              <a:rPr lang="en-US" sz="2400" dirty="0"/>
              <a:t>Glycolipids</a:t>
            </a:r>
          </a:p>
          <a:p>
            <a:pPr lvl="1"/>
            <a:r>
              <a:rPr lang="en-US" sz="2400" dirty="0"/>
              <a:t>Glycoproteins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5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85" y="723710"/>
            <a:ext cx="8179053" cy="6134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394" y="2069910"/>
            <a:ext cx="33437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See page 68!</a:t>
            </a:r>
          </a:p>
          <a:p>
            <a:r>
              <a:rPr lang="en-CA" sz="2800" dirty="0"/>
              <a:t>a.</a:t>
            </a:r>
          </a:p>
          <a:p>
            <a:r>
              <a:rPr lang="en-CA" sz="2800" dirty="0"/>
              <a:t>b.</a:t>
            </a:r>
          </a:p>
          <a:p>
            <a:r>
              <a:rPr lang="en-CA" sz="2800" dirty="0"/>
              <a:t>c.</a:t>
            </a:r>
          </a:p>
          <a:p>
            <a:r>
              <a:rPr lang="en-CA" sz="2800" dirty="0"/>
              <a:t>d.</a:t>
            </a:r>
          </a:p>
          <a:p>
            <a:r>
              <a:rPr lang="en-CA" sz="2800" dirty="0"/>
              <a:t>e.</a:t>
            </a:r>
          </a:p>
          <a:p>
            <a:r>
              <a:rPr lang="en-CA" sz="2800" dirty="0"/>
              <a:t>f.</a:t>
            </a:r>
          </a:p>
          <a:p>
            <a:r>
              <a:rPr lang="en-CA" sz="2800" dirty="0"/>
              <a:t>g.</a:t>
            </a:r>
          </a:p>
          <a:p>
            <a:r>
              <a:rPr lang="en-CA" sz="2800" dirty="0"/>
              <a:t>h.</a:t>
            </a:r>
          </a:p>
          <a:p>
            <a:r>
              <a:rPr lang="en-CA" sz="2800" dirty="0" err="1"/>
              <a:t>i</a:t>
            </a:r>
            <a:r>
              <a:rPr lang="en-CA" sz="2800" dirty="0"/>
              <a:t>.</a:t>
            </a:r>
          </a:p>
          <a:p>
            <a:r>
              <a:rPr lang="en-CA" sz="2800" dirty="0"/>
              <a:t>j.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82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863" y="361855"/>
            <a:ext cx="8179053" cy="6134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377" y="0"/>
            <a:ext cx="37394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CELL MEMBRANE</a:t>
            </a:r>
          </a:p>
          <a:p>
            <a:r>
              <a:rPr lang="en-CA" sz="2800" dirty="0">
                <a:solidFill>
                  <a:schemeClr val="bg1"/>
                </a:solidFill>
              </a:rPr>
              <a:t>a. glycolipid</a:t>
            </a:r>
          </a:p>
          <a:p>
            <a:r>
              <a:rPr lang="en-CA" sz="2800" dirty="0">
                <a:solidFill>
                  <a:schemeClr val="bg1"/>
                </a:solidFill>
              </a:rPr>
              <a:t>b. glycoprotein</a:t>
            </a:r>
          </a:p>
          <a:p>
            <a:r>
              <a:rPr lang="en-CA" sz="2800" dirty="0">
                <a:solidFill>
                  <a:schemeClr val="bg1"/>
                </a:solidFill>
              </a:rPr>
              <a:t>c. Carbohydrate chain</a:t>
            </a:r>
          </a:p>
          <a:p>
            <a:r>
              <a:rPr lang="en-CA" sz="2800" dirty="0"/>
              <a:t>d. Hydrophilic head</a:t>
            </a:r>
          </a:p>
          <a:p>
            <a:r>
              <a:rPr lang="en-CA" sz="2800" dirty="0"/>
              <a:t>e. Hydrophobic tail</a:t>
            </a:r>
          </a:p>
          <a:p>
            <a:r>
              <a:rPr lang="en-CA" sz="2800" dirty="0"/>
              <a:t>f. Phospholipid Bilayer</a:t>
            </a:r>
          </a:p>
          <a:p>
            <a:r>
              <a:rPr lang="en-CA" sz="2800" dirty="0"/>
              <a:t>g. Filaments of </a:t>
            </a:r>
            <a:r>
              <a:rPr lang="en-CA" sz="2800" dirty="0" err="1"/>
              <a:t>cytoskleton</a:t>
            </a:r>
            <a:endParaRPr lang="en-CA" sz="2800" dirty="0"/>
          </a:p>
          <a:p>
            <a:r>
              <a:rPr lang="en-CA" sz="2800" dirty="0"/>
              <a:t>h. Peripheral protein</a:t>
            </a:r>
          </a:p>
          <a:p>
            <a:r>
              <a:rPr lang="en-CA" sz="2800" dirty="0" err="1"/>
              <a:t>i</a:t>
            </a:r>
            <a:r>
              <a:rPr lang="en-CA" sz="2800" dirty="0"/>
              <a:t>. Cholesterol</a:t>
            </a:r>
          </a:p>
          <a:p>
            <a:r>
              <a:rPr lang="en-CA" sz="2800" dirty="0"/>
              <a:t>j. Integral Protein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23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A2FC4F8C-DCFB-41A7-9587-B6E49A204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CB8134D-DAA6-44DB-9A7B-8D5B04711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29" name="Oval 72">
              <a:extLst>
                <a:ext uri="{FF2B5EF4-FFF2-40B4-BE49-F238E27FC236}">
                  <a16:creationId xmlns:a16="http://schemas.microsoft.com/office/drawing/2014/main" id="{25AD0F1C-BC8E-4CB4-BAC4-8F33C36F6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81087E9-D266-4B08-AAB1-F7439DF65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0" name="Oval 74">
              <a:extLst>
                <a:ext uri="{FF2B5EF4-FFF2-40B4-BE49-F238E27FC236}">
                  <a16:creationId xmlns:a16="http://schemas.microsoft.com/office/drawing/2014/main" id="{64A2B069-C853-43DD-8CC0-7CE6F331A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DDD86E2-5424-44EC-A189-3E2DDD38D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1" name="Freeform 5">
              <a:extLst>
                <a:ext uri="{FF2B5EF4-FFF2-40B4-BE49-F238E27FC236}">
                  <a16:creationId xmlns:a16="http://schemas.microsoft.com/office/drawing/2014/main" id="{4F8CFC5E-B977-45D3-A7A8-A4EDF8C88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A347F91F-7A0C-4FD7-AC29-DCAF67A2E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1FD264AA-C656-4350-AD8E-3E13639C0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68D-2143-4E97-A5C2-92E0C6FA2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56" y="1007165"/>
            <a:ext cx="4091792" cy="50126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What is the difference between peripheral and integral proteins? </a:t>
            </a:r>
          </a:p>
        </p:txBody>
      </p:sp>
      <p:pic>
        <p:nvPicPr>
          <p:cNvPr id="1026" name="Picture 1" descr="Image result for peripheral proteins">
            <a:extLst>
              <a:ext uri="{FF2B5EF4-FFF2-40B4-BE49-F238E27FC236}">
                <a16:creationId xmlns:a16="http://schemas.microsoft.com/office/drawing/2014/main" id="{42BD1F63-AEBE-49A6-96D5-B9D85F8A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76" y="842374"/>
            <a:ext cx="6251664" cy="51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80">
            <a:extLst>
              <a:ext uri="{FF2B5EF4-FFF2-40B4-BE49-F238E27FC236}">
                <a16:creationId xmlns:a16="http://schemas.microsoft.com/office/drawing/2014/main" id="{C4EF29AB-620C-4783-9B23-EACEB54D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53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DCB9-B963-40BD-88D2-79055543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/>
              <a:t>Integral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CC54-B7BC-4750-95C0-EA440420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851516" cy="34792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Embedded within the membrane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Hydrophobic parts hidden within bilayer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Hydrophilic parts on outside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Ex: glycoproteins</a:t>
            </a:r>
            <a:r>
              <a:rPr lang="en-US" sz="3600" dirty="0">
                <a:solidFill>
                  <a:schemeClr val="accent1"/>
                </a:solidFill>
                <a:sym typeface="Wingdings" panose="05000000000000000000" pitchFamily="2" charset="2"/>
              </a:rPr>
              <a:t> cell to cell recognition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A818-6F9F-4EA9-9849-CD769CCD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Integral proteins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E20F2-BF51-4AE0-8BB9-C36A5356C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Determine a membrane’s specific function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Many are involved in transport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905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610</Words>
  <Application>Microsoft Office PowerPoint</Application>
  <PresentationFormat>Widescreen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</vt:lpstr>
      <vt:lpstr>Wingdings 3</vt:lpstr>
      <vt:lpstr>Ion Boardroom</vt:lpstr>
      <vt:lpstr>PowerPoint Presentation</vt:lpstr>
      <vt:lpstr>PowerPoint Presentation</vt:lpstr>
      <vt:lpstr>Rapid Review of H.W.</vt:lpstr>
      <vt:lpstr>What does a plasma membrane look like?</vt:lpstr>
      <vt:lpstr>PowerPoint Presentation</vt:lpstr>
      <vt:lpstr>PowerPoint Presentation</vt:lpstr>
      <vt:lpstr>PowerPoint Presentation</vt:lpstr>
      <vt:lpstr>Integral Proteins</vt:lpstr>
      <vt:lpstr>Integral proteins </vt:lpstr>
      <vt:lpstr>Peripheral Proteins</vt:lpstr>
      <vt:lpstr>Why is the plasma membrane like a mosaic?</vt:lpstr>
      <vt:lpstr> What are some of the different proteins found in the cell membrane? </vt:lpstr>
      <vt:lpstr>What are some of the diseases associated with faulty proteins? </vt:lpstr>
      <vt:lpstr>Transport Across the Membrane        (Carrier Proteins, Endocytosis, Exocytosis)</vt:lpstr>
      <vt:lpstr>Sec 4.4 p 76 Carrier Proteins:</vt:lpstr>
      <vt:lpstr>PowerPoint Presentation</vt:lpstr>
      <vt:lpstr>Many Proteins are involved  in facilitated transport</vt:lpstr>
      <vt:lpstr>Examples of Facilitated Transport into Cells:</vt:lpstr>
      <vt:lpstr>PowerPoint Presentation</vt:lpstr>
      <vt:lpstr>How does diabetes relate to the transport of glucose?</vt:lpstr>
      <vt:lpstr>Summary of active transport</vt:lpstr>
      <vt:lpstr>Examples of Active Transport into Cells</vt:lpstr>
      <vt:lpstr>Examples of Active Transport into cells cont…</vt:lpstr>
      <vt:lpstr>In Class / 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Norris</dc:creator>
  <cp:lastModifiedBy>Vanessa Norris</cp:lastModifiedBy>
  <cp:revision>12</cp:revision>
  <dcterms:created xsi:type="dcterms:W3CDTF">2019-11-05T17:37:24Z</dcterms:created>
  <dcterms:modified xsi:type="dcterms:W3CDTF">2019-11-08T01:57:11Z</dcterms:modified>
</cp:coreProperties>
</file>