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6" r:id="rId2"/>
    <p:sldId id="283" r:id="rId3"/>
    <p:sldId id="308" r:id="rId4"/>
    <p:sldId id="295" r:id="rId5"/>
    <p:sldId id="296" r:id="rId6"/>
    <p:sldId id="297" r:id="rId7"/>
    <p:sldId id="298" r:id="rId8"/>
    <p:sldId id="299" r:id="rId9"/>
    <p:sldId id="301" r:id="rId10"/>
    <p:sldId id="300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Norris" initials="VN" lastIdx="1" clrIdx="0">
    <p:extLst>
      <p:ext uri="{19B8F6BF-5375-455C-9EA6-DF929625EA0E}">
        <p15:presenceInfo xmlns:p15="http://schemas.microsoft.com/office/powerpoint/2012/main" userId="S-1-5-21-1634211898-4292065161-397617449-22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3T14:57:45.146" idx="1">
    <p:pos x="6334" y="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news.ca/video/6108307/health-matters-inherited-high-cholestero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mlvtei8hw&amp;t=345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2A24-F583-42F5-9075-932A7986C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Are Vesicles Involved in Transport Across the Membrane?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AEA17-F784-4D35-9F39-3D53F48A6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11706"/>
            <a:ext cx="8825659" cy="706964"/>
          </a:xfrm>
        </p:spPr>
        <p:txBody>
          <a:bodyPr/>
          <a:lstStyle/>
          <a:p>
            <a:pPr>
              <a:defRPr/>
            </a:pPr>
            <a:r>
              <a:rPr lang="en-CA" b="1" u="sng" dirty="0">
                <a:solidFill>
                  <a:srgbClr val="FF0000"/>
                </a:solidFill>
              </a:rPr>
              <a:t>Hyper-</a:t>
            </a:r>
            <a:r>
              <a:rPr lang="en-CA" b="1" u="sng" dirty="0" err="1">
                <a:solidFill>
                  <a:srgbClr val="FF0000"/>
                </a:solidFill>
              </a:rPr>
              <a:t>Cholesterolemia</a:t>
            </a:r>
            <a:endParaRPr lang="en-US" dirty="0"/>
          </a:p>
        </p:txBody>
      </p:sp>
      <p:sp>
        <p:nvSpPr>
          <p:cNvPr id="41987" name="AutoShape 6" descr="Hypercholesterolemi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988" name="Picture 10" descr="http://womenworld.org/image/122013/8/11496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25" y="1714898"/>
            <a:ext cx="344011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4" descr="http://2.bp.blogspot.com/-50rNImoktO0/TZGmb1Lck7I/AAAAAAAAAGg/lKJ-loIOijk/s1600/hypercholesterole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62" y="4022627"/>
            <a:ext cx="3406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cielo.br/img/fbpe/abc/v75n1/2702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24" y="1218670"/>
            <a:ext cx="4755638" cy="3680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xbenefit.com/wp-content/uploads/2011/12/Xanthelas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24" y="4518855"/>
            <a:ext cx="4755638" cy="224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b="1" u="sng" dirty="0">
                <a:solidFill>
                  <a:srgbClr val="FF0000"/>
                </a:solidFill>
              </a:rPr>
              <a:t>Hyper-</a:t>
            </a:r>
            <a:r>
              <a:rPr lang="en-CA" b="1" u="sng" dirty="0" err="1">
                <a:solidFill>
                  <a:srgbClr val="FF0000"/>
                </a:solidFill>
              </a:rPr>
              <a:t>Cholesterolemia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" y="2035277"/>
            <a:ext cx="12088761" cy="468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dirty="0"/>
              <a:t>Genetic Disorder </a:t>
            </a:r>
          </a:p>
          <a:p>
            <a:pPr>
              <a:defRPr/>
            </a:pPr>
            <a:r>
              <a:rPr lang="en-CA" sz="2800" dirty="0"/>
              <a:t>Low density lipoproteins (LDLs) transport cholesterol in the blood</a:t>
            </a:r>
          </a:p>
          <a:p>
            <a:pPr>
              <a:defRPr/>
            </a:pPr>
            <a:r>
              <a:rPr lang="en-CA" sz="2800" dirty="0"/>
              <a:t>Reduced #/Defective LDL protein receptors on Plasma Membrane</a:t>
            </a:r>
          </a:p>
          <a:p>
            <a:pPr>
              <a:defRPr/>
            </a:pPr>
            <a:r>
              <a:rPr lang="en-CA" sz="2800" dirty="0"/>
              <a:t>Cholesterol can’t enter cells normally &amp; builds up </a:t>
            </a:r>
          </a:p>
          <a:p>
            <a:pPr>
              <a:defRPr/>
            </a:pPr>
            <a:r>
              <a:rPr lang="en-CA" sz="2800" dirty="0"/>
              <a:t>RESULT: High Blood Pressure, Blocked arteries, Heart Attacks</a:t>
            </a:r>
          </a:p>
          <a:p>
            <a:pPr>
              <a:defRPr/>
            </a:pPr>
            <a:r>
              <a:rPr lang="en-CA" sz="2800" dirty="0"/>
              <a:t>REAL Life… My friend Kelly </a:t>
            </a:r>
            <a:r>
              <a:rPr lang="en-US" sz="2800" dirty="0">
                <a:hlinkClick r:id="rId2"/>
              </a:rPr>
              <a:t>https://globalnews.ca/video/6108307/health-matters-inherited-high-cholesterol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5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Rapid Review Video &amp;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2228850"/>
            <a:ext cx="11863387" cy="4514850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https://www.youtube.com/watch?v=Ptmlvtei8hw&amp;t=345s</a:t>
            </a:r>
            <a:endParaRPr lang="en-US" sz="2800" dirty="0"/>
          </a:p>
          <a:p>
            <a:r>
              <a:rPr lang="en-CA" sz="2800" dirty="0">
                <a:hlinkClick r:id="rId2"/>
              </a:rPr>
              <a:t>Link </a:t>
            </a:r>
            <a:endParaRPr lang="en-CA" sz="2800" dirty="0"/>
          </a:p>
          <a:p>
            <a:r>
              <a:rPr lang="en-CA" sz="2800" dirty="0"/>
              <a:t>See Learning Goals- review for Quiz next class on Plasma Membrane Structure, Function and Transport (Chap 4 except for Sec 4.3)</a:t>
            </a:r>
          </a:p>
          <a:p>
            <a:pPr lvl="1"/>
            <a:r>
              <a:rPr lang="en-CA" sz="2400" dirty="0"/>
              <a:t>Practice Qs on Handout</a:t>
            </a:r>
          </a:p>
          <a:p>
            <a:r>
              <a:rPr lang="en-CA" sz="2800" dirty="0"/>
              <a:t>At home:  Do your Study Guide! </a:t>
            </a:r>
          </a:p>
        </p:txBody>
      </p:sp>
    </p:spTree>
    <p:extLst>
      <p:ext uri="{BB962C8B-B14F-4D97-AF65-F5344CB8AC3E}">
        <p14:creationId xmlns:p14="http://schemas.microsoft.com/office/powerpoint/2010/main" val="207395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128588"/>
          <a:ext cx="11744324" cy="655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346">
                <a:tc>
                  <a:txBody>
                    <a:bodyPr/>
                    <a:lstStyle/>
                    <a:p>
                      <a:r>
                        <a:rPr lang="en-CA" sz="1800" dirty="0"/>
                        <a:t>Name</a:t>
                      </a:r>
                      <a:r>
                        <a:rPr lang="en-CA" sz="1800" baseline="0" dirty="0"/>
                        <a:t> of </a:t>
                      </a:r>
                    </a:p>
                    <a:p>
                      <a:r>
                        <a:rPr lang="en-CA" sz="1800" baseline="0" dirty="0"/>
                        <a:t>Process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P-</a:t>
                      </a:r>
                      <a:r>
                        <a:rPr lang="en-CA" sz="1800" baseline="0" dirty="0"/>
                        <a:t> Passive?</a:t>
                      </a:r>
                    </a:p>
                    <a:p>
                      <a:endParaRPr lang="en-CA" sz="1800" baseline="0" dirty="0"/>
                    </a:p>
                    <a:p>
                      <a:r>
                        <a:rPr lang="en-CA" sz="1800" baseline="0" dirty="0"/>
                        <a:t>A- Active?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Direction 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Requirements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Examples?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50">
                <a:tc>
                  <a:txBody>
                    <a:bodyPr/>
                    <a:lstStyle/>
                    <a:p>
                      <a:r>
                        <a:rPr lang="en-CA" sz="1800" dirty="0"/>
                        <a:t>Diffusion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PASSIVE</a:t>
                      </a:r>
                    </a:p>
                    <a:p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High concentration to Low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Conc. Gradient</a:t>
                      </a:r>
                      <a:r>
                        <a:rPr lang="en-CA" sz="1800" baseline="0" dirty="0"/>
                        <a:t> Only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Gases- O</a:t>
                      </a:r>
                      <a:r>
                        <a:rPr lang="en-CA" sz="1800" baseline="-25000" dirty="0"/>
                        <a:t>2</a:t>
                      </a:r>
                      <a:endParaRPr lang="en-CA" sz="1800" baseline="0" dirty="0"/>
                    </a:p>
                    <a:p>
                      <a:r>
                        <a:rPr lang="en-CA" sz="1800" baseline="0" dirty="0"/>
                        <a:t>Small</a:t>
                      </a:r>
                    </a:p>
                    <a:p>
                      <a:r>
                        <a:rPr lang="en-CA" sz="1800" baseline="0" dirty="0"/>
                        <a:t>Lipid soluble</a:t>
                      </a:r>
                    </a:p>
                    <a:p>
                      <a:r>
                        <a:rPr lang="en-CA" sz="1800" baseline="0" dirty="0"/>
                        <a:t>Water (osmosis)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46">
                <a:tc>
                  <a:txBody>
                    <a:bodyPr/>
                    <a:lstStyle/>
                    <a:p>
                      <a:r>
                        <a:rPr lang="en-CA" sz="1800" dirty="0"/>
                        <a:t>Facilitated Transport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PASSIVE</a:t>
                      </a:r>
                    </a:p>
                    <a:p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High Conc. To Low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Conc. Gradient</a:t>
                      </a:r>
                      <a:r>
                        <a:rPr lang="en-CA" sz="1800" baseline="0" dirty="0"/>
                        <a:t> &amp; Channel or Carrier Protein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Some sugars </a:t>
                      </a:r>
                    </a:p>
                    <a:p>
                      <a:r>
                        <a:rPr lang="en-CA" sz="1800" dirty="0"/>
                        <a:t>ex) glucose</a:t>
                      </a:r>
                    </a:p>
                    <a:p>
                      <a:r>
                        <a:rPr lang="en-CA" sz="1800" dirty="0"/>
                        <a:t>Amino acids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46">
                <a:tc>
                  <a:txBody>
                    <a:bodyPr/>
                    <a:lstStyle/>
                    <a:p>
                      <a:r>
                        <a:rPr lang="en-CA" sz="1800" dirty="0"/>
                        <a:t>Pump</a:t>
                      </a:r>
                      <a:r>
                        <a:rPr lang="en-CA" sz="1800" baseline="0" dirty="0"/>
                        <a:t> Proteins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ACTIVE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AGAINST Gradient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Carrier</a:t>
                      </a:r>
                      <a:r>
                        <a:rPr lang="en-CA" sz="1800" baseline="0" dirty="0"/>
                        <a:t> Protein &amp; ATP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Other sugars, amino acids, ions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42"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Exocytosis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ACTIVE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OUT</a:t>
                      </a:r>
                      <a:r>
                        <a:rPr lang="en-CA" sz="1800" baseline="0" dirty="0"/>
                        <a:t> of Cell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VESICLE fuses with P.M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Macromolecules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420">
                <a:tc>
                  <a:txBody>
                    <a:bodyPr/>
                    <a:lstStyle/>
                    <a:p>
                      <a:r>
                        <a:rPr lang="en-CA" sz="1800" dirty="0"/>
                        <a:t>Endocytosis</a:t>
                      </a:r>
                    </a:p>
                    <a:p>
                      <a:r>
                        <a:rPr lang="en-CA" sz="1800" dirty="0" err="1"/>
                        <a:t>i</a:t>
                      </a:r>
                      <a:r>
                        <a:rPr lang="en-CA" sz="1800" dirty="0"/>
                        <a:t>) Phagocytosis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ACTIVE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Into Cell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Vacuole formation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Cells,</a:t>
                      </a:r>
                      <a:r>
                        <a:rPr lang="en-CA" sz="1800" baseline="0" dirty="0"/>
                        <a:t> Sub-cellular materials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542">
                <a:tc>
                  <a:txBody>
                    <a:bodyPr/>
                    <a:lstStyle/>
                    <a:p>
                      <a:r>
                        <a:rPr lang="en-CA" sz="1800" dirty="0"/>
                        <a:t>ii) Pinocytosis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ACTIVE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Into Cell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Vesicle</a:t>
                      </a:r>
                      <a:r>
                        <a:rPr lang="en-CA" sz="1800" baseline="0" dirty="0"/>
                        <a:t> Formation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Smaller molecules,</a:t>
                      </a:r>
                      <a:r>
                        <a:rPr lang="en-CA" sz="1800" baseline="0" dirty="0"/>
                        <a:t> liquids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346">
                <a:tc>
                  <a:txBody>
                    <a:bodyPr/>
                    <a:lstStyle/>
                    <a:p>
                      <a:r>
                        <a:rPr lang="en-CA" sz="1800" dirty="0"/>
                        <a:t>iii)</a:t>
                      </a:r>
                      <a:r>
                        <a:rPr lang="en-CA" sz="1800" baseline="0" dirty="0"/>
                        <a:t> Receptor Mediated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ACTIVE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Into Cell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Receptor Protein, PM</a:t>
                      </a:r>
                      <a:r>
                        <a:rPr lang="en-CA" sz="1800" baseline="0" dirty="0"/>
                        <a:t> to form vesicle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ex: hormones, vitamins                           LDL-cholesterol</a:t>
                      </a:r>
                      <a:endParaRPr lang="en-US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Exo &amp; Endocytosis both use </a:t>
            </a:r>
            <a:r>
              <a:rPr lang="en-CA" b="1" u="sng" dirty="0">
                <a:solidFill>
                  <a:srgbClr val="C00000"/>
                </a:solidFill>
              </a:rPr>
              <a:t>vesicles</a:t>
            </a:r>
            <a:r>
              <a:rPr lang="en-CA" dirty="0"/>
              <a:t> to move </a:t>
            </a:r>
            <a:r>
              <a:rPr lang="en-CA" u="sng" dirty="0">
                <a:solidFill>
                  <a:srgbClr val="FF0000"/>
                </a:solidFill>
              </a:rPr>
              <a:t>macromolecules</a:t>
            </a:r>
            <a:r>
              <a:rPr lang="en-CA" dirty="0"/>
              <a:t> such 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u="sng" dirty="0"/>
              <a:t>Polypeptides</a:t>
            </a:r>
            <a:r>
              <a:rPr lang="en-CA" sz="3600" dirty="0"/>
              <a:t> (PROTEINS)</a:t>
            </a:r>
          </a:p>
          <a:p>
            <a:r>
              <a:rPr lang="en-CA" sz="3600" u="sng" dirty="0"/>
              <a:t>Polysaccharides</a:t>
            </a:r>
            <a:r>
              <a:rPr lang="en-CA" sz="3600" dirty="0"/>
              <a:t> ( CARBOHYDRATES)</a:t>
            </a:r>
          </a:p>
          <a:p>
            <a:r>
              <a:rPr lang="en-CA" sz="3600" u="sng" dirty="0"/>
              <a:t>Polynucleotides</a:t>
            </a:r>
            <a:r>
              <a:rPr lang="en-CA" sz="2000" dirty="0"/>
              <a:t> </a:t>
            </a:r>
            <a:r>
              <a:rPr lang="en-CA" sz="3200" dirty="0"/>
              <a:t>(DNA / RNA)</a:t>
            </a:r>
          </a:p>
          <a:p>
            <a:endParaRPr lang="en-CA" sz="3200" dirty="0"/>
          </a:p>
          <a:p>
            <a:r>
              <a:rPr lang="en-CA" sz="3200" dirty="0"/>
              <a:t>ACTIVE TRANSPORT </a:t>
            </a:r>
            <a:r>
              <a:rPr lang="en-CA" sz="3200" dirty="0">
                <a:sym typeface="Wingdings" panose="05000000000000000000" pitchFamily="2" charset="2"/>
              </a:rPr>
              <a:t> Requires ATP</a:t>
            </a:r>
            <a:r>
              <a:rPr lang="en-CA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50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750330-A15E-43AD-8646-BD749C2D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42" y="1298919"/>
            <a:ext cx="4456980" cy="4070875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DoEs</a:t>
            </a:r>
            <a:r>
              <a:rPr lang="en-US" sz="4400" b="1" dirty="0">
                <a:solidFill>
                  <a:schemeClr val="bg1"/>
                </a:solidFill>
              </a:rPr>
              <a:t> Transport via Vesicles Require Energy?</a:t>
            </a:r>
          </a:p>
        </p:txBody>
      </p:sp>
      <p:pic>
        <p:nvPicPr>
          <p:cNvPr id="1026" name="Picture 2" descr="Image result for exocytosis and endocytosis">
            <a:extLst>
              <a:ext uri="{FF2B5EF4-FFF2-40B4-BE49-F238E27FC236}">
                <a16:creationId xmlns:a16="http://schemas.microsoft.com/office/drawing/2014/main" id="{3B8EF44F-A001-4899-8EF6-C27AB6A0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66" y="795337"/>
            <a:ext cx="526732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B. Transport by Vesicles Sec 4.5 p78-79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2779" y="1989219"/>
            <a:ext cx="8993362" cy="4987387"/>
          </a:xfrm>
        </p:spPr>
        <p:txBody>
          <a:bodyPr>
            <a:normAutofit/>
          </a:bodyPr>
          <a:lstStyle/>
          <a:p>
            <a:r>
              <a:rPr lang="en-CA" sz="3200" u="sng" dirty="0">
                <a:solidFill>
                  <a:srgbClr val="FF0000"/>
                </a:solidFill>
              </a:rPr>
              <a:t>EXO</a:t>
            </a:r>
            <a:r>
              <a:rPr lang="en-CA" sz="3200" u="sng" dirty="0"/>
              <a:t>CYTOSIS</a:t>
            </a:r>
            <a:endParaRPr lang="en-CA" sz="3200" u="sng" dirty="0">
              <a:sym typeface="Wingdings" panose="05000000000000000000" pitchFamily="2" charset="2"/>
            </a:endParaRPr>
          </a:p>
          <a:p>
            <a:r>
              <a:rPr lang="en-CA" sz="3200" dirty="0">
                <a:sym typeface="Wingdings" panose="05000000000000000000" pitchFamily="2" charset="2"/>
              </a:rPr>
              <a:t> export OUT of cell</a:t>
            </a:r>
          </a:p>
          <a:p>
            <a:r>
              <a:rPr lang="en-CA" sz="3200" dirty="0">
                <a:sym typeface="Wingdings" panose="05000000000000000000" pitchFamily="2" charset="2"/>
              </a:rPr>
              <a:t>using vesicles from Golgi</a:t>
            </a:r>
          </a:p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media-1.web.britannica.com/eb-media/15/116815-004-05FCE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31" y="1680633"/>
            <a:ext cx="5506811" cy="4589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solidFill>
                  <a:srgbClr val="FF0000"/>
                </a:solidFill>
              </a:rPr>
              <a:t>ENDO</a:t>
            </a:r>
            <a:r>
              <a:rPr lang="en-CA" u="sng" dirty="0"/>
              <a:t>CYTOSIS </a:t>
            </a:r>
            <a:br>
              <a:rPr lang="en-CA" u="sng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286" y="2435350"/>
            <a:ext cx="1118315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3200" dirty="0">
                <a:sym typeface="Wingdings" panose="05000000000000000000" pitchFamily="2" charset="2"/>
              </a:rPr>
              <a:t>-</a:t>
            </a:r>
            <a:r>
              <a:rPr lang="en-CA" sz="3500" dirty="0">
                <a:sym typeface="Wingdings" panose="05000000000000000000" pitchFamily="2" charset="2"/>
              </a:rPr>
              <a:t>Into cell, using vesicles</a:t>
            </a:r>
          </a:p>
          <a:p>
            <a:pPr lvl="1"/>
            <a:r>
              <a:rPr lang="en-CA" sz="3500" dirty="0">
                <a:sym typeface="Wingdings" panose="05000000000000000000" pitchFamily="2" charset="2"/>
              </a:rPr>
              <a:t>-Plasma Membrane folds inwards “enveloping” substances with it</a:t>
            </a:r>
          </a:p>
          <a:p>
            <a:pPr lvl="1"/>
            <a:r>
              <a:rPr lang="en-CA" sz="3200" dirty="0">
                <a:sym typeface="Wingdings" panose="05000000000000000000" pitchFamily="2" charset="2"/>
              </a:rPr>
              <a:t>3 types:</a:t>
            </a:r>
          </a:p>
          <a:p>
            <a:pPr lvl="4"/>
            <a:r>
              <a:rPr lang="en-CA" sz="2800" dirty="0">
                <a:sym typeface="Wingdings" panose="05000000000000000000" pitchFamily="2" charset="2"/>
              </a:rPr>
              <a:t>Phagocytosis</a:t>
            </a:r>
          </a:p>
          <a:p>
            <a:pPr lvl="4"/>
            <a:r>
              <a:rPr lang="en-CA" sz="2800" dirty="0">
                <a:sym typeface="Wingdings" panose="05000000000000000000" pitchFamily="2" charset="2"/>
              </a:rPr>
              <a:t>Pinocytosis</a:t>
            </a:r>
          </a:p>
          <a:p>
            <a:pPr lvl="4"/>
            <a:r>
              <a:rPr lang="en-CA" sz="2800" dirty="0">
                <a:sym typeface="Wingdings" panose="05000000000000000000" pitchFamily="2" charset="2"/>
              </a:rPr>
              <a:t>Receptor Mediated </a:t>
            </a:r>
            <a:endParaRPr lang="en-US" dirty="0"/>
          </a:p>
        </p:txBody>
      </p:sp>
      <p:pic>
        <p:nvPicPr>
          <p:cNvPr id="5" name="Picture 4" descr="phagocy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279" y="1161048"/>
            <a:ext cx="5569228" cy="896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3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ws.collin.edu/biopage/faculty/mcculloch/1406/outlines/chapter%208/8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5" y="0"/>
            <a:ext cx="8093915" cy="60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9019" y="5737123"/>
            <a:ext cx="5663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7777" y="5526969"/>
            <a:ext cx="217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Imports food, </a:t>
            </a:r>
          </a:p>
          <a:p>
            <a:r>
              <a:rPr lang="en-CA" dirty="0">
                <a:solidFill>
                  <a:srgbClr val="FF0000"/>
                </a:solidFill>
              </a:rPr>
              <a:t>Large particles</a:t>
            </a:r>
          </a:p>
          <a:p>
            <a:r>
              <a:rPr lang="en-CA" dirty="0">
                <a:solidFill>
                  <a:srgbClr val="FF0000"/>
                </a:solidFill>
              </a:rPr>
              <a:t>Ex: </a:t>
            </a:r>
            <a:r>
              <a:rPr lang="en-CA" dirty="0" err="1">
                <a:solidFill>
                  <a:srgbClr val="FF0000"/>
                </a:solidFill>
              </a:rPr>
              <a:t>Ameoba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Macrophage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709" y="5460124"/>
            <a:ext cx="2166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Imports liquids, </a:t>
            </a:r>
          </a:p>
          <a:p>
            <a:r>
              <a:rPr lang="en-CA" dirty="0">
                <a:solidFill>
                  <a:srgbClr val="FF0000"/>
                </a:solidFill>
              </a:rPr>
              <a:t>Small particles</a:t>
            </a:r>
          </a:p>
          <a:p>
            <a:r>
              <a:rPr lang="en-CA" dirty="0">
                <a:solidFill>
                  <a:srgbClr val="FF0000"/>
                </a:solidFill>
              </a:rPr>
              <a:t>Ex: Blood Cells in kidney &amp; intestines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1438" y="5657671"/>
            <a:ext cx="367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vitamins, hormones</a:t>
            </a:r>
          </a:p>
          <a:p>
            <a:r>
              <a:rPr lang="en-CA" dirty="0">
                <a:solidFill>
                  <a:srgbClr val="FF0000"/>
                </a:solidFill>
              </a:rPr>
              <a:t> lipoproteins (cholesterol)</a:t>
            </a:r>
          </a:p>
          <a:p>
            <a:r>
              <a:rPr lang="en-CA" dirty="0">
                <a:solidFill>
                  <a:srgbClr val="FF0000"/>
                </a:solidFill>
              </a:rPr>
              <a:t>BIND to specific RECEPTOR</a:t>
            </a:r>
          </a:p>
          <a:p>
            <a:r>
              <a:rPr lang="en-CA" dirty="0">
                <a:solidFill>
                  <a:srgbClr val="FF0000"/>
                </a:solidFill>
              </a:rPr>
              <a:t>Forms a coated pit!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6" descr="http://3.bp.blogspot.com/-VvtyNxFwc-4/T9HLcOZ5JTI/AAAAAAAAAnc/0A90NXabo6g/s1600/receptor+mediated+endocytosis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7" y="2256503"/>
            <a:ext cx="12013788" cy="33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5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being shown?</a:t>
            </a:r>
            <a:endParaRPr lang="en-US" dirty="0"/>
          </a:p>
        </p:txBody>
      </p:sp>
      <p:pic>
        <p:nvPicPr>
          <p:cNvPr id="4" name="Picture 3" descr="http://www.quia.com/files/quia/users/lmcgee/membranetransport/receptor-mediated-endocyto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41" y="2093587"/>
            <a:ext cx="5279923" cy="41000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6749" y="1429228"/>
            <a:ext cx="5447070" cy="5428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200" b="1" u="sng" dirty="0">
                <a:solidFill>
                  <a:srgbClr val="FFC000"/>
                </a:solidFill>
              </a:rPr>
              <a:t>KEY WORDS:</a:t>
            </a:r>
          </a:p>
          <a:p>
            <a:r>
              <a:rPr lang="en-CA" sz="3200" dirty="0">
                <a:solidFill>
                  <a:srgbClr val="FF0000"/>
                </a:solidFill>
              </a:rPr>
              <a:t>Endo- to enter the cell</a:t>
            </a:r>
          </a:p>
          <a:p>
            <a:r>
              <a:rPr lang="en-CA" sz="3200" dirty="0">
                <a:solidFill>
                  <a:srgbClr val="FF0000"/>
                </a:solidFill>
              </a:rPr>
              <a:t>Exo- to exit</a:t>
            </a:r>
          </a:p>
          <a:p>
            <a:r>
              <a:rPr lang="en-CA" sz="3200" dirty="0" err="1">
                <a:solidFill>
                  <a:srgbClr val="FF0000"/>
                </a:solidFill>
              </a:rPr>
              <a:t>Cytosis</a:t>
            </a:r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 vesicles</a:t>
            </a:r>
          </a:p>
          <a:p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Cell membrane</a:t>
            </a:r>
          </a:p>
          <a:p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Protein Receptors</a:t>
            </a:r>
          </a:p>
          <a:p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Solute</a:t>
            </a:r>
          </a:p>
          <a:p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Concentrations</a:t>
            </a:r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CA" sz="3200" dirty="0">
                <a:solidFill>
                  <a:srgbClr val="FF0000"/>
                </a:solidFill>
                <a:sym typeface="Wingdings" panose="05000000000000000000" pitchFamily="2" charset="2"/>
              </a:rPr>
              <a:t>Active/Passive Transport? 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58919"/>
            <a:ext cx="9419640" cy="825635"/>
          </a:xfrm>
        </p:spPr>
        <p:txBody>
          <a:bodyPr/>
          <a:lstStyle/>
          <a:p>
            <a:pPr>
              <a:defRPr/>
            </a:pPr>
            <a:r>
              <a:rPr lang="en-CA" b="1" u="sng" dirty="0">
                <a:solidFill>
                  <a:srgbClr val="C00000"/>
                </a:solidFill>
              </a:rPr>
              <a:t>Receptor Mediated Endocytosis</a:t>
            </a:r>
            <a:br>
              <a:rPr lang="en-CA" b="1" u="sng" dirty="0">
                <a:solidFill>
                  <a:srgbClr val="C00000"/>
                </a:solidFill>
              </a:rPr>
            </a:br>
            <a:r>
              <a:rPr lang="en-CA" dirty="0"/>
              <a:t>BIG IDEAS</a:t>
            </a:r>
            <a:br>
              <a:rPr lang="en-CA" dirty="0"/>
            </a:b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07" y="2116179"/>
            <a:ext cx="10394193" cy="4532271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CA" sz="3200" dirty="0"/>
              <a:t>A form of pinocytosis</a:t>
            </a:r>
            <a:r>
              <a:rPr lang="en-CA" sz="3200" dirty="0">
                <a:sym typeface="Wingdings" panose="05000000000000000000" pitchFamily="2" charset="2"/>
              </a:rPr>
              <a:t> uses vesicles &amp; ATP </a:t>
            </a:r>
            <a:endParaRPr lang="en-CA" sz="3200" dirty="0"/>
          </a:p>
          <a:p>
            <a:pPr lvl="1">
              <a:defRPr/>
            </a:pPr>
            <a:r>
              <a:rPr lang="en-CA" sz="3200" dirty="0"/>
              <a:t>Very Specific</a:t>
            </a:r>
          </a:p>
          <a:p>
            <a:pPr lvl="1">
              <a:defRPr/>
            </a:pPr>
            <a:r>
              <a:rPr lang="en-CA" sz="3200" dirty="0"/>
              <a:t>Involves vitamins, hormones, lipoproteins (LDL)</a:t>
            </a:r>
            <a:r>
              <a:rPr lang="en-CA" sz="3200" dirty="0">
                <a:sym typeface="Wingdings" panose="05000000000000000000" pitchFamily="2" charset="2"/>
              </a:rPr>
              <a:t> binding to </a:t>
            </a:r>
            <a:r>
              <a:rPr lang="en-CA" sz="3200" dirty="0" err="1">
                <a:sym typeface="Wingdings" panose="05000000000000000000" pitchFamily="2" charset="2"/>
              </a:rPr>
              <a:t>receptorscoated</a:t>
            </a:r>
            <a:r>
              <a:rPr lang="en-CA" sz="3200" dirty="0">
                <a:sym typeface="Wingdings" panose="05000000000000000000" pitchFamily="2" charset="2"/>
              </a:rPr>
              <a:t> pit vesicle form</a:t>
            </a:r>
            <a:endParaRPr lang="en-CA" sz="3200" dirty="0"/>
          </a:p>
          <a:p>
            <a:pPr lvl="1">
              <a:defRPr/>
            </a:pPr>
            <a:r>
              <a:rPr lang="en-CA" sz="3200" dirty="0"/>
              <a:t>Used to move substances IN &amp; to TRANSFER substances between cells (</a:t>
            </a:r>
            <a:r>
              <a:rPr lang="en-CA" sz="3200" dirty="0" err="1"/>
              <a:t>eg</a:t>
            </a:r>
            <a:r>
              <a:rPr lang="en-CA" sz="3200" dirty="0"/>
              <a:t> move from mother’s blood to baby’s blood at placenta)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2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462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How Are Vesicles Involved in Transport Across the Membrane?</vt:lpstr>
      <vt:lpstr>Exo &amp; Endocytosis both use vesicles to move macromolecules such as…</vt:lpstr>
      <vt:lpstr>PowerPoint Presentation</vt:lpstr>
      <vt:lpstr>B. Transport by Vesicles Sec 4.5 p78-79</vt:lpstr>
      <vt:lpstr>ENDOCYTOSIS  </vt:lpstr>
      <vt:lpstr>PowerPoint Presentation</vt:lpstr>
      <vt:lpstr>PowerPoint Presentation</vt:lpstr>
      <vt:lpstr>What is being shown?</vt:lpstr>
      <vt:lpstr>Receptor Mediated Endocytosis BIG IDEAS </vt:lpstr>
      <vt:lpstr>Hyper-Cholesterolemia</vt:lpstr>
      <vt:lpstr>Hyper-Cholesterolemia</vt:lpstr>
      <vt:lpstr>Rapid Review Video &amp;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12</cp:revision>
  <dcterms:created xsi:type="dcterms:W3CDTF">2019-11-05T17:37:24Z</dcterms:created>
  <dcterms:modified xsi:type="dcterms:W3CDTF">2019-11-07T18:19:29Z</dcterms:modified>
</cp:coreProperties>
</file>