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03" r:id="rId2"/>
    <p:sldId id="311" r:id="rId3"/>
    <p:sldId id="297" r:id="rId4"/>
    <p:sldId id="312" r:id="rId5"/>
    <p:sldId id="305" r:id="rId6"/>
    <p:sldId id="306" r:id="rId7"/>
    <p:sldId id="313" r:id="rId8"/>
    <p:sldId id="263" r:id="rId9"/>
    <p:sldId id="315" r:id="rId10"/>
    <p:sldId id="264" r:id="rId11"/>
    <p:sldId id="319" r:id="rId12"/>
    <p:sldId id="265" r:id="rId13"/>
    <p:sldId id="320" r:id="rId14"/>
    <p:sldId id="266" r:id="rId15"/>
    <p:sldId id="321" r:id="rId16"/>
    <p:sldId id="307" r:id="rId17"/>
    <p:sldId id="308" r:id="rId18"/>
    <p:sldId id="28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D1D20B6-D8F6-4F78-9600-540CE62439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172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7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ll.chemistry.uakron.edu/genobc/animations/collapse.mov" TargetMode="External"/><Relationship Id="rId2" Type="http://schemas.openxmlformats.org/officeDocument/2006/relationships/hyperlink" Target="http://www.tvdsb.on.ca/westmin/science/sbi3a1/Cells/Osmosi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IaZ8MtF3C6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uinterview.com/wp-content/uploads/2015/08/news-justin-bieber-what-do-you-me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57" y="1545020"/>
            <a:ext cx="65722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4430111" y="0"/>
            <a:ext cx="7236372" cy="2995448"/>
          </a:xfrm>
          <a:prstGeom prst="wedgeEllipseCallout">
            <a:avLst>
              <a:gd name="adj1" fmla="val -54602"/>
              <a:gd name="adj2" fmla="val 38816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-104417" y="-1"/>
            <a:ext cx="8048297" cy="6858001"/>
          </a:xfrm>
          <a:prstGeom prst="wedgeEllipseCallout">
            <a:avLst>
              <a:gd name="adj1" fmla="val 59328"/>
              <a:gd name="adj2" fmla="val -12051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Callout 6"/>
          <p:cNvSpPr/>
          <p:nvPr/>
        </p:nvSpPr>
        <p:spPr>
          <a:xfrm>
            <a:off x="9318171" y="0"/>
            <a:ext cx="2873829" cy="1719943"/>
          </a:xfrm>
          <a:prstGeom prst="cloudCallou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863958" y="511628"/>
            <a:ext cx="1782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</a:rPr>
              <a:t>Do you want me to diffuse?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20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82367" y="-105813"/>
            <a:ext cx="10972800" cy="1143000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FF0000"/>
                </a:solidFill>
              </a:rPr>
              <a:t>Isotonic Solutions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62756"/>
            <a:ext cx="9143999" cy="586416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600" dirty="0" err="1"/>
              <a:t>iso</a:t>
            </a:r>
            <a:r>
              <a:rPr lang="en-US" altLang="en-US" sz="3600" dirty="0"/>
              <a:t> = “the same”  &amp;  tonic = “solution”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3600" dirty="0"/>
          </a:p>
          <a:p>
            <a:pPr>
              <a:lnSpc>
                <a:spcPct val="90000"/>
              </a:lnSpc>
            </a:pPr>
            <a:r>
              <a:rPr lang="en-US" altLang="en-US" sz="3600" dirty="0"/>
              <a:t>Equal concentration of solute on outside &amp;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3600" dirty="0"/>
              <a:t>On inside of cell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3600" dirty="0"/>
          </a:p>
          <a:p>
            <a:pPr>
              <a:lnSpc>
                <a:spcPct val="90000"/>
              </a:lnSpc>
            </a:pPr>
            <a:r>
              <a:rPr lang="en-US" altLang="en-US" sz="3600" dirty="0"/>
              <a:t>water moves into cell at equal rate to water moving out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3600" dirty="0"/>
          </a:p>
          <a:p>
            <a:pPr>
              <a:lnSpc>
                <a:spcPct val="90000"/>
              </a:lnSpc>
            </a:pPr>
            <a:r>
              <a:rPr lang="en-US" altLang="en-US" sz="3600" dirty="0"/>
              <a:t>cell  stays the same, is  at </a:t>
            </a:r>
            <a:r>
              <a:rPr lang="en-US" altLang="en-US" sz="3600" b="1" dirty="0">
                <a:solidFill>
                  <a:schemeClr val="accent5">
                    <a:lumMod val="75000"/>
                  </a:schemeClr>
                </a:solidFill>
              </a:rPr>
              <a:t>EQUILIBRIUM</a:t>
            </a:r>
            <a:endParaRPr lang="en-US" altLang="en-US" sz="3600" b="1" dirty="0"/>
          </a:p>
        </p:txBody>
      </p:sp>
      <p:pic>
        <p:nvPicPr>
          <p:cNvPr id="117767" name="Picture 7" descr="tonicity rb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37" b="37617"/>
          <a:stretch>
            <a:fillRect/>
          </a:stretch>
        </p:blipFill>
        <p:spPr>
          <a:xfrm>
            <a:off x="8601076" y="662756"/>
            <a:ext cx="3124200" cy="2103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769" name="Picture 9" descr="tonicity plant cell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3" r="31622"/>
          <a:stretch>
            <a:fillRect/>
          </a:stretch>
        </p:blipFill>
        <p:spPr>
          <a:xfrm>
            <a:off x="9392992" y="3137338"/>
            <a:ext cx="2162175" cy="297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899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smosis in plant and animal cells">
            <a:extLst>
              <a:ext uri="{FF2B5EF4-FFF2-40B4-BE49-F238E27FC236}">
                <a16:creationId xmlns:a16="http://schemas.microsoft.com/office/drawing/2014/main" id="{C580A5C6-8C4E-4FAE-BB0F-EDA3DF3C7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6587" y="185992"/>
            <a:ext cx="8526528" cy="667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074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2327" y="-165368"/>
            <a:ext cx="10972800" cy="1143000"/>
          </a:xfrm>
        </p:spPr>
        <p:txBody>
          <a:bodyPr>
            <a:normAutofit/>
          </a:bodyPr>
          <a:lstStyle/>
          <a:p>
            <a:r>
              <a:rPr lang="en-US" altLang="en-US" sz="4000" b="1" u="sng" dirty="0">
                <a:solidFill>
                  <a:srgbClr val="FF0000"/>
                </a:solidFill>
              </a:rPr>
              <a:t>Hypotonic Solutions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1693" y="777224"/>
            <a:ext cx="9729116" cy="6272162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sz="4100" dirty="0"/>
              <a:t>hypo = “lower”</a:t>
            </a:r>
          </a:p>
          <a:p>
            <a:endParaRPr lang="en-US" altLang="en-US" sz="4100" dirty="0"/>
          </a:p>
          <a:p>
            <a:r>
              <a:rPr lang="en-US" altLang="en-US" sz="4100" dirty="0">
                <a:solidFill>
                  <a:schemeClr val="accent5">
                    <a:lumMod val="50000"/>
                  </a:schemeClr>
                </a:solidFill>
              </a:rPr>
              <a:t>LOWER solute concentration OUTSIDE cell</a:t>
            </a:r>
          </a:p>
          <a:p>
            <a:endParaRPr lang="en-US" altLang="en-US" sz="4100" dirty="0"/>
          </a:p>
          <a:p>
            <a:r>
              <a:rPr lang="en-US" altLang="en-US" sz="4100" dirty="0">
                <a:solidFill>
                  <a:schemeClr val="bg2"/>
                </a:solidFill>
              </a:rPr>
              <a:t>More water outside cell </a:t>
            </a:r>
            <a:r>
              <a:rPr lang="en-US" altLang="en-US" sz="4100" dirty="0">
                <a:sym typeface="Wingdings" panose="05000000000000000000" pitchFamily="2" charset="2"/>
              </a:rPr>
              <a:t></a:t>
            </a:r>
            <a:r>
              <a:rPr lang="en-US" altLang="en-US" sz="4100" dirty="0"/>
              <a:t> water moves </a:t>
            </a:r>
            <a:r>
              <a:rPr lang="en-US" altLang="en-US" sz="41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INTO</a:t>
            </a:r>
            <a:r>
              <a:rPr lang="en-US" altLang="en-US" sz="4100" dirty="0"/>
              <a:t> cell</a:t>
            </a:r>
          </a:p>
          <a:p>
            <a:endParaRPr lang="en-US" altLang="en-US" sz="4100" dirty="0"/>
          </a:p>
          <a:p>
            <a:r>
              <a:rPr lang="en-US" altLang="en-US" sz="4100" dirty="0"/>
              <a:t>cell swells</a:t>
            </a:r>
          </a:p>
          <a:p>
            <a:pPr marL="0" indent="0">
              <a:buNone/>
            </a:pPr>
            <a:endParaRPr lang="en-US" altLang="en-US" sz="4100" dirty="0"/>
          </a:p>
          <a:p>
            <a:r>
              <a:rPr lang="en-US" altLang="en-US" sz="4100" b="1" u="sng" dirty="0">
                <a:solidFill>
                  <a:schemeClr val="accent5">
                    <a:lumMod val="75000"/>
                  </a:schemeClr>
                </a:solidFill>
              </a:rPr>
              <a:t>LYSIS</a:t>
            </a:r>
            <a:r>
              <a:rPr lang="en-US" altLang="en-US" sz="4100" dirty="0"/>
              <a:t> –bursting of cells may occur in animal cells</a:t>
            </a:r>
          </a:p>
          <a:p>
            <a:pPr marL="0" indent="0">
              <a:buNone/>
            </a:pPr>
            <a:endParaRPr lang="en-US" altLang="en-US" sz="4100" dirty="0"/>
          </a:p>
          <a:p>
            <a:r>
              <a:rPr lang="en-US" altLang="en-US" sz="4100" b="1" u="sng" dirty="0">
                <a:solidFill>
                  <a:schemeClr val="accent5">
                    <a:lumMod val="75000"/>
                  </a:schemeClr>
                </a:solidFill>
              </a:rPr>
              <a:t>TURGOR PRESSURE</a:t>
            </a:r>
            <a:r>
              <a:rPr lang="en-US" altLang="en-US" sz="4100" dirty="0">
                <a:solidFill>
                  <a:schemeClr val="accent5">
                    <a:lumMod val="75000"/>
                  </a:schemeClr>
                </a:solidFill>
              </a:rPr>
              <a:t> - </a:t>
            </a:r>
            <a:r>
              <a:rPr lang="en-US" altLang="en-US" sz="4100" dirty="0"/>
              <a:t>builds up in plant cells</a:t>
            </a:r>
          </a:p>
          <a:p>
            <a:pPr marL="0" indent="0">
              <a:buNone/>
            </a:pPr>
            <a:r>
              <a:rPr lang="en-CA" altLang="en-US" sz="3600" dirty="0">
                <a:sym typeface="Wingdings" panose="05000000000000000000" pitchFamily="2" charset="2"/>
              </a:rPr>
              <a:t> Vacuole pushes outwards against cell wall</a:t>
            </a:r>
            <a:endParaRPr lang="en-US" altLang="en-US" sz="3600" dirty="0"/>
          </a:p>
          <a:p>
            <a:endParaRPr lang="en-US" altLang="en-US" sz="2400" dirty="0"/>
          </a:p>
        </p:txBody>
      </p:sp>
      <p:pic>
        <p:nvPicPr>
          <p:cNvPr id="119813" name="Picture 5" descr="tonicity rb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3" t="28738" r="23586"/>
          <a:stretch>
            <a:fillRect/>
          </a:stretch>
        </p:blipFill>
        <p:spPr>
          <a:xfrm>
            <a:off x="8711561" y="255992"/>
            <a:ext cx="3124200" cy="2101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815" name="Picture 7" descr="tonicity plant cell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6" r="990"/>
          <a:stretch>
            <a:fillRect/>
          </a:stretch>
        </p:blipFill>
        <p:spPr>
          <a:xfrm>
            <a:off x="9401689" y="3076903"/>
            <a:ext cx="2103438" cy="304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832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smosis in plant and animal cells">
            <a:extLst>
              <a:ext uri="{FF2B5EF4-FFF2-40B4-BE49-F238E27FC236}">
                <a16:creationId xmlns:a16="http://schemas.microsoft.com/office/drawing/2014/main" id="{C580A5C6-8C4E-4FAE-BB0F-EDA3DF3C7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6587" y="185992"/>
            <a:ext cx="8526528" cy="667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701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75513" y="-192850"/>
            <a:ext cx="10972800" cy="1143000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FF0000"/>
                </a:solidFill>
              </a:rPr>
              <a:t>Hypertonic Solutions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5513" y="965916"/>
            <a:ext cx="8978845" cy="538758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hyper= “ higher”</a:t>
            </a:r>
          </a:p>
          <a:p>
            <a:pPr>
              <a:lnSpc>
                <a:spcPct val="90000"/>
              </a:lnSpc>
            </a:pPr>
            <a:endParaRPr lang="en-US" altLang="en-US" sz="3200" dirty="0"/>
          </a:p>
          <a:p>
            <a:pPr>
              <a:lnSpc>
                <a:spcPct val="90000"/>
              </a:lnSpc>
            </a:pPr>
            <a:r>
              <a:rPr lang="en-US" altLang="en-US" sz="3200" dirty="0"/>
              <a:t>HIGHER solute concentration outside of cell</a:t>
            </a:r>
          </a:p>
          <a:p>
            <a:pPr>
              <a:lnSpc>
                <a:spcPct val="90000"/>
              </a:lnSpc>
            </a:pPr>
            <a:endParaRPr lang="en-US" altLang="en-US" sz="3200" dirty="0"/>
          </a:p>
          <a:p>
            <a:pPr>
              <a:lnSpc>
                <a:spcPct val="90000"/>
              </a:lnSpc>
            </a:pPr>
            <a:r>
              <a:rPr lang="en-US" altLang="en-US" sz="3200" dirty="0"/>
              <a:t>water concentration is lower outside cell</a:t>
            </a:r>
          </a:p>
          <a:p>
            <a:pPr>
              <a:lnSpc>
                <a:spcPct val="90000"/>
              </a:lnSpc>
            </a:pPr>
            <a:endParaRPr lang="en-US" altLang="en-US" sz="3200" dirty="0"/>
          </a:p>
          <a:p>
            <a:pPr>
              <a:lnSpc>
                <a:spcPct val="90000"/>
              </a:lnSpc>
            </a:pPr>
            <a:r>
              <a:rPr lang="en-US" altLang="en-US" sz="3200" dirty="0"/>
              <a:t>net movement of water </a:t>
            </a:r>
            <a:r>
              <a:rPr lang="en-US" altLang="en-US" sz="3200" b="1" u="sng" dirty="0">
                <a:solidFill>
                  <a:schemeClr val="accent5">
                    <a:lumMod val="75000"/>
                  </a:schemeClr>
                </a:solidFill>
              </a:rPr>
              <a:t>LEAVES </a:t>
            </a:r>
            <a:r>
              <a:rPr lang="en-US" altLang="en-US" sz="3200" dirty="0"/>
              <a:t>cell</a:t>
            </a:r>
          </a:p>
          <a:p>
            <a:pPr>
              <a:lnSpc>
                <a:spcPct val="90000"/>
              </a:lnSpc>
            </a:pPr>
            <a:endParaRPr lang="en-US" altLang="en-US" sz="3200" dirty="0"/>
          </a:p>
          <a:p>
            <a:pPr>
              <a:lnSpc>
                <a:spcPct val="90000"/>
              </a:lnSpc>
            </a:pPr>
            <a:r>
              <a:rPr lang="en-US" altLang="en-US" sz="3200" b="1" u="sng" dirty="0">
                <a:solidFill>
                  <a:srgbClr val="FF0000"/>
                </a:solidFill>
              </a:rPr>
              <a:t>CRENATION</a:t>
            </a:r>
            <a:r>
              <a:rPr lang="en-US" altLang="en-US" sz="3200" dirty="0"/>
              <a:t> occurs in animal cells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3200" dirty="0"/>
          </a:p>
          <a:p>
            <a:pPr>
              <a:lnSpc>
                <a:spcPct val="90000"/>
              </a:lnSpc>
            </a:pPr>
            <a:r>
              <a:rPr lang="en-US" altLang="en-US" sz="3200" b="1" u="sng" dirty="0">
                <a:solidFill>
                  <a:srgbClr val="FF0000"/>
                </a:solidFill>
              </a:rPr>
              <a:t>PLASMOLYSIS</a:t>
            </a:r>
            <a:r>
              <a:rPr lang="en-US" altLang="en-US" sz="3200" dirty="0"/>
              <a:t> occurs in plant cells</a:t>
            </a:r>
          </a:p>
        </p:txBody>
      </p:sp>
      <p:pic>
        <p:nvPicPr>
          <p:cNvPr id="121862" name="Picture 6" descr="tonicity rb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14" r="-1572" b="47508"/>
          <a:stretch>
            <a:fillRect/>
          </a:stretch>
        </p:blipFill>
        <p:spPr>
          <a:xfrm>
            <a:off x="9452039" y="378650"/>
            <a:ext cx="1900237" cy="2667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863" name="Picture 7" descr="tonicity plant cell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78"/>
          <a:stretch>
            <a:fillRect/>
          </a:stretch>
        </p:blipFill>
        <p:spPr>
          <a:xfrm>
            <a:off x="9727895" y="3114675"/>
            <a:ext cx="1773237" cy="2667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 descr="Image result for cren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519" y="4810124"/>
            <a:ext cx="173355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732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88221-0849-406F-9A4B-B638DC7D0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FF00"/>
                </a:solidFill>
              </a:rPr>
              <a:t>Practice-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C51C8-4A42-41A8-9DAF-7C186DE300C2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Read </a:t>
            </a:r>
            <a:r>
              <a:rPr lang="en-US" sz="3200" dirty="0" err="1"/>
              <a:t>pg</a:t>
            </a:r>
            <a:r>
              <a:rPr lang="en-US" sz="3200" dirty="0"/>
              <a:t> 74-75</a:t>
            </a:r>
          </a:p>
          <a:p>
            <a:r>
              <a:rPr lang="en-US" sz="3200" dirty="0"/>
              <a:t>Complete the table on the back of your handout</a:t>
            </a:r>
          </a:p>
          <a:p>
            <a:r>
              <a:rPr lang="en-US" sz="3200" dirty="0"/>
              <a:t>Try the multiple choice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883B62-D178-4FD3-965C-C8E7D1BF7766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37E879-8E11-457A-BB0F-E192E6739D2D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43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ren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12" y="387089"/>
            <a:ext cx="8265411" cy="620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ren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022" y="2897618"/>
            <a:ext cx="3366977" cy="251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936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10" y="488985"/>
            <a:ext cx="9924090" cy="600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645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609600"/>
            <a:ext cx="2859612" cy="3090530"/>
          </a:xfrm>
        </p:spPr>
        <p:txBody>
          <a:bodyPr/>
          <a:lstStyle/>
          <a:p>
            <a:r>
              <a:rPr lang="en-CA" dirty="0"/>
              <a:t>Extra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3" y="2133601"/>
            <a:ext cx="3022899" cy="4292906"/>
          </a:xfrm>
        </p:spPr>
        <p:txBody>
          <a:bodyPr>
            <a:normAutofit/>
          </a:bodyPr>
          <a:lstStyle/>
          <a:p>
            <a:r>
              <a:rPr lang="en-CA" sz="3200" dirty="0"/>
              <a:t>Why are veggies sprayed with water at the grocery store?</a:t>
            </a:r>
          </a:p>
          <a:p>
            <a:r>
              <a:rPr lang="en-CA" sz="3200" dirty="0"/>
              <a:t>Explain using tonicity vocab!</a:t>
            </a:r>
            <a:endParaRPr lang="en-US" sz="3200" dirty="0"/>
          </a:p>
        </p:txBody>
      </p:sp>
      <p:pic>
        <p:nvPicPr>
          <p:cNvPr id="1026" name="Picture 2" descr="http://www.vividbrand.com/wp-content/uploads/photo10-546x4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413" y="219940"/>
            <a:ext cx="8305844" cy="620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627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Osmosis &amp; Tonicity Links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hlinkClick r:id="rId2"/>
              </a:rPr>
              <a:t>http://www.tvdsb.on.ca/westmin/science/sbi3a1/Cells/Osmosis.htm</a:t>
            </a:r>
            <a:r>
              <a:rPr lang="en-US" altLang="en-US" dirty="0"/>
              <a:t> (tonicity)</a:t>
            </a:r>
          </a:p>
          <a:p>
            <a:r>
              <a:rPr lang="en-US" altLang="en-US" dirty="0">
                <a:hlinkClick r:id="rId3"/>
              </a:rPr>
              <a:t>http://ull.chemistry.uakron.edu/genobc/animations/collapse.mov</a:t>
            </a:r>
            <a:r>
              <a:rPr lang="en-US" altLang="en-US" dirty="0"/>
              <a:t> (crenation)</a:t>
            </a:r>
          </a:p>
          <a:p>
            <a:r>
              <a:rPr lang="en-US" dirty="0" err="1">
                <a:hlinkClick r:id="rId4"/>
              </a:rPr>
              <a:t>Ameoba</a:t>
            </a:r>
            <a:r>
              <a:rPr lang="en-US" dirty="0">
                <a:hlinkClick r:id="rId4"/>
              </a:rPr>
              <a:t> Sisters- https://www.youtube.com/watch?v=IaZ8MtF3C6M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671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toni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615" y="0"/>
            <a:ext cx="6900533" cy="692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justin bieb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477" y="0"/>
            <a:ext cx="5806092" cy="692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3062174" y="163322"/>
            <a:ext cx="2679405" cy="2806996"/>
          </a:xfrm>
          <a:prstGeom prst="wedgeEllipseCallout">
            <a:avLst>
              <a:gd name="adj1" fmla="val -72209"/>
              <a:gd name="adj2" fmla="val 685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17614" y="205590"/>
            <a:ext cx="21239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i="1" dirty="0">
                <a:solidFill>
                  <a:schemeClr val="bg1"/>
                </a:solidFill>
              </a:rPr>
              <a:t>The song was never about Selina…</a:t>
            </a:r>
          </a:p>
          <a:p>
            <a:endParaRPr lang="en-CA" sz="2400" b="1" i="1" dirty="0">
              <a:solidFill>
                <a:schemeClr val="bg1"/>
              </a:solidFill>
            </a:endParaRPr>
          </a:p>
          <a:p>
            <a:r>
              <a:rPr lang="en-CA" sz="2400" b="1" i="1" dirty="0">
                <a:solidFill>
                  <a:schemeClr val="bg1"/>
                </a:solidFill>
              </a:rPr>
              <a:t>I’m  trying to teach you TONICITY!</a:t>
            </a:r>
          </a:p>
        </p:txBody>
      </p:sp>
    </p:spTree>
    <p:extLst>
      <p:ext uri="{BB962C8B-B14F-4D97-AF65-F5344CB8AC3E}">
        <p14:creationId xmlns:p14="http://schemas.microsoft.com/office/powerpoint/2010/main" val="1726388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limp celery">
            <a:extLst>
              <a:ext uri="{FF2B5EF4-FFF2-40B4-BE49-F238E27FC236}">
                <a16:creationId xmlns:a16="http://schemas.microsoft.com/office/drawing/2014/main" id="{0418F04D-6D3F-4F92-BCC8-4250BFE942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3084" b="6007"/>
          <a:stretch/>
        </p:blipFill>
        <p:spPr bwMode="auto">
          <a:xfrm>
            <a:off x="20" y="92775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7898" y="4813850"/>
            <a:ext cx="4513792" cy="914401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 4.3 </a:t>
            </a:r>
          </a:p>
          <a:p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pg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74-75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2211" y="2019301"/>
            <a:ext cx="4513792" cy="2819398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OSMOSIS &amp; TONICITY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447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259B2-D280-448D-8B46-4050A5923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892" y="609600"/>
            <a:ext cx="5550334" cy="1456267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Meet Tom…</a:t>
            </a:r>
          </a:p>
        </p:txBody>
      </p:sp>
      <p:pic>
        <p:nvPicPr>
          <p:cNvPr id="2050" name="Picture 2" descr="Image result for ER doctor">
            <a:extLst>
              <a:ext uri="{FF2B5EF4-FFF2-40B4-BE49-F238E27FC236}">
                <a16:creationId xmlns:a16="http://schemas.microsoft.com/office/drawing/2014/main" id="{A85DC8A0-66D2-4C6A-BD7F-058CE56A8F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0955"/>
          <a:stretch/>
        </p:blipFill>
        <p:spPr bwMode="auto">
          <a:xfrm>
            <a:off x="20" y="10"/>
            <a:ext cx="4635988" cy="426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IV bag">
            <a:extLst>
              <a:ext uri="{FF2B5EF4-FFF2-40B4-BE49-F238E27FC236}">
                <a16:creationId xmlns:a16="http://schemas.microsoft.com/office/drawing/2014/main" id="{83985089-8C9E-46BC-9D4C-C0E74842D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67"/>
          <a:stretch/>
        </p:blipFill>
        <p:spPr bwMode="auto">
          <a:xfrm>
            <a:off x="20" y="4267831"/>
            <a:ext cx="4635988" cy="259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2F005-9C90-4BFE-A672-2804FA038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6892" y="2142067"/>
            <a:ext cx="5550334" cy="364913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67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b="1" u="sng" dirty="0"/>
              <a:t>Osmosis</a:t>
            </a:r>
            <a:endParaRPr lang="en-US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1307725" cy="36491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5400" dirty="0"/>
              <a:t>Osmosis: The special name given to                                 </a:t>
            </a:r>
            <a:r>
              <a:rPr lang="en-CA" sz="5400" u="sng" dirty="0">
                <a:solidFill>
                  <a:srgbClr val="FFFF00"/>
                </a:solidFill>
              </a:rPr>
              <a:t>the diffusion of water</a:t>
            </a:r>
          </a:p>
          <a:p>
            <a:pPr marL="0" indent="0">
              <a:buNone/>
            </a:pPr>
            <a:endParaRPr lang="en-CA" sz="5400" u="sng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CA" sz="5400" u="sng" dirty="0"/>
              <a:t>Definition: </a:t>
            </a:r>
            <a:r>
              <a:rPr lang="en-CA" sz="5400" dirty="0">
                <a:solidFill>
                  <a:srgbClr val="FFFF00"/>
                </a:solidFill>
              </a:rPr>
              <a:t>the movement of water from high to low concentration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36658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1608" y="0"/>
            <a:ext cx="5811625" cy="6544734"/>
          </a:xfrm>
        </p:spPr>
        <p:txBody>
          <a:bodyPr>
            <a:normAutofit/>
          </a:bodyPr>
          <a:lstStyle/>
          <a:p>
            <a:r>
              <a:rPr lang="en-CA" sz="4800" dirty="0"/>
              <a:t>Passage of water across the membrane is believed to require special</a:t>
            </a:r>
            <a:r>
              <a:rPr lang="en-US" sz="4800" dirty="0"/>
              <a:t> </a:t>
            </a:r>
            <a:r>
              <a:rPr lang="en-US" sz="4800" u="sng" dirty="0">
                <a:solidFill>
                  <a:srgbClr val="FFFF00"/>
                </a:solidFill>
              </a:rPr>
              <a:t>channel proteins</a:t>
            </a:r>
            <a:r>
              <a:rPr lang="en-US" sz="4800" dirty="0"/>
              <a:t> called </a:t>
            </a:r>
            <a:r>
              <a:rPr lang="en-US" sz="4800" u="sng" dirty="0" err="1">
                <a:solidFill>
                  <a:srgbClr val="FFFF00"/>
                </a:solidFill>
              </a:rPr>
              <a:t>aquaporins</a:t>
            </a:r>
            <a:endParaRPr lang="en-CA" sz="4800" u="sng" dirty="0">
              <a:solidFill>
                <a:srgbClr val="FFFF00"/>
              </a:solidFill>
            </a:endParaRPr>
          </a:p>
        </p:txBody>
      </p:sp>
      <p:pic>
        <p:nvPicPr>
          <p:cNvPr id="1026" name="Picture 2" descr="Image result for aquapor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363" y="894468"/>
            <a:ext cx="7162637" cy="538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656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smosis5"/>
          <p:cNvPicPr/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756" y="2058240"/>
            <a:ext cx="4546242" cy="35723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8466" y="302374"/>
            <a:ext cx="703186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Label the following on the diagram: </a:t>
            </a:r>
          </a:p>
          <a:p>
            <a:endParaRPr lang="en-US" sz="3600" b="1" dirty="0"/>
          </a:p>
          <a:p>
            <a:r>
              <a:rPr lang="en-US" sz="3600" b="1" dirty="0"/>
              <a:t> </a:t>
            </a:r>
            <a:endParaRPr lang="en-US" sz="3600" dirty="0"/>
          </a:p>
          <a:p>
            <a:pPr marL="571500" indent="-571500">
              <a:buFontTx/>
              <a:buChar char="-"/>
            </a:pPr>
            <a:r>
              <a:rPr lang="en-US" sz="3600" dirty="0"/>
              <a:t>phospholipid bilayer </a:t>
            </a:r>
          </a:p>
          <a:p>
            <a:pPr marL="571500" indent="-571500">
              <a:buFontTx/>
              <a:buChar char="-"/>
            </a:pPr>
            <a:r>
              <a:rPr lang="en-US" sz="3600" dirty="0"/>
              <a:t> water molecules</a:t>
            </a:r>
          </a:p>
          <a:p>
            <a:pPr marL="571500" indent="-571500">
              <a:buFontTx/>
              <a:buChar char="-"/>
            </a:pPr>
            <a:r>
              <a:rPr lang="en-US" sz="3600" dirty="0"/>
              <a:t>channel protein </a:t>
            </a:r>
          </a:p>
          <a:p>
            <a:pPr marL="571500" indent="-571500">
              <a:buFontTx/>
              <a:buChar char="-"/>
            </a:pPr>
            <a:r>
              <a:rPr lang="en-US" sz="3600" dirty="0"/>
              <a:t> direction of osmosis</a:t>
            </a:r>
          </a:p>
          <a:p>
            <a:r>
              <a:rPr lang="en-US" sz="3600" dirty="0"/>
              <a:t>- </a:t>
            </a:r>
            <a:r>
              <a:rPr lang="en-US" sz="3600" dirty="0">
                <a:solidFill>
                  <a:srgbClr val="FFFF00"/>
                </a:solidFill>
              </a:rPr>
              <a:t>Solute</a:t>
            </a:r>
            <a:r>
              <a:rPr lang="en-US" sz="3600" dirty="0"/>
              <a:t> molecules </a:t>
            </a:r>
          </a:p>
          <a:p>
            <a:r>
              <a:rPr lang="en-US" sz="3600" dirty="0"/>
              <a:t> - direction of osmosis.</a:t>
            </a:r>
          </a:p>
        </p:txBody>
      </p:sp>
    </p:spTree>
    <p:extLst>
      <p:ext uri="{BB962C8B-B14F-4D97-AF65-F5344CB8AC3E}">
        <p14:creationId xmlns:p14="http://schemas.microsoft.com/office/powerpoint/2010/main" val="2127246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4366" y="-305384"/>
            <a:ext cx="10271234" cy="2003555"/>
          </a:xfrm>
        </p:spPr>
        <p:txBody>
          <a:bodyPr/>
          <a:lstStyle/>
          <a:p>
            <a:r>
              <a:rPr lang="en-US" altLang="en-US" sz="6600" b="1" u="sng" dirty="0">
                <a:solidFill>
                  <a:schemeClr val="accent5">
                    <a:lumMod val="75000"/>
                  </a:schemeClr>
                </a:solidFill>
              </a:rPr>
              <a:t>Tonicity-  </a:t>
            </a:r>
            <a:br>
              <a:rPr lang="en-US" altLang="en-US" b="1" u="sng" dirty="0">
                <a:solidFill>
                  <a:schemeClr val="accent5">
                    <a:lumMod val="75000"/>
                  </a:schemeClr>
                </a:solidFill>
              </a:rPr>
            </a:br>
            <a:endParaRPr lang="en-US" altLang="en-US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51574"/>
            <a:ext cx="12121805" cy="5489404"/>
          </a:xfrm>
        </p:spPr>
        <p:txBody>
          <a:bodyPr>
            <a:normAutofit/>
          </a:bodyPr>
          <a:lstStyle/>
          <a:p>
            <a:pPr marL="609600" indent="-609600"/>
            <a:r>
              <a:rPr lang="en-US" altLang="en-US" sz="4400" dirty="0"/>
              <a:t>Refers to </a:t>
            </a:r>
            <a:r>
              <a:rPr lang="en-US" altLang="en-US" sz="4400" dirty="0">
                <a:solidFill>
                  <a:srgbClr val="FFFF00"/>
                </a:solidFill>
              </a:rPr>
              <a:t>how the solute concentration affects the direction water will flow</a:t>
            </a:r>
          </a:p>
          <a:p>
            <a:pPr marL="609600" indent="-609600"/>
            <a:endParaRPr lang="en-US" altLang="en-US" sz="3200" dirty="0">
              <a:solidFill>
                <a:srgbClr val="FFFF00"/>
              </a:solidFill>
            </a:endParaRPr>
          </a:p>
          <a:p>
            <a:pPr marL="609600" indent="-609600"/>
            <a:r>
              <a:rPr lang="en-US" altLang="en-US" sz="4400" dirty="0"/>
              <a:t>3 terms to know: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4400" b="1" u="sng" dirty="0">
                <a:solidFill>
                  <a:schemeClr val="accent5">
                    <a:lumMod val="75000"/>
                  </a:schemeClr>
                </a:solidFill>
              </a:rPr>
              <a:t>Isotonic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4400" b="1" u="sng" dirty="0">
                <a:solidFill>
                  <a:schemeClr val="accent5">
                    <a:lumMod val="75000"/>
                  </a:schemeClr>
                </a:solidFill>
              </a:rPr>
              <a:t>Hypotonic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4400" b="1" u="sng" dirty="0">
                <a:solidFill>
                  <a:schemeClr val="accent5">
                    <a:lumMod val="75000"/>
                  </a:schemeClr>
                </a:solidFill>
              </a:rPr>
              <a:t>Hypertonic</a:t>
            </a:r>
          </a:p>
          <a:p>
            <a:pPr marL="0" indent="0">
              <a:buNone/>
            </a:pPr>
            <a:endParaRPr lang="en-US" altLang="en-US" sz="3200" i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61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smosis in plant and animal cells">
            <a:extLst>
              <a:ext uri="{FF2B5EF4-FFF2-40B4-BE49-F238E27FC236}">
                <a16:creationId xmlns:a16="http://schemas.microsoft.com/office/drawing/2014/main" id="{C580A5C6-8C4E-4FAE-BB0F-EDA3DF3C7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6587" y="185992"/>
            <a:ext cx="8526528" cy="667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2648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TC103457452[[fn=Celestial]]</Template>
  <TotalTime>956</TotalTime>
  <Words>343</Words>
  <Application>Microsoft Office PowerPoint</Application>
  <PresentationFormat>Widescreen</PresentationFormat>
  <Paragraphs>74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Celestial</vt:lpstr>
      <vt:lpstr>PowerPoint Presentation</vt:lpstr>
      <vt:lpstr>PowerPoint Presentation</vt:lpstr>
      <vt:lpstr>OSMOSIS &amp; TONICITY</vt:lpstr>
      <vt:lpstr>Meet Tom…</vt:lpstr>
      <vt:lpstr>Osmosis</vt:lpstr>
      <vt:lpstr>PowerPoint Presentation</vt:lpstr>
      <vt:lpstr>PowerPoint Presentation</vt:lpstr>
      <vt:lpstr>Tonicity-   </vt:lpstr>
      <vt:lpstr>PowerPoint Presentation</vt:lpstr>
      <vt:lpstr>Isotonic Solutions</vt:lpstr>
      <vt:lpstr>PowerPoint Presentation</vt:lpstr>
      <vt:lpstr>Hypotonic Solutions</vt:lpstr>
      <vt:lpstr>PowerPoint Presentation</vt:lpstr>
      <vt:lpstr>Hypertonic Solutions</vt:lpstr>
      <vt:lpstr>Practice- </vt:lpstr>
      <vt:lpstr>PowerPoint Presentation</vt:lpstr>
      <vt:lpstr>PowerPoint Presentation</vt:lpstr>
      <vt:lpstr>Extra Practice</vt:lpstr>
      <vt:lpstr>Osmosis &amp; Tonicity Links</vt:lpstr>
    </vt:vector>
  </TitlesOfParts>
  <Company>Burnaby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DIFFUSION, OSMOSIS &amp; TONICITY</dc:title>
  <dc:creator>Vanessa Norris</dc:creator>
  <cp:lastModifiedBy>Vanessa Norris</cp:lastModifiedBy>
  <cp:revision>43</cp:revision>
  <dcterms:created xsi:type="dcterms:W3CDTF">2014-11-25T19:24:34Z</dcterms:created>
  <dcterms:modified xsi:type="dcterms:W3CDTF">2019-11-18T19:55:13Z</dcterms:modified>
</cp:coreProperties>
</file>