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8" r:id="rId2"/>
    <p:sldId id="257" r:id="rId3"/>
    <p:sldId id="260" r:id="rId4"/>
    <p:sldId id="259" r:id="rId5"/>
    <p:sldId id="261" r:id="rId6"/>
    <p:sldId id="262" r:id="rId7"/>
    <p:sldId id="281" r:id="rId8"/>
    <p:sldId id="282" r:id="rId9"/>
    <p:sldId id="284" r:id="rId10"/>
    <p:sldId id="256" r:id="rId11"/>
    <p:sldId id="264" r:id="rId12"/>
    <p:sldId id="265" r:id="rId13"/>
    <p:sldId id="266" r:id="rId14"/>
    <p:sldId id="267" r:id="rId15"/>
    <p:sldId id="268" r:id="rId16"/>
    <p:sldId id="285" r:id="rId17"/>
    <p:sldId id="270" r:id="rId18"/>
    <p:sldId id="269" r:id="rId19"/>
    <p:sldId id="273" r:id="rId20"/>
    <p:sldId id="280" r:id="rId21"/>
    <p:sldId id="274" r:id="rId22"/>
    <p:sldId id="275" r:id="rId23"/>
    <p:sldId id="276" r:id="rId24"/>
    <p:sldId id="277" r:id="rId25"/>
    <p:sldId id="278" r:id="rId26"/>
    <p:sldId id="279" r:id="rId27"/>
    <p:sldId id="263" r:id="rId28"/>
    <p:sldId id="283" r:id="rId29"/>
    <p:sldId id="271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4B3D9-4492-7A4C-AAE8-BED2EFD546E1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7A10-DDF1-0B48-BE4A-409FFF41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A7A10-DDF1-0B48-BE4A-409FFF4101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9pPr>
          </a:lstStyle>
          <a:p>
            <a:fld id="{3C44B68A-38A4-C746-A9E1-DD6205D1DEFA}" type="slidenum">
              <a:rPr kumimoji="0" lang="en-US" sz="1200">
                <a:latin typeface="Times New Roman" charset="0"/>
              </a:rPr>
              <a:pPr/>
              <a:t>13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9pPr>
          </a:lstStyle>
          <a:p>
            <a:fld id="{5D61A30E-9941-6D40-8078-F2098A25BB3F}" type="slidenum">
              <a:rPr kumimoji="0" lang="en-US" sz="1200">
                <a:latin typeface="Times New Roman" charset="0"/>
              </a:rPr>
              <a:pPr/>
              <a:t>21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Figure 36.8a Water potential and water movement: an artificial model</a:t>
            </a:r>
          </a:p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9pPr>
          </a:lstStyle>
          <a:p>
            <a:fld id="{F3300673-F8C9-6A43-A932-627D547F07C4}" type="slidenum">
              <a:rPr kumimoji="0" lang="en-US" sz="1200">
                <a:latin typeface="Times New Roman" charset="0"/>
              </a:rPr>
              <a:pPr/>
              <a:t>22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Figure 36.8b Water potential and water movement: an artificial model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9pPr>
          </a:lstStyle>
          <a:p>
            <a:fld id="{3A1A1590-A454-8246-851C-A4AA91908B7F}" type="slidenum">
              <a:rPr kumimoji="0" lang="en-US" sz="1200">
                <a:latin typeface="Times New Roman" charset="0"/>
              </a:rPr>
              <a:pPr/>
              <a:t>23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Figure 36.8c Water potential and water movement: an artificial model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9pPr>
          </a:lstStyle>
          <a:p>
            <a:fld id="{22476441-1E1C-EB46-AC0A-945FACAFC4B6}" type="slidenum">
              <a:rPr kumimoji="0" lang="en-US" sz="1200">
                <a:latin typeface="Times New Roman" charset="0"/>
              </a:rPr>
              <a:pPr/>
              <a:t>24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Figure 36.8d Water potential and water movement: an artificial model</a:t>
            </a:r>
          </a:p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9pPr>
          </a:lstStyle>
          <a:p>
            <a:fld id="{BBECFA94-7FB1-5746-90C6-C22329FB1545}" type="slidenum">
              <a:rPr kumimoji="0" lang="en-US" sz="1200">
                <a:latin typeface="Times New Roman" charset="0"/>
              </a:rPr>
              <a:pPr/>
              <a:t>25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Figure 36.9 Water relations in plant cells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  <a:sym typeface="Symbol" charset="0"/>
              </a:defRPr>
            </a:lvl9pPr>
          </a:lstStyle>
          <a:p>
            <a:fld id="{9F1E2A64-E7E2-7940-8263-69477DC76651}" type="slidenum">
              <a:rPr kumimoji="0" lang="en-US" sz="1200">
                <a:latin typeface="Times New Roman" charset="0"/>
              </a:rPr>
              <a:pPr/>
              <a:t>26</a:t>
            </a:fld>
            <a:endParaRPr kumimoji="0" lang="en-US" sz="1200">
              <a:latin typeface="Times New Roman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MS PGothic" charset="0"/>
              </a:rPr>
              <a:t>Figure 36.9 Water relations in plant cells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16D19A-63AC-4944-A7FC-D4AFB8A99788}" type="datetimeFigureOut">
              <a:rPr lang="en-US" smtClean="0"/>
              <a:t>19-10-20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CD8A14C-2503-A341-BD3B-43180FCCD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3622"/>
          </a:xfrm>
        </p:spPr>
        <p:txBody>
          <a:bodyPr/>
          <a:lstStyle/>
          <a:p>
            <a:r>
              <a:rPr lang="en-US" sz="4800" b="1" dirty="0" smtClean="0"/>
              <a:t>Rapid Review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i0.wp.com/eng.mynewshub.cc/wp-content/uploads/2015/10/Screen-Shot-2015-02-26-at-7.20.56-PM-610x499.pn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198"/>
            <a:ext cx="9173013" cy="58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2314" y="4704673"/>
            <a:ext cx="488923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Topic of Diffusion &amp; Osmosis </a:t>
            </a:r>
            <a:r>
              <a:rPr lang="mr-IN" sz="4000" b="1" dirty="0" smtClean="0"/>
              <a:t>…</a:t>
            </a:r>
            <a:r>
              <a:rPr lang="en-CA" sz="4000" b="1" dirty="0" smtClean="0"/>
              <a:t> </a:t>
            </a:r>
            <a:r>
              <a:rPr lang="en-CA" sz="4000" b="1" dirty="0" smtClean="0">
                <a:sym typeface="Wingdings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8382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6634" y="1376344"/>
            <a:ext cx="3474446" cy="2066699"/>
          </a:xfrm>
        </p:spPr>
        <p:txBody>
          <a:bodyPr/>
          <a:lstStyle/>
          <a:p>
            <a:r>
              <a:rPr lang="en-US" dirty="0" smtClean="0"/>
              <a:t>What is Water Potential?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056" y="5703883"/>
            <a:ext cx="6498159" cy="916641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=nDZud2g1RVY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5498" cy="61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in plant cells is affected by both: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4" y="1613653"/>
            <a:ext cx="8608139" cy="4700984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3200" b="1" u="sng" dirty="0" smtClean="0"/>
              <a:t>The solute concentration</a:t>
            </a:r>
            <a:r>
              <a:rPr lang="en-US" sz="3200" dirty="0" smtClean="0"/>
              <a:t>- tonicity inside the cell compared to outside the cell</a:t>
            </a:r>
          </a:p>
          <a:p>
            <a:pPr marL="457200" indent="-457200">
              <a:buAutoNum type="arabicParenR"/>
            </a:pPr>
            <a:endParaRPr lang="en-US" sz="3200" dirty="0" smtClean="0"/>
          </a:p>
          <a:p>
            <a:pPr marL="457200" indent="-457200">
              <a:buAutoNum type="arabicParenR"/>
            </a:pPr>
            <a:r>
              <a:rPr lang="en-US" sz="3200" b="1" u="sng" dirty="0" smtClean="0"/>
              <a:t>Turgor Pressure- </a:t>
            </a:r>
            <a:r>
              <a:rPr lang="en-US" sz="3200" dirty="0" smtClean="0"/>
              <a:t>the force within the cell that pushes the cell membrane against the CELL WALL. </a:t>
            </a:r>
          </a:p>
          <a:p>
            <a:pPr marL="336550" lvl="1" indent="0">
              <a:buNone/>
            </a:pPr>
            <a:r>
              <a:rPr lang="en-US" sz="3000" dirty="0" smtClean="0"/>
              <a:t>-a factor in plant, bacterial and fungal cells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4360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0"/>
            <a:ext cx="595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4" y="1195388"/>
            <a:ext cx="8937625" cy="529813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b="1" u="sng" dirty="0">
                <a:latin typeface="Arial" charset="0"/>
                <a:ea typeface="MS PGothic" charset="0"/>
              </a:rPr>
              <a:t>Water potential </a:t>
            </a:r>
            <a:r>
              <a:rPr lang="en-US" sz="3000" dirty="0">
                <a:solidFill>
                  <a:srgbClr val="0BBDFF"/>
                </a:solidFill>
                <a:latin typeface="Arial" charset="0"/>
                <a:ea typeface="MS PGothic" charset="0"/>
              </a:rPr>
              <a:t>is a measurement that combines the effects of solute concentration and </a:t>
            </a:r>
            <a:r>
              <a:rPr lang="en-US" sz="3000" dirty="0" smtClean="0">
                <a:solidFill>
                  <a:srgbClr val="0BBDFF"/>
                </a:solidFill>
                <a:latin typeface="Arial" charset="0"/>
                <a:ea typeface="MS PGothic" charset="0"/>
              </a:rPr>
              <a:t>pressure</a:t>
            </a:r>
          </a:p>
          <a:p>
            <a:pPr eaLnBrk="1" hangingPunct="1"/>
            <a:endParaRPr lang="en-US" sz="3000" dirty="0" smtClean="0">
              <a:solidFill>
                <a:srgbClr val="0BBDFF"/>
              </a:solidFill>
              <a:latin typeface="Arial" charset="0"/>
              <a:ea typeface="MS PGothic" charset="0"/>
            </a:endParaRPr>
          </a:p>
          <a:p>
            <a:r>
              <a:rPr lang="en-US" sz="3000" dirty="0">
                <a:latin typeface="Arial" charset="0"/>
                <a:ea typeface="MS PGothic" charset="0"/>
              </a:rPr>
              <a:t>Water flows from regions of </a:t>
            </a:r>
            <a:r>
              <a:rPr lang="en-US" sz="3000" dirty="0">
                <a:solidFill>
                  <a:srgbClr val="FF0000"/>
                </a:solidFill>
                <a:latin typeface="Arial" charset="0"/>
                <a:ea typeface="MS PGothic" charset="0"/>
              </a:rPr>
              <a:t>higher water potential to regions of lower water potential</a:t>
            </a:r>
          </a:p>
          <a:p>
            <a:pPr eaLnBrk="1" hangingPunct="1"/>
            <a:endParaRPr lang="en-US" sz="3000" dirty="0">
              <a:solidFill>
                <a:srgbClr val="0BBDFF"/>
              </a:solidFill>
              <a:latin typeface="Arial" charset="0"/>
              <a:ea typeface="MS PGothic" charset="0"/>
              <a:cs typeface="Arial" charset="0"/>
            </a:endParaRPr>
          </a:p>
          <a:p>
            <a:r>
              <a:rPr lang="en-CA" sz="3200" b="1" u="sng" dirty="0" smtClean="0">
                <a:latin typeface="Arial" charset="0"/>
                <a:ea typeface="ＭＳ Ｐゴシック" charset="0"/>
                <a:cs typeface="Arial" charset="0"/>
              </a:rPr>
              <a:t>Water Potential Equation:</a:t>
            </a:r>
            <a:r>
              <a:rPr lang="en-CA" sz="3200" b="1" dirty="0" smtClean="0">
                <a:latin typeface="Arial" charset="0"/>
                <a:ea typeface="ＭＳ Ｐゴシック" charset="0"/>
                <a:cs typeface="Arial" charset="0"/>
              </a:rPr>
              <a:t>   </a:t>
            </a:r>
            <a:r>
              <a:rPr lang="el-GR" sz="44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400" baseline="-250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400" baseline="-25000" dirty="0">
                <a:latin typeface="Arial" charset="0"/>
                <a:ea typeface="ＭＳ Ｐゴシック" charset="0"/>
                <a:cs typeface="Arial" charset="0"/>
              </a:rPr>
              <a:t>=</a:t>
            </a:r>
            <a:r>
              <a:rPr lang="en-US" sz="44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l-GR" sz="44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400" baseline="-25000" dirty="0">
                <a:latin typeface="Arial" charset="0"/>
                <a:ea typeface="MS PGothic" charset="0"/>
              </a:rPr>
              <a:t>P</a:t>
            </a:r>
            <a:r>
              <a:rPr lang="en-US" sz="4400" baseline="-25000" dirty="0" smtClean="0">
                <a:latin typeface="Arial" charset="0"/>
                <a:ea typeface="MS PGothic" charset="0"/>
              </a:rPr>
              <a:t> + </a:t>
            </a:r>
            <a:r>
              <a:rPr lang="el-GR" sz="44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400" baseline="-25000" dirty="0" smtClean="0">
                <a:latin typeface="Arial" charset="0"/>
                <a:ea typeface="ＭＳ Ｐゴシック" charset="0"/>
                <a:cs typeface="Arial" charset="0"/>
              </a:rPr>
              <a:t>S</a:t>
            </a:r>
            <a:endParaRPr lang="en-US" sz="4400" baseline="-25000" dirty="0" smtClean="0">
              <a:latin typeface="Arial" charset="0"/>
              <a:ea typeface="MS PGothic" charset="0"/>
            </a:endParaRPr>
          </a:p>
          <a:p>
            <a:pPr marL="465137" lvl="1" indent="0" eaLnBrk="1" hangingPunct="1">
              <a:buNone/>
            </a:pPr>
            <a:endParaRPr lang="en-US" sz="3000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0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27001"/>
            <a:ext cx="8042276" cy="1023944"/>
          </a:xfrm>
        </p:spPr>
        <p:txBody>
          <a:bodyPr/>
          <a:lstStyle/>
          <a:p>
            <a:r>
              <a:rPr lang="el-GR" sz="48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800" baseline="-250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4800" baseline="-25000" dirty="0">
                <a:latin typeface="Arial" charset="0"/>
                <a:ea typeface="ＭＳ Ｐゴシック" charset="0"/>
                <a:cs typeface="Arial" charset="0"/>
              </a:rPr>
              <a:t>=</a:t>
            </a:r>
            <a:r>
              <a:rPr lang="en-US" sz="48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l-GR" sz="48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800" baseline="-25000" dirty="0" smtClean="0">
                <a:latin typeface="Arial" charset="0"/>
                <a:ea typeface="MS PGothic" charset="0"/>
              </a:rPr>
              <a:t>P +</a:t>
            </a:r>
            <a:r>
              <a:rPr lang="en-US" sz="4800" dirty="0" smtClean="0">
                <a:latin typeface="Arial" charset="0"/>
                <a:ea typeface="MS PGothic" charset="0"/>
              </a:rPr>
              <a:t> </a:t>
            </a:r>
            <a:r>
              <a:rPr lang="el-GR" sz="48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800" baseline="-25000" dirty="0" smtClean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4800" baseline="-25000" dirty="0" smtClean="0">
                <a:latin typeface="Arial" charset="0"/>
                <a:ea typeface="MS PGothic" charset="0"/>
              </a:rPr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4" y="1314230"/>
            <a:ext cx="8851300" cy="5232957"/>
          </a:xfrm>
        </p:spPr>
        <p:txBody>
          <a:bodyPr>
            <a:normAutofit fontScale="77500" lnSpcReduction="20000"/>
          </a:bodyPr>
          <a:lstStyle/>
          <a:p>
            <a:pPr>
              <a:buFont typeface="Times" charset="0"/>
              <a:buChar char="•"/>
            </a:pPr>
            <a:r>
              <a:rPr lang="en-US" sz="3300" b="1" dirty="0" smtClean="0">
                <a:latin typeface="Arial" charset="0"/>
                <a:ea typeface="MS PGothic" charset="0"/>
              </a:rPr>
              <a:t>Pressure potential (</a:t>
            </a:r>
            <a:r>
              <a:rPr lang="el-GR" sz="3300" dirty="0" smtClean="0">
                <a:latin typeface="Arial" charset="0"/>
                <a:ea typeface="MS PGothic" charset="0"/>
                <a:cs typeface="Arial" charset="0"/>
              </a:rPr>
              <a:t>Ψ</a:t>
            </a:r>
            <a:r>
              <a:rPr lang="en-US" sz="3300" b="1" baseline="-25000" dirty="0" smtClean="0">
                <a:latin typeface="Arial" charset="0"/>
                <a:ea typeface="MS PGothic" charset="0"/>
              </a:rPr>
              <a:t>P</a:t>
            </a:r>
            <a:r>
              <a:rPr lang="en-US" sz="3300" b="1" dirty="0" smtClean="0">
                <a:latin typeface="Arial" charset="0"/>
                <a:ea typeface="MS PGothic" charset="0"/>
              </a:rPr>
              <a:t>) </a:t>
            </a:r>
            <a:r>
              <a:rPr lang="en-US" sz="3300" dirty="0" smtClean="0">
                <a:latin typeface="Arial" charset="0"/>
                <a:ea typeface="MS PGothic" charset="0"/>
              </a:rPr>
              <a:t>is the </a:t>
            </a:r>
            <a:r>
              <a:rPr lang="en-US" sz="3300" u="sng" dirty="0" smtClean="0">
                <a:latin typeface="Arial" charset="0"/>
                <a:ea typeface="MS PGothic" charset="0"/>
              </a:rPr>
              <a:t>physical pressure </a:t>
            </a:r>
            <a:r>
              <a:rPr lang="en-US" sz="3300" dirty="0" smtClean="0">
                <a:latin typeface="Arial" charset="0"/>
                <a:ea typeface="MS PGothic" charset="0"/>
              </a:rPr>
              <a:t>on a solution</a:t>
            </a:r>
          </a:p>
          <a:p>
            <a:pPr lvl="1">
              <a:buFont typeface="Times" charset="0"/>
              <a:buChar char="•"/>
            </a:pPr>
            <a:r>
              <a:rPr lang="en-US" sz="3300" b="1" dirty="0" smtClean="0">
                <a:latin typeface="Arial" charset="0"/>
                <a:ea typeface="MS PGothic" charset="0"/>
              </a:rPr>
              <a:t>Turgor pressure</a:t>
            </a:r>
            <a:r>
              <a:rPr lang="en-US" sz="3300" dirty="0" smtClean="0">
                <a:latin typeface="Arial" charset="0"/>
                <a:ea typeface="MS PGothic" charset="0"/>
              </a:rPr>
              <a:t> is the push exerted by the plasma membrane against the cell wall </a:t>
            </a:r>
          </a:p>
          <a:p>
            <a:pPr lvl="1">
              <a:buFont typeface="Times" charset="0"/>
              <a:buChar char="•"/>
            </a:pPr>
            <a:r>
              <a:rPr lang="en-US" sz="3300" dirty="0" smtClean="0">
                <a:latin typeface="Arial" charset="0"/>
                <a:ea typeface="MS PGothic" charset="0"/>
              </a:rPr>
              <a:t>For water in an open system  </a:t>
            </a:r>
            <a:r>
              <a:rPr lang="en-US" sz="3300" b="1" dirty="0">
                <a:latin typeface="Arial" charset="0"/>
                <a:ea typeface="MS PGothic" charset="0"/>
              </a:rPr>
              <a:t>(</a:t>
            </a:r>
            <a:r>
              <a:rPr lang="el-GR" sz="3300" dirty="0">
                <a:latin typeface="Arial" charset="0"/>
                <a:ea typeface="MS PGothic" charset="0"/>
                <a:cs typeface="Arial" charset="0"/>
              </a:rPr>
              <a:t>Ψ</a:t>
            </a:r>
            <a:r>
              <a:rPr lang="en-US" sz="3300" b="1" baseline="-25000" dirty="0">
                <a:latin typeface="Arial" charset="0"/>
                <a:ea typeface="MS PGothic" charset="0"/>
              </a:rPr>
              <a:t>P</a:t>
            </a:r>
            <a:r>
              <a:rPr lang="en-US" sz="3300" b="1" dirty="0">
                <a:latin typeface="Arial" charset="0"/>
                <a:ea typeface="MS PGothic" charset="0"/>
              </a:rPr>
              <a:t>) </a:t>
            </a:r>
            <a:r>
              <a:rPr lang="en-US" sz="3300" b="1" dirty="0" smtClean="0">
                <a:latin typeface="Arial" charset="0"/>
                <a:ea typeface="MS PGothic" charset="0"/>
              </a:rPr>
              <a:t> = 0</a:t>
            </a:r>
            <a:endParaRPr lang="en-US" sz="3300" dirty="0" smtClean="0">
              <a:latin typeface="Arial" charset="0"/>
              <a:ea typeface="MS PGothic" charset="0"/>
            </a:endParaRPr>
          </a:p>
          <a:p>
            <a:pPr lvl="1">
              <a:buFont typeface="Times" charset="0"/>
              <a:buChar char="•"/>
            </a:pPr>
            <a:endParaRPr lang="en-US" sz="3300" dirty="0" smtClean="0">
              <a:latin typeface="Arial" charset="0"/>
              <a:ea typeface="MS PGothic" charset="0"/>
            </a:endParaRPr>
          </a:p>
          <a:p>
            <a:pPr>
              <a:buFont typeface="Times" charset="0"/>
              <a:buChar char="•"/>
            </a:pPr>
            <a:r>
              <a:rPr lang="en-US" sz="3300" dirty="0" smtClean="0">
                <a:latin typeface="Arial" charset="0"/>
                <a:ea typeface="MS PGothic" charset="0"/>
              </a:rPr>
              <a:t>The </a:t>
            </a:r>
            <a:r>
              <a:rPr lang="en-US" sz="3300" b="1" dirty="0">
                <a:latin typeface="Arial" charset="0"/>
                <a:ea typeface="MS PGothic" charset="0"/>
              </a:rPr>
              <a:t>solute potential (</a:t>
            </a:r>
            <a:r>
              <a:rPr lang="el-GR" sz="3300" dirty="0">
                <a:latin typeface="Arial" charset="0"/>
                <a:ea typeface="MS PGothic" charset="0"/>
                <a:cs typeface="Arial" charset="0"/>
              </a:rPr>
              <a:t>Ψ</a:t>
            </a:r>
            <a:r>
              <a:rPr lang="en-US" sz="3300" b="1" baseline="-25000" dirty="0">
                <a:latin typeface="Arial" charset="0"/>
                <a:ea typeface="MS PGothic" charset="0"/>
              </a:rPr>
              <a:t>S</a:t>
            </a:r>
            <a:r>
              <a:rPr lang="en-US" sz="3300" b="1" dirty="0">
                <a:latin typeface="Arial" charset="0"/>
                <a:ea typeface="MS PGothic" charset="0"/>
              </a:rPr>
              <a:t>) </a:t>
            </a:r>
            <a:r>
              <a:rPr lang="en-US" sz="3300" dirty="0">
                <a:latin typeface="Arial" charset="0"/>
                <a:ea typeface="MS PGothic" charset="0"/>
              </a:rPr>
              <a:t>of a solution is proportional to the number of dissolved </a:t>
            </a:r>
            <a:r>
              <a:rPr lang="en-US" sz="3300" dirty="0" smtClean="0">
                <a:latin typeface="Arial" charset="0"/>
                <a:ea typeface="MS PGothic" charset="0"/>
              </a:rPr>
              <a:t>molecules </a:t>
            </a:r>
            <a:r>
              <a:rPr lang="en-US" sz="3300" dirty="0" smtClean="0">
                <a:latin typeface="Arial" charset="0"/>
                <a:ea typeface="MS PGothic" charset="0"/>
                <a:sym typeface="Wingdings"/>
              </a:rPr>
              <a:t> osmosis</a:t>
            </a:r>
            <a:endParaRPr lang="en-US" sz="3300" dirty="0">
              <a:latin typeface="Arial" charset="0"/>
              <a:ea typeface="MS PGothic" charset="0"/>
            </a:endParaRPr>
          </a:p>
          <a:p>
            <a:pPr>
              <a:buFont typeface="Times" charset="0"/>
              <a:buChar char="•"/>
            </a:pPr>
            <a:r>
              <a:rPr lang="en-US" sz="3300" b="1" dirty="0" smtClean="0">
                <a:latin typeface="Arial" charset="0"/>
                <a:ea typeface="MS PGothic" charset="0"/>
              </a:rPr>
              <a:t>(</a:t>
            </a:r>
            <a:r>
              <a:rPr lang="el-GR" sz="3300" dirty="0">
                <a:latin typeface="Arial" charset="0"/>
                <a:ea typeface="MS PGothic" charset="0"/>
                <a:cs typeface="Arial" charset="0"/>
              </a:rPr>
              <a:t>Ψ</a:t>
            </a:r>
            <a:r>
              <a:rPr lang="en-US" sz="3300" b="1" baseline="-25000" dirty="0">
                <a:latin typeface="Arial" charset="0"/>
                <a:ea typeface="MS PGothic" charset="0"/>
              </a:rPr>
              <a:t>S</a:t>
            </a:r>
            <a:r>
              <a:rPr lang="en-US" sz="3300" b="1" dirty="0" smtClean="0">
                <a:latin typeface="Arial" charset="0"/>
                <a:ea typeface="MS PGothic" charset="0"/>
              </a:rPr>
              <a:t>) </a:t>
            </a:r>
            <a:r>
              <a:rPr lang="en-US" sz="3300" dirty="0" smtClean="0">
                <a:latin typeface="Arial" charset="0"/>
                <a:ea typeface="MS PGothic" charset="0"/>
              </a:rPr>
              <a:t>is also </a:t>
            </a:r>
            <a:r>
              <a:rPr lang="en-US" sz="3300" dirty="0">
                <a:latin typeface="Arial" charset="0"/>
                <a:ea typeface="MS PGothic" charset="0"/>
              </a:rPr>
              <a:t>called </a:t>
            </a:r>
            <a:r>
              <a:rPr lang="en-US" sz="3300" b="1" dirty="0">
                <a:latin typeface="Arial" charset="0"/>
                <a:ea typeface="MS PGothic" charset="0"/>
              </a:rPr>
              <a:t>osmotic </a:t>
            </a:r>
            <a:r>
              <a:rPr lang="en-US" sz="3300" b="1" dirty="0" smtClean="0">
                <a:latin typeface="Arial" charset="0"/>
                <a:ea typeface="MS PGothic" charset="0"/>
              </a:rPr>
              <a:t>potential</a:t>
            </a:r>
          </a:p>
          <a:p>
            <a:pPr>
              <a:buFont typeface="Times" charset="0"/>
              <a:buChar char="•"/>
            </a:pPr>
            <a:endParaRPr lang="en-US" sz="3300" b="1" dirty="0" smtClean="0">
              <a:latin typeface="Arial" charset="0"/>
              <a:ea typeface="MS PGothic" charset="0"/>
            </a:endParaRPr>
          </a:p>
          <a:p>
            <a:pPr>
              <a:buFont typeface="Times" charset="0"/>
              <a:buChar char="•"/>
            </a:pPr>
            <a:r>
              <a:rPr lang="en-US" sz="3300" b="1" dirty="0" smtClean="0">
                <a:latin typeface="Arial" charset="0"/>
                <a:ea typeface="MS PGothic" charset="0"/>
              </a:rPr>
              <a:t>To find </a:t>
            </a:r>
            <a:r>
              <a:rPr lang="en-US" sz="3300" b="1" dirty="0">
                <a:latin typeface="Arial" charset="0"/>
                <a:ea typeface="MS PGothic" charset="0"/>
              </a:rPr>
              <a:t>(</a:t>
            </a:r>
            <a:r>
              <a:rPr lang="el-GR" sz="3300" dirty="0">
                <a:latin typeface="Arial" charset="0"/>
                <a:ea typeface="MS PGothic" charset="0"/>
                <a:cs typeface="Arial" charset="0"/>
              </a:rPr>
              <a:t>Ψ</a:t>
            </a:r>
            <a:r>
              <a:rPr lang="en-US" sz="3300" b="1" baseline="-25000" dirty="0">
                <a:latin typeface="Arial" charset="0"/>
                <a:ea typeface="MS PGothic" charset="0"/>
              </a:rPr>
              <a:t>S</a:t>
            </a:r>
            <a:r>
              <a:rPr lang="en-US" sz="3300" b="1" dirty="0" smtClean="0">
                <a:latin typeface="Arial" charset="0"/>
                <a:ea typeface="MS PGothic" charset="0"/>
              </a:rPr>
              <a:t>) use the equation: </a:t>
            </a:r>
            <a:r>
              <a:rPr lang="el-GR" sz="3300" dirty="0">
                <a:cs typeface="Arial" charset="0"/>
              </a:rPr>
              <a:t>Ψ</a:t>
            </a:r>
            <a:r>
              <a:rPr lang="en-US" sz="3300" b="1" baseline="-25000" dirty="0"/>
              <a:t>S </a:t>
            </a:r>
            <a:r>
              <a:rPr lang="en-US" sz="3300" b="1" dirty="0"/>
              <a:t>= - </a:t>
            </a:r>
            <a:r>
              <a:rPr lang="en-US" sz="3300" b="1" dirty="0" err="1" smtClean="0"/>
              <a:t>iCRT</a:t>
            </a:r>
            <a:endParaRPr lang="en-US" sz="3300" b="1" dirty="0" smtClean="0"/>
          </a:p>
          <a:p>
            <a:pPr>
              <a:buFont typeface="Times" charset="0"/>
              <a:buChar char="•"/>
            </a:pPr>
            <a:endParaRPr lang="en-US" b="1" dirty="0"/>
          </a:p>
          <a:p>
            <a:pPr>
              <a:buFont typeface="Times" charset="0"/>
              <a:buChar char="•"/>
            </a:pPr>
            <a:endParaRPr lang="en-US" dirty="0">
              <a:latin typeface="Arial" charset="0"/>
              <a:ea typeface="MS P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3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99267"/>
            <a:ext cx="8042276" cy="1336956"/>
          </a:xfrm>
        </p:spPr>
        <p:txBody>
          <a:bodyPr/>
          <a:lstStyle/>
          <a:p>
            <a:r>
              <a:rPr lang="el-GR" sz="4400" dirty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400" baseline="-25000" dirty="0">
                <a:latin typeface="Arial" charset="0"/>
                <a:ea typeface="ＭＳ Ｐゴシック" charset="0"/>
                <a:cs typeface="Arial" charset="0"/>
              </a:rPr>
              <a:t> =</a:t>
            </a:r>
            <a:r>
              <a:rPr lang="en-US" sz="44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l-GR" sz="4400" dirty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400" baseline="-25000" dirty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4400" baseline="-25000" dirty="0">
                <a:latin typeface="Arial" charset="0"/>
                <a:ea typeface="MS PGothic" charset="0"/>
              </a:rPr>
              <a:t>  + </a:t>
            </a:r>
            <a:r>
              <a:rPr lang="el-GR" sz="4400" dirty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4400" baseline="-25000" dirty="0">
                <a:latin typeface="Arial" charset="0"/>
                <a:ea typeface="MS PGothic" charset="0"/>
              </a:rPr>
              <a:t>S </a:t>
            </a:r>
            <a:br>
              <a:rPr lang="en-US" sz="4400" baseline="-25000" dirty="0">
                <a:latin typeface="Arial" charset="0"/>
                <a:ea typeface="MS PGothic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cs typeface="Arial" charset="0"/>
              </a:rPr>
              <a:t>Ψ</a:t>
            </a:r>
            <a:r>
              <a:rPr lang="en-US" b="1" baseline="-25000" dirty="0"/>
              <a:t>S </a:t>
            </a:r>
            <a:r>
              <a:rPr lang="en-US" b="1" dirty="0"/>
              <a:t>= - </a:t>
            </a:r>
            <a:r>
              <a:rPr lang="en-US" b="1" dirty="0" err="1"/>
              <a:t>iCRT</a:t>
            </a:r>
            <a:endParaRPr lang="en-US" b="1" dirty="0"/>
          </a:p>
          <a:p>
            <a:r>
              <a:rPr lang="en-US" b="1" dirty="0" err="1"/>
              <a:t>i</a:t>
            </a:r>
            <a:r>
              <a:rPr lang="en-US" b="1" dirty="0"/>
              <a:t> is the ionization constant</a:t>
            </a:r>
          </a:p>
          <a:p>
            <a:r>
              <a:rPr lang="en-US" b="1" dirty="0"/>
              <a:t>C is the molar concentration</a:t>
            </a:r>
          </a:p>
          <a:p>
            <a:r>
              <a:rPr lang="en-US" b="1" dirty="0"/>
              <a:t>R is the pressure constant  (0.0831 liter bars/mole-K)</a:t>
            </a:r>
          </a:p>
          <a:p>
            <a:r>
              <a:rPr lang="en-US" b="1" dirty="0"/>
              <a:t>T is the temperature in K (273 + C°)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5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0107"/>
            <a:ext cx="8042276" cy="1336956"/>
          </a:xfrm>
        </p:spPr>
        <p:txBody>
          <a:bodyPr/>
          <a:lstStyle/>
          <a:p>
            <a:r>
              <a:rPr lang="en-US" dirty="0" smtClean="0"/>
              <a:t>Bozeman Video on Water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398487"/>
            <a:ext cx="8042276" cy="113937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=nDZud2g1RVY</a:t>
            </a:r>
          </a:p>
        </p:txBody>
      </p:sp>
    </p:spTree>
    <p:extLst>
      <p:ext uri="{BB962C8B-B14F-4D97-AF65-F5344CB8AC3E}">
        <p14:creationId xmlns:p14="http://schemas.microsoft.com/office/powerpoint/2010/main" val="329441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You try </a:t>
            </a:r>
            <a:r>
              <a:rPr lang="en-US" dirty="0" smtClean="0">
                <a:latin typeface="Arial" charset="0"/>
                <a:ea typeface="MS PGothic" charset="0"/>
              </a:rPr>
              <a:t>it</a:t>
            </a:r>
            <a:r>
              <a:rPr lang="mr-IN" dirty="0" smtClean="0">
                <a:latin typeface="Arial" charset="0"/>
                <a:ea typeface="MS PGothic" charset="0"/>
              </a:rPr>
              <a:t>…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7350" y="1192213"/>
            <a:ext cx="8577263" cy="183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900" dirty="0" smtClean="0">
                <a:solidFill>
                  <a:schemeClr val="tx1"/>
                </a:solidFill>
              </a:rPr>
              <a:t>1) Calculate </a:t>
            </a:r>
            <a:r>
              <a:rPr lang="el-GR" dirty="0">
                <a:solidFill>
                  <a:schemeClr val="tx1"/>
                </a:solidFill>
                <a:cs typeface="Arial" charset="0"/>
              </a:rPr>
              <a:t>Ψ </a:t>
            </a:r>
            <a:r>
              <a:rPr lang="en-US" sz="2900" dirty="0">
                <a:solidFill>
                  <a:schemeClr val="tx1"/>
                </a:solidFill>
              </a:rPr>
              <a:t>of a 0.15M solution of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err="1">
                <a:solidFill>
                  <a:schemeClr val="tx1"/>
                </a:solidFill>
              </a:rPr>
              <a:t>NaCl</a:t>
            </a:r>
            <a:r>
              <a:rPr lang="en-US" dirty="0">
                <a:solidFill>
                  <a:schemeClr val="tx1"/>
                </a:solidFill>
              </a:rPr>
              <a:t> at atmospheric pressure (</a:t>
            </a:r>
            <a:r>
              <a:rPr lang="el-GR" dirty="0">
                <a:solidFill>
                  <a:schemeClr val="tx1"/>
                </a:solidFill>
                <a:cs typeface="Arial" charset="0"/>
              </a:rPr>
              <a:t>Ψ</a:t>
            </a:r>
            <a:r>
              <a:rPr lang="en-US" baseline="-25000" dirty="0">
                <a:solidFill>
                  <a:schemeClr val="tx1"/>
                </a:solidFill>
              </a:rPr>
              <a:t>P </a:t>
            </a:r>
            <a:r>
              <a:rPr lang="en-US" dirty="0">
                <a:solidFill>
                  <a:schemeClr val="tx1"/>
                </a:solidFill>
              </a:rPr>
              <a:t>= 0) at 25 °C.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Note</a:t>
            </a:r>
            <a:r>
              <a:rPr lang="en-US" i="1" dirty="0">
                <a:solidFill>
                  <a:schemeClr val="tx1"/>
                </a:solidFill>
              </a:rPr>
              <a:t>:  </a:t>
            </a:r>
            <a:r>
              <a:rPr lang="en-US" i="1" dirty="0" err="1" smtClean="0">
                <a:solidFill>
                  <a:schemeClr val="tx1"/>
                </a:solidFill>
              </a:rPr>
              <a:t>NaCl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breaks into 2 pieces so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= 2.</a:t>
            </a:r>
            <a:endParaRPr lang="en-US" sz="2900" i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742" y="3255705"/>
            <a:ext cx="3845398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latin typeface="Arial" charset="0"/>
                <a:ea typeface="ＭＳ Ｐゴシック" charset="0"/>
                <a:cs typeface="Arial" charset="0"/>
              </a:rPr>
              <a:t>Equations: </a:t>
            </a:r>
          </a:p>
          <a:p>
            <a:r>
              <a:rPr lang="el-GR" sz="32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 smtClean="0">
                <a:latin typeface="Arial" charset="0"/>
                <a:ea typeface="ＭＳ Ｐゴシック" charset="0"/>
                <a:cs typeface="Arial" charset="0"/>
              </a:rPr>
              <a:t> =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l-GR" sz="32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 smtClean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3200" baseline="-25000" dirty="0" smtClean="0">
                <a:latin typeface="Arial" charset="0"/>
                <a:ea typeface="MS PGothic" charset="0"/>
              </a:rPr>
              <a:t>  + </a:t>
            </a:r>
            <a:r>
              <a:rPr lang="el-GR" sz="32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 smtClean="0">
                <a:latin typeface="Arial" charset="0"/>
                <a:ea typeface="MS PGothic" charset="0"/>
              </a:rPr>
              <a:t>S </a:t>
            </a:r>
            <a:br>
              <a:rPr lang="en-US" sz="3200" baseline="-25000" dirty="0" smtClean="0">
                <a:latin typeface="Arial" charset="0"/>
                <a:ea typeface="MS PGothic" charset="0"/>
              </a:rPr>
            </a:br>
            <a:endParaRPr lang="en-US" sz="3200" baseline="-25000" dirty="0" smtClean="0">
              <a:latin typeface="Arial" charset="0"/>
              <a:ea typeface="MS PGothic" charset="0"/>
            </a:endParaRPr>
          </a:p>
          <a:p>
            <a:r>
              <a:rPr lang="el-GR" sz="3200" dirty="0" smtClean="0">
                <a:cs typeface="Arial" charset="0"/>
              </a:rPr>
              <a:t>Ψ</a:t>
            </a:r>
            <a:r>
              <a:rPr lang="en-US" sz="3200" b="1" baseline="-25000" dirty="0" smtClean="0"/>
              <a:t>S </a:t>
            </a:r>
            <a:r>
              <a:rPr lang="en-US" sz="3200" b="1" dirty="0" smtClean="0"/>
              <a:t>= - </a:t>
            </a:r>
            <a:r>
              <a:rPr lang="en-US" sz="3200" b="1" dirty="0" err="1" smtClean="0"/>
              <a:t>iCRT</a:t>
            </a:r>
            <a:endParaRPr lang="en-US" sz="3200" b="1" dirty="0" smtClean="0"/>
          </a:p>
          <a:p>
            <a:r>
              <a:rPr lang="en-US" b="1" dirty="0" err="1" smtClean="0"/>
              <a:t>i</a:t>
            </a:r>
            <a:r>
              <a:rPr lang="en-US" b="1" dirty="0" smtClean="0"/>
              <a:t> is the ionization constant</a:t>
            </a:r>
          </a:p>
          <a:p>
            <a:r>
              <a:rPr lang="en-US" b="1" dirty="0" smtClean="0"/>
              <a:t>C is the molar concentration</a:t>
            </a:r>
          </a:p>
          <a:p>
            <a:r>
              <a:rPr lang="en-US" b="1" dirty="0" smtClean="0"/>
              <a:t>R is the pressure constant  (0.0831 liter bars/mole-K)</a:t>
            </a:r>
          </a:p>
          <a:p>
            <a:r>
              <a:rPr lang="en-US" b="1" dirty="0" smtClean="0"/>
              <a:t>T is the temperature in K (273 + C°)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6195" y="3255705"/>
            <a:ext cx="461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Show your work: 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66674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34" y="1600201"/>
            <a:ext cx="8594725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2) </a:t>
            </a:r>
            <a:r>
              <a:rPr lang="en-US" sz="2800" dirty="0" smtClean="0">
                <a:solidFill>
                  <a:schemeClr val="tx1"/>
                </a:solidFill>
              </a:rPr>
              <a:t>You </a:t>
            </a:r>
            <a:r>
              <a:rPr lang="en-US" sz="2800" dirty="0">
                <a:solidFill>
                  <a:schemeClr val="tx1"/>
                </a:solidFill>
              </a:rPr>
              <a:t>have a 0.15 M solution of sucrose at atmospheric pressure (</a:t>
            </a:r>
            <a:r>
              <a:rPr lang="el-GR" sz="2800" dirty="0">
                <a:solidFill>
                  <a:schemeClr val="tx1"/>
                </a:solidFill>
                <a:cs typeface="Arial" charset="0"/>
              </a:rPr>
              <a:t>Ψ</a:t>
            </a:r>
            <a:r>
              <a:rPr lang="en-US" sz="2800" baseline="-25000" dirty="0">
                <a:solidFill>
                  <a:schemeClr val="tx1"/>
                </a:solidFill>
              </a:rPr>
              <a:t>P </a:t>
            </a:r>
            <a:r>
              <a:rPr lang="en-US" sz="2800" dirty="0">
                <a:solidFill>
                  <a:schemeClr val="tx1"/>
                </a:solidFill>
              </a:rPr>
              <a:t>= 0) at 25 °</a:t>
            </a:r>
            <a:r>
              <a:rPr lang="en-US" sz="2800" dirty="0" smtClean="0">
                <a:solidFill>
                  <a:schemeClr val="tx1"/>
                </a:solidFill>
              </a:rPr>
              <a:t>C.     Calculate </a:t>
            </a:r>
            <a:r>
              <a:rPr lang="el-GR" sz="2800" dirty="0" smtClean="0">
                <a:solidFill>
                  <a:schemeClr val="tx1"/>
                </a:solidFill>
                <a:cs typeface="Arial" charset="0"/>
              </a:rPr>
              <a:t>Ψ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.  </a:t>
            </a:r>
            <a:r>
              <a:rPr lang="en-US" i="1" dirty="0" smtClean="0">
                <a:solidFill>
                  <a:schemeClr val="tx1"/>
                </a:solidFill>
                <a:cs typeface="Arial" charset="0"/>
              </a:rPr>
              <a:t>Note: Sucrose doesn’t ionize so </a:t>
            </a:r>
            <a:r>
              <a:rPr lang="en-US" i="1" dirty="0" err="1" smtClean="0">
                <a:solidFill>
                  <a:schemeClr val="tx1"/>
                </a:solidFill>
                <a:cs typeface="Arial" charset="0"/>
              </a:rPr>
              <a:t>i</a:t>
            </a:r>
            <a:r>
              <a:rPr lang="en-US" i="1" dirty="0" smtClean="0">
                <a:solidFill>
                  <a:schemeClr val="tx1"/>
                </a:solidFill>
                <a:cs typeface="Arial" charset="0"/>
              </a:rPr>
              <a:t>=1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6742" y="3255705"/>
            <a:ext cx="3845398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latin typeface="Arial" charset="0"/>
                <a:ea typeface="ＭＳ Ｐゴシック" charset="0"/>
                <a:cs typeface="Arial" charset="0"/>
              </a:rPr>
              <a:t>Equations: </a:t>
            </a:r>
          </a:p>
          <a:p>
            <a:r>
              <a:rPr lang="el-GR" sz="32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 smtClean="0">
                <a:latin typeface="Arial" charset="0"/>
                <a:ea typeface="ＭＳ Ｐゴシック" charset="0"/>
                <a:cs typeface="Arial" charset="0"/>
              </a:rPr>
              <a:t> =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l-GR" sz="32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 smtClean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3200" baseline="-25000" dirty="0" smtClean="0">
                <a:latin typeface="Arial" charset="0"/>
                <a:ea typeface="MS PGothic" charset="0"/>
              </a:rPr>
              <a:t>  + </a:t>
            </a:r>
            <a:r>
              <a:rPr lang="el-GR" sz="32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 smtClean="0">
                <a:latin typeface="Arial" charset="0"/>
                <a:ea typeface="MS PGothic" charset="0"/>
              </a:rPr>
              <a:t>S </a:t>
            </a:r>
            <a:br>
              <a:rPr lang="en-US" sz="3200" baseline="-25000" dirty="0" smtClean="0">
                <a:latin typeface="Arial" charset="0"/>
                <a:ea typeface="MS PGothic" charset="0"/>
              </a:rPr>
            </a:br>
            <a:endParaRPr lang="en-US" sz="3200" baseline="-25000" dirty="0" smtClean="0">
              <a:latin typeface="Arial" charset="0"/>
              <a:ea typeface="MS PGothic" charset="0"/>
            </a:endParaRPr>
          </a:p>
          <a:p>
            <a:r>
              <a:rPr lang="el-GR" sz="3200" dirty="0" smtClean="0">
                <a:cs typeface="Arial" charset="0"/>
              </a:rPr>
              <a:t>Ψ</a:t>
            </a:r>
            <a:r>
              <a:rPr lang="en-US" sz="3200" b="1" baseline="-25000" dirty="0" smtClean="0"/>
              <a:t>S </a:t>
            </a:r>
            <a:r>
              <a:rPr lang="en-US" sz="3200" b="1" dirty="0" smtClean="0"/>
              <a:t>= - </a:t>
            </a:r>
            <a:r>
              <a:rPr lang="en-US" sz="3200" b="1" dirty="0" err="1" smtClean="0"/>
              <a:t>iCRT</a:t>
            </a:r>
            <a:endParaRPr lang="en-US" sz="3200" b="1" dirty="0" smtClean="0"/>
          </a:p>
          <a:p>
            <a:r>
              <a:rPr lang="en-US" b="1" dirty="0" err="1" smtClean="0"/>
              <a:t>i</a:t>
            </a:r>
            <a:r>
              <a:rPr lang="en-US" b="1" dirty="0" smtClean="0"/>
              <a:t> is the ionization constant</a:t>
            </a:r>
          </a:p>
          <a:p>
            <a:r>
              <a:rPr lang="en-US" b="1" dirty="0" smtClean="0"/>
              <a:t>C is the molar concentration</a:t>
            </a:r>
          </a:p>
          <a:p>
            <a:r>
              <a:rPr lang="en-US" b="1" dirty="0" smtClean="0"/>
              <a:t>R is the pressure constant  (0.0831 liter bars/mole-K)</a:t>
            </a:r>
          </a:p>
          <a:p>
            <a:r>
              <a:rPr lang="en-US" b="1" dirty="0" smtClean="0"/>
              <a:t>T is the temperature in K (273 + C°)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6195" y="3255705"/>
            <a:ext cx="461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Show your work: 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64752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41" y="107575"/>
            <a:ext cx="9246842" cy="1931713"/>
          </a:xfrm>
        </p:spPr>
        <p:txBody>
          <a:bodyPr/>
          <a:lstStyle/>
          <a:p>
            <a:r>
              <a:rPr lang="en-US" sz="4000" u="sng" dirty="0" smtClean="0"/>
              <a:t>Remember: </a:t>
            </a:r>
            <a:br>
              <a:rPr lang="en-US" sz="4000" u="sng" dirty="0" smtClean="0"/>
            </a:br>
            <a:r>
              <a:rPr lang="en-US" sz="4000" dirty="0" smtClean="0"/>
              <a:t>Water will always move from higher potential (</a:t>
            </a:r>
            <a:r>
              <a:rPr lang="el-GR" sz="40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CA" sz="4000" dirty="0" smtClean="0">
                <a:latin typeface="Arial" charset="0"/>
                <a:ea typeface="ＭＳ Ｐゴシック" charset="0"/>
                <a:cs typeface="Arial" charset="0"/>
              </a:rPr>
              <a:t>) to lower potential (</a:t>
            </a:r>
            <a:r>
              <a:rPr lang="el-GR" sz="40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CA" sz="4000" dirty="0" smtClean="0">
                <a:latin typeface="Arial" charset="0"/>
                <a:ea typeface="ＭＳ Ｐゴシック" charset="0"/>
                <a:cs typeface="Arial" charset="0"/>
              </a:rPr>
              <a:t>)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2289726"/>
            <a:ext cx="8947259" cy="4704673"/>
          </a:xfrm>
        </p:spPr>
        <p:txBody>
          <a:bodyPr>
            <a:normAutofit/>
          </a:bodyPr>
          <a:lstStyle/>
          <a:p>
            <a:r>
              <a:rPr lang="en-US" dirty="0" smtClean="0"/>
              <a:t>You may need to use the equation to calculate </a:t>
            </a:r>
            <a:r>
              <a:rPr lang="en-CA" dirty="0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l-GR" dirty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CA" dirty="0"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en-US" dirty="0" smtClean="0"/>
              <a:t> and compare </a:t>
            </a:r>
            <a:r>
              <a:rPr lang="en-CA" dirty="0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l-GR" dirty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CA" dirty="0"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en-US" dirty="0" smtClean="0"/>
              <a:t> on either side of a membrane to predict which way it will flow</a:t>
            </a:r>
          </a:p>
          <a:p>
            <a:r>
              <a:rPr lang="en-US" dirty="0" smtClean="0"/>
              <a:t>For pure water in an open system: </a:t>
            </a:r>
          </a:p>
          <a:p>
            <a:pPr lvl="1"/>
            <a:r>
              <a:rPr lang="en-CA" dirty="0" smtClean="0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l-GR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CA" baseline="-25000" dirty="0" smtClean="0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CA" dirty="0" smtClean="0">
                <a:latin typeface="Arial" charset="0"/>
                <a:ea typeface="ＭＳ Ｐゴシック" charset="0"/>
                <a:cs typeface="Arial" charset="0"/>
              </a:rPr>
              <a:t>) = 0 and </a:t>
            </a:r>
            <a:r>
              <a:rPr lang="en-CA" sz="2400" dirty="0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l-GR" sz="2400" dirty="0" smtClean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CA" sz="2400" baseline="-25000" dirty="0" smtClean="0"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CA" sz="2400" dirty="0" smtClean="0">
                <a:latin typeface="Arial" charset="0"/>
                <a:ea typeface="ＭＳ Ｐゴシック" charset="0"/>
                <a:cs typeface="Arial" charset="0"/>
              </a:rPr>
              <a:t>) = 0 so water potential </a:t>
            </a:r>
            <a:r>
              <a:rPr lang="en-CA" sz="2400" dirty="0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l-GR" sz="2400" dirty="0">
                <a:latin typeface="Arial" charset="0"/>
                <a:ea typeface="ＭＳ Ｐゴシック" charset="0"/>
                <a:cs typeface="Arial" charset="0"/>
              </a:rPr>
              <a:t>Ψ</a:t>
            </a:r>
            <a:r>
              <a:rPr lang="en-CA" sz="2400" dirty="0" smtClean="0">
                <a:latin typeface="Arial" charset="0"/>
                <a:ea typeface="ＭＳ Ｐゴシック" charset="0"/>
                <a:cs typeface="Arial" charset="0"/>
              </a:rPr>
              <a:t>)  is also = 0</a:t>
            </a:r>
          </a:p>
          <a:p>
            <a:r>
              <a:rPr lang="en-CA" sz="2600" dirty="0" smtClean="0">
                <a:latin typeface="Arial" charset="0"/>
                <a:ea typeface="ＭＳ Ｐゴシック" charset="0"/>
                <a:cs typeface="Arial" charset="0"/>
              </a:rPr>
              <a:t>If Molar Concentration is NOT GIVEN, you can find it for a cell by using a graph</a:t>
            </a:r>
          </a:p>
          <a:p>
            <a:pPr lvl="1"/>
            <a:r>
              <a:rPr lang="en-CA" dirty="0" smtClean="0">
                <a:latin typeface="Arial" charset="0"/>
                <a:ea typeface="ＭＳ Ｐゴシック" charset="0"/>
                <a:cs typeface="Arial" charset="0"/>
              </a:rPr>
              <a:t>When a cell is isotonic with it’s environment there will be zero % </a:t>
            </a:r>
            <a:r>
              <a:rPr lang="en-CA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change in mass, the concentration of solute in this environment must be the same concentration of solute in the cell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8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1209"/>
            <a:ext cx="8042276" cy="621661"/>
          </a:xfrm>
        </p:spPr>
        <p:txBody>
          <a:bodyPr/>
          <a:lstStyle/>
          <a:p>
            <a:r>
              <a:rPr lang="en-US" b="1" u="sng" dirty="0" smtClean="0"/>
              <a:t>Key Points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3106"/>
            <a:ext cx="8898780" cy="43434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Diffusion:</a:t>
            </a:r>
          </a:p>
          <a:p>
            <a:pPr lvl="1"/>
            <a:r>
              <a:rPr lang="en-US" sz="2800" dirty="0" smtClean="0"/>
              <a:t>DOES NOT require energy (its passive)</a:t>
            </a:r>
          </a:p>
          <a:p>
            <a:pPr marL="34925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Results in molecules moving from high concentration to low concentration</a:t>
            </a:r>
          </a:p>
          <a:p>
            <a:pPr marL="34925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Occurs faster when molecules have higher kinetic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84" y="4311126"/>
            <a:ext cx="5696116" cy="25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86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age result for potato sucrose conc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85725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934" y="5462526"/>
            <a:ext cx="8535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Apply the graph: </a:t>
            </a:r>
          </a:p>
          <a:p>
            <a:r>
              <a:rPr lang="en-US" sz="2400" dirty="0" smtClean="0"/>
              <a:t>What is the molar concentration of sucrose in this plant?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7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1200"/>
              <a:t>Fig. 36-8a</a:t>
            </a:r>
          </a:p>
        </p:txBody>
      </p:sp>
      <p:grpSp>
        <p:nvGrpSpPr>
          <p:cNvPr id="23555" name="Group 20"/>
          <p:cNvGrpSpPr>
            <a:grpSpLocks/>
          </p:cNvGrpSpPr>
          <p:nvPr/>
        </p:nvGrpSpPr>
        <p:grpSpPr bwMode="auto">
          <a:xfrm>
            <a:off x="4033838" y="0"/>
            <a:ext cx="4486275" cy="6589713"/>
            <a:chOff x="2328863" y="133350"/>
            <a:chExt cx="4486275" cy="6589713"/>
          </a:xfrm>
        </p:grpSpPr>
        <p:pic>
          <p:nvPicPr>
            <p:cNvPr id="23557" name="Picture 3" descr="36_08aWaterPotential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63" y="133350"/>
              <a:ext cx="4486275" cy="658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4"/>
            <p:cNvSpPr txBox="1">
              <a:spLocks noChangeArrowheads="1"/>
            </p:cNvSpPr>
            <p:nvPr/>
          </p:nvSpPr>
          <p:spPr bwMode="auto">
            <a:xfrm>
              <a:off x="4587875" y="5854700"/>
              <a:ext cx="211137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   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0.23 MPa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>
              <a:off x="2549525" y="314325"/>
              <a:ext cx="369888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kumimoji="0" lang="en-US" sz="2200" b="1">
                  <a:solidFill>
                    <a:schemeClr val="tx1"/>
                  </a:solidFill>
                </a:rPr>
                <a:t>(a)</a:t>
              </a: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781550" y="787400"/>
              <a:ext cx="15398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2200" b="1">
                  <a:solidFill>
                    <a:schemeClr val="tx1"/>
                  </a:solidFill>
                </a:rPr>
                <a:t>0.1 </a:t>
              </a:r>
              <a:r>
                <a:rPr kumimoji="0" lang="en-US" sz="2200" b="1" i="1">
                  <a:solidFill>
                    <a:schemeClr val="tx1"/>
                  </a:solidFill>
                </a:rPr>
                <a:t>M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r>
                <a:rPr kumimoji="0" lang="en-US" sz="2200" b="1">
                  <a:solidFill>
                    <a:schemeClr val="tx1"/>
                  </a:solidFill>
                </a:rPr>
                <a:t>solution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2628900" y="3713163"/>
              <a:ext cx="10890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sz="2200" b="1">
                  <a:solidFill>
                    <a:schemeClr val="tx1"/>
                  </a:solidFill>
                </a:rPr>
                <a:t>Pure</a:t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r>
                <a:rPr kumimoji="0" lang="en-US" sz="2200" b="1">
                  <a:solidFill>
                    <a:schemeClr val="tx1"/>
                  </a:solidFill>
                </a:rPr>
                <a:t>water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4035425" y="4349750"/>
              <a:ext cx="8286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sz="2200" b="1">
                  <a:solidFill>
                    <a:schemeClr val="tx1"/>
                  </a:solidFill>
                </a:rPr>
                <a:t>H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2</a:t>
              </a:r>
              <a:r>
                <a:rPr kumimoji="0" lang="en-US" sz="2200" b="1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784475" y="5159375"/>
              <a:ext cx="99695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7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br>
                <a:rPr kumimoji="0" lang="en-US" sz="22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7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endParaRPr kumimoji="0" lang="el-GR" sz="2200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4591050" y="5143500"/>
              <a:ext cx="1554163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kumimoji="0" lang="en-US" sz="30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 </a:t>
              </a:r>
              <a:r>
                <a:rPr kumimoji="0" lang="en-US" sz="24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br>
                <a:rPr kumimoji="0" lang="en-US" sz="22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2200" b="1">
                  <a:solidFill>
                    <a:schemeClr val="tx1"/>
                  </a:solidFill>
                </a:rPr>
                <a:t> 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0.23</a:t>
              </a: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2801938" y="5861050"/>
              <a:ext cx="158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6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8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 MPa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 flipH="1">
              <a:off x="5314950" y="1527175"/>
              <a:ext cx="20638" cy="1104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4"/>
            <p:cNvSpPr>
              <a:spLocks noChangeShapeType="1"/>
            </p:cNvSpPr>
            <p:nvPr/>
          </p:nvSpPr>
          <p:spPr bwMode="auto">
            <a:xfrm flipV="1">
              <a:off x="3403600" y="3911600"/>
              <a:ext cx="6429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>
              <a:off x="2876550" y="5924550"/>
              <a:ext cx="8699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>
              <a:off x="4673600" y="5918200"/>
              <a:ext cx="1384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6" name="TextBox 21"/>
          <p:cNvSpPr txBox="1">
            <a:spLocks noChangeArrowheads="1"/>
          </p:cNvSpPr>
          <p:nvPr/>
        </p:nvSpPr>
        <p:spPr bwMode="auto">
          <a:xfrm>
            <a:off x="360363" y="1149350"/>
            <a:ext cx="30892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The addition of solutes reduces water potential</a:t>
            </a:r>
          </a:p>
        </p:txBody>
      </p:sp>
    </p:spTree>
    <p:extLst>
      <p:ext uri="{BB962C8B-B14F-4D97-AF65-F5344CB8AC3E}">
        <p14:creationId xmlns:p14="http://schemas.microsoft.com/office/powerpoint/2010/main" val="52226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1200"/>
              <a:t>Fig. 36-8b</a:t>
            </a:r>
          </a:p>
        </p:txBody>
      </p:sp>
      <p:grpSp>
        <p:nvGrpSpPr>
          <p:cNvPr id="25603" name="Group 13"/>
          <p:cNvGrpSpPr>
            <a:grpSpLocks/>
          </p:cNvGrpSpPr>
          <p:nvPr/>
        </p:nvGrpSpPr>
        <p:grpSpPr bwMode="auto">
          <a:xfrm>
            <a:off x="4264025" y="0"/>
            <a:ext cx="4486275" cy="6589713"/>
            <a:chOff x="2352675" y="133350"/>
            <a:chExt cx="4486275" cy="6589713"/>
          </a:xfrm>
        </p:grpSpPr>
        <p:pic>
          <p:nvPicPr>
            <p:cNvPr id="25605" name="Picture 6" descr="36_08bWaterPotential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5" y="133350"/>
              <a:ext cx="4438650" cy="658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 Box 8"/>
            <p:cNvSpPr txBox="1">
              <a:spLocks noChangeArrowheads="1"/>
            </p:cNvSpPr>
            <p:nvPr/>
          </p:nvSpPr>
          <p:spPr bwMode="auto">
            <a:xfrm>
              <a:off x="2516188" y="304800"/>
              <a:ext cx="369887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kumimoji="0" lang="en-US" sz="2200" b="1">
                  <a:solidFill>
                    <a:schemeClr val="tx1"/>
                  </a:solidFill>
                </a:rPr>
                <a:t>(b)</a:t>
              </a:r>
            </a:p>
          </p:txBody>
        </p:sp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>
              <a:off x="5394325" y="431800"/>
              <a:ext cx="14382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2200" b="1">
                  <a:solidFill>
                    <a:schemeClr val="tx1"/>
                  </a:solidFill>
                </a:rPr>
                <a:t>Positive</a:t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r>
                <a:rPr kumimoji="0" lang="en-US" sz="2200" b="1">
                  <a:solidFill>
                    <a:schemeClr val="tx1"/>
                  </a:solidFill>
                </a:rPr>
                <a:t>pressure</a:t>
              </a:r>
            </a:p>
          </p:txBody>
        </p:sp>
        <p:sp>
          <p:nvSpPr>
            <p:cNvPr id="25608" name="Text Box 10"/>
            <p:cNvSpPr txBox="1">
              <a:spLocks noChangeArrowheads="1"/>
            </p:cNvSpPr>
            <p:nvPr/>
          </p:nvSpPr>
          <p:spPr bwMode="auto">
            <a:xfrm>
              <a:off x="4302125" y="4691063"/>
              <a:ext cx="788988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sz="2200" b="1">
                  <a:solidFill>
                    <a:schemeClr val="tx1"/>
                  </a:solidFill>
                </a:rPr>
                <a:t>H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2</a:t>
              </a:r>
              <a:r>
                <a:rPr kumimoji="0" lang="en-US" sz="2200" b="1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5609" name="Text Box 11"/>
            <p:cNvSpPr txBox="1">
              <a:spLocks noChangeArrowheads="1"/>
            </p:cNvSpPr>
            <p:nvPr/>
          </p:nvSpPr>
          <p:spPr bwMode="auto">
            <a:xfrm>
              <a:off x="4738688" y="5154613"/>
              <a:ext cx="18557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kumimoji="0" lang="en-US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  </a:t>
              </a:r>
              <a:r>
                <a:rPr kumimoji="0" lang="en-US" sz="8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0.23</a:t>
              </a:r>
              <a:br>
                <a:rPr kumimoji="0" lang="en-US" sz="22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2200" b="1">
                  <a:solidFill>
                    <a:schemeClr val="tx1"/>
                  </a:solidFill>
                </a:rPr>
                <a:t> 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0.23</a:t>
              </a: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5610" name="Line 12"/>
            <p:cNvSpPr>
              <a:spLocks noChangeShapeType="1"/>
            </p:cNvSpPr>
            <p:nvPr/>
          </p:nvSpPr>
          <p:spPr bwMode="auto">
            <a:xfrm flipH="1">
              <a:off x="5456238" y="1135063"/>
              <a:ext cx="501650" cy="16176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Text Box 13"/>
            <p:cNvSpPr txBox="1">
              <a:spLocks noChangeArrowheads="1"/>
            </p:cNvSpPr>
            <p:nvPr/>
          </p:nvSpPr>
          <p:spPr bwMode="auto">
            <a:xfrm>
              <a:off x="2784475" y="5159375"/>
              <a:ext cx="99695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7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br>
                <a:rPr kumimoji="0" lang="en-US" sz="22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7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endParaRPr kumimoji="0" lang="el-GR" sz="2200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5612" name="Text Box 14"/>
            <p:cNvSpPr txBox="1">
              <a:spLocks noChangeArrowheads="1"/>
            </p:cNvSpPr>
            <p:nvPr/>
          </p:nvSpPr>
          <p:spPr bwMode="auto">
            <a:xfrm>
              <a:off x="2801938" y="5861050"/>
              <a:ext cx="158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6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8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 MPa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>
              <a:off x="2876550" y="5924550"/>
              <a:ext cx="8699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6"/>
            <p:cNvSpPr txBox="1">
              <a:spLocks noChangeArrowheads="1"/>
            </p:cNvSpPr>
            <p:nvPr/>
          </p:nvSpPr>
          <p:spPr bwMode="auto">
            <a:xfrm>
              <a:off x="4727575" y="5861050"/>
              <a:ext cx="211137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   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  0 MPa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5615" name="Line 17"/>
            <p:cNvSpPr>
              <a:spLocks noChangeShapeType="1"/>
            </p:cNvSpPr>
            <p:nvPr/>
          </p:nvSpPr>
          <p:spPr bwMode="auto">
            <a:xfrm>
              <a:off x="4813300" y="5918200"/>
              <a:ext cx="1384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4" name="TextBox 14"/>
          <p:cNvSpPr txBox="1">
            <a:spLocks noChangeArrowheads="1"/>
          </p:cNvSpPr>
          <p:nvPr/>
        </p:nvSpPr>
        <p:spPr bwMode="auto">
          <a:xfrm>
            <a:off x="290513" y="1731963"/>
            <a:ext cx="33258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Physical pressure increases water potential</a:t>
            </a:r>
          </a:p>
        </p:txBody>
      </p:sp>
    </p:spTree>
    <p:extLst>
      <p:ext uri="{BB962C8B-B14F-4D97-AF65-F5344CB8AC3E}">
        <p14:creationId xmlns:p14="http://schemas.microsoft.com/office/powerpoint/2010/main" val="414411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1200"/>
              <a:t>Fig. 36-8c</a:t>
            </a:r>
          </a:p>
        </p:txBody>
      </p:sp>
      <p:grpSp>
        <p:nvGrpSpPr>
          <p:cNvPr id="27651" name="Group 14"/>
          <p:cNvGrpSpPr>
            <a:grpSpLocks/>
          </p:cNvGrpSpPr>
          <p:nvPr/>
        </p:nvGrpSpPr>
        <p:grpSpPr bwMode="auto">
          <a:xfrm>
            <a:off x="4176713" y="0"/>
            <a:ext cx="4606925" cy="6589713"/>
            <a:chOff x="2362200" y="133350"/>
            <a:chExt cx="4606925" cy="6589713"/>
          </a:xfrm>
        </p:grpSpPr>
        <p:pic>
          <p:nvPicPr>
            <p:cNvPr id="27653" name="Picture 6" descr="36_08cWaterPotential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33350"/>
              <a:ext cx="4419600" cy="658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Text Box 8"/>
            <p:cNvSpPr txBox="1">
              <a:spLocks noChangeArrowheads="1"/>
            </p:cNvSpPr>
            <p:nvPr/>
          </p:nvSpPr>
          <p:spPr bwMode="auto">
            <a:xfrm>
              <a:off x="4495800" y="5153025"/>
              <a:ext cx="1701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P </a:t>
              </a:r>
              <a:r>
                <a:rPr kumimoji="0" lang="en-US" sz="18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 </a:t>
              </a:r>
              <a:br>
                <a:rPr kumimoji="0" lang="en-US" sz="22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S  </a:t>
              </a:r>
              <a:r>
                <a:rPr kumimoji="0" lang="en-US" sz="2200" b="1">
                  <a:solidFill>
                    <a:schemeClr val="tx1"/>
                  </a:solidFill>
                </a:rPr>
                <a:t>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0.23</a:t>
              </a: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7655" name="Text Box 9"/>
            <p:cNvSpPr txBox="1">
              <a:spLocks noChangeArrowheads="1"/>
            </p:cNvSpPr>
            <p:nvPr/>
          </p:nvSpPr>
          <p:spPr bwMode="auto">
            <a:xfrm>
              <a:off x="2562225" y="307975"/>
              <a:ext cx="369888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kumimoji="0" lang="en-US" sz="2200" b="1">
                  <a:solidFill>
                    <a:schemeClr val="tx1"/>
                  </a:solidFill>
                </a:rPr>
                <a:t>(c)</a:t>
              </a:r>
            </a:p>
          </p:txBody>
        </p:sp>
        <p:sp>
          <p:nvSpPr>
            <p:cNvPr id="27656" name="Text Box 10"/>
            <p:cNvSpPr txBox="1">
              <a:spLocks noChangeArrowheads="1"/>
            </p:cNvSpPr>
            <p:nvPr/>
          </p:nvSpPr>
          <p:spPr bwMode="auto">
            <a:xfrm>
              <a:off x="5373688" y="704850"/>
              <a:ext cx="15398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sz="2100" b="1">
                  <a:solidFill>
                    <a:schemeClr val="tx1"/>
                  </a:solidFill>
                </a:rPr>
                <a:t>Increased</a:t>
              </a:r>
              <a:br>
                <a:rPr kumimoji="0" lang="en-US" sz="2100" b="1">
                  <a:solidFill>
                    <a:schemeClr val="tx1"/>
                  </a:solidFill>
                </a:rPr>
              </a:br>
              <a:r>
                <a:rPr kumimoji="0" lang="en-US" sz="2100" b="1">
                  <a:solidFill>
                    <a:schemeClr val="tx1"/>
                  </a:solidFill>
                </a:rPr>
                <a:t>positive</a:t>
              </a:r>
              <a:br>
                <a:rPr kumimoji="0" lang="en-US" sz="2100" b="1">
                  <a:solidFill>
                    <a:schemeClr val="tx1"/>
                  </a:solidFill>
                </a:rPr>
              </a:br>
              <a:r>
                <a:rPr kumimoji="0" lang="en-US" sz="2100" b="1">
                  <a:solidFill>
                    <a:schemeClr val="tx1"/>
                  </a:solidFill>
                </a:rPr>
                <a:t>pressure</a:t>
              </a:r>
            </a:p>
          </p:txBody>
        </p:sp>
        <p:sp>
          <p:nvSpPr>
            <p:cNvPr id="27657" name="Text Box 11"/>
            <p:cNvSpPr txBox="1">
              <a:spLocks noChangeArrowheads="1"/>
            </p:cNvSpPr>
            <p:nvPr/>
          </p:nvSpPr>
          <p:spPr bwMode="auto">
            <a:xfrm>
              <a:off x="4464050" y="4330700"/>
              <a:ext cx="8286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sz="2200" b="1">
                  <a:solidFill>
                    <a:schemeClr val="tx1"/>
                  </a:solidFill>
                </a:rPr>
                <a:t>H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2</a:t>
              </a:r>
              <a:r>
                <a:rPr kumimoji="0" lang="en-US" sz="2200" b="1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7658" name="Text Box 12"/>
            <p:cNvSpPr txBox="1">
              <a:spLocks noChangeArrowheads="1"/>
            </p:cNvSpPr>
            <p:nvPr/>
          </p:nvSpPr>
          <p:spPr bwMode="auto">
            <a:xfrm>
              <a:off x="4522788" y="5854700"/>
              <a:ext cx="244633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   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0.07 MPa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7659" name="Line 13"/>
            <p:cNvSpPr>
              <a:spLocks noChangeShapeType="1"/>
            </p:cNvSpPr>
            <p:nvPr/>
          </p:nvSpPr>
          <p:spPr bwMode="auto">
            <a:xfrm flipH="1">
              <a:off x="5386388" y="1597025"/>
              <a:ext cx="601662" cy="15986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4"/>
            <p:cNvSpPr>
              <a:spLocks noChangeShapeType="1"/>
            </p:cNvSpPr>
            <p:nvPr/>
          </p:nvSpPr>
          <p:spPr bwMode="auto">
            <a:xfrm flipV="1">
              <a:off x="4605338" y="5903913"/>
              <a:ext cx="1416050" cy="174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Text Box 15"/>
            <p:cNvSpPr txBox="1">
              <a:spLocks noChangeArrowheads="1"/>
            </p:cNvSpPr>
            <p:nvPr/>
          </p:nvSpPr>
          <p:spPr bwMode="auto">
            <a:xfrm>
              <a:off x="2784475" y="5159375"/>
              <a:ext cx="99695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7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br>
                <a:rPr kumimoji="0" lang="en-US" sz="22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7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endParaRPr kumimoji="0" lang="el-GR" sz="2200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2801938" y="5861050"/>
              <a:ext cx="15875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4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6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8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 MPa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7663" name="Line 17"/>
            <p:cNvSpPr>
              <a:spLocks noChangeShapeType="1"/>
            </p:cNvSpPr>
            <p:nvPr/>
          </p:nvSpPr>
          <p:spPr bwMode="auto">
            <a:xfrm>
              <a:off x="2876550" y="5924550"/>
              <a:ext cx="8699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18"/>
            <p:cNvSpPr txBox="1">
              <a:spLocks noChangeArrowheads="1"/>
            </p:cNvSpPr>
            <p:nvPr/>
          </p:nvSpPr>
          <p:spPr bwMode="auto">
            <a:xfrm>
              <a:off x="5340350" y="5172075"/>
              <a:ext cx="693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8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0.30</a:t>
              </a:r>
              <a:endParaRPr kumimoji="0" lang="el-GR" sz="2200" b="1">
                <a:solidFill>
                  <a:schemeClr val="tx1"/>
                </a:solidFill>
              </a:endParaRPr>
            </a:p>
          </p:txBody>
        </p:sp>
      </p:grpSp>
      <p:sp>
        <p:nvSpPr>
          <p:cNvPr id="27652" name="TextBox 15"/>
          <p:cNvSpPr txBox="1">
            <a:spLocks noChangeArrowheads="1"/>
          </p:cNvSpPr>
          <p:nvPr/>
        </p:nvSpPr>
        <p:spPr bwMode="auto">
          <a:xfrm>
            <a:off x="331788" y="1814513"/>
            <a:ext cx="34639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Further Physical pressure increases water potential more</a:t>
            </a:r>
          </a:p>
        </p:txBody>
      </p:sp>
    </p:spTree>
    <p:extLst>
      <p:ext uri="{BB962C8B-B14F-4D97-AF65-F5344CB8AC3E}">
        <p14:creationId xmlns:p14="http://schemas.microsoft.com/office/powerpoint/2010/main" val="66054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1200"/>
              <a:t>Fig. 36-8d</a:t>
            </a:r>
          </a:p>
        </p:txBody>
      </p:sp>
      <p:grpSp>
        <p:nvGrpSpPr>
          <p:cNvPr id="29699" name="Group 16"/>
          <p:cNvGrpSpPr>
            <a:grpSpLocks/>
          </p:cNvGrpSpPr>
          <p:nvPr/>
        </p:nvGrpSpPr>
        <p:grpSpPr bwMode="auto">
          <a:xfrm>
            <a:off x="4400550" y="268288"/>
            <a:ext cx="4743450" cy="6589712"/>
            <a:chOff x="2271713" y="146050"/>
            <a:chExt cx="4743450" cy="6589713"/>
          </a:xfrm>
        </p:grpSpPr>
        <p:pic>
          <p:nvPicPr>
            <p:cNvPr id="29701" name="Picture 7" descr="36_08dWaterPotential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713" y="146050"/>
              <a:ext cx="4614862" cy="658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 Box 9"/>
            <p:cNvSpPr txBox="1">
              <a:spLocks noChangeArrowheads="1"/>
            </p:cNvSpPr>
            <p:nvPr/>
          </p:nvSpPr>
          <p:spPr bwMode="auto">
            <a:xfrm>
              <a:off x="2474913" y="304800"/>
              <a:ext cx="369887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kumimoji="0" lang="en-US" sz="2200" b="1">
                  <a:solidFill>
                    <a:schemeClr val="tx1"/>
                  </a:solidFill>
                </a:rPr>
                <a:t>(d)</a:t>
              </a:r>
            </a:p>
          </p:txBody>
        </p:sp>
        <p:sp>
          <p:nvSpPr>
            <p:cNvPr id="29703" name="Text Box 10"/>
            <p:cNvSpPr txBox="1">
              <a:spLocks noChangeArrowheads="1"/>
            </p:cNvSpPr>
            <p:nvPr/>
          </p:nvSpPr>
          <p:spPr bwMode="auto">
            <a:xfrm>
              <a:off x="2354263" y="703263"/>
              <a:ext cx="1749425" cy="94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kumimoji="0" lang="en-US" sz="2200" b="1">
                  <a:solidFill>
                    <a:schemeClr val="tx1"/>
                  </a:solidFill>
                </a:rPr>
                <a:t>Negative</a:t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r>
                <a:rPr kumimoji="0" lang="en-US" sz="2200" b="1">
                  <a:solidFill>
                    <a:schemeClr val="tx1"/>
                  </a:solidFill>
                </a:rPr>
                <a:t>pressure</a:t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r>
                <a:rPr kumimoji="0" lang="en-US" sz="2200" b="1">
                  <a:solidFill>
                    <a:schemeClr val="tx1"/>
                  </a:solidFill>
                </a:rPr>
                <a:t>(tension)</a:t>
              </a:r>
            </a:p>
          </p:txBody>
        </p:sp>
        <p:sp>
          <p:nvSpPr>
            <p:cNvPr id="29704" name="Text Box 11"/>
            <p:cNvSpPr txBox="1">
              <a:spLocks noChangeArrowheads="1"/>
            </p:cNvSpPr>
            <p:nvPr/>
          </p:nvSpPr>
          <p:spPr bwMode="auto">
            <a:xfrm>
              <a:off x="4511675" y="4330700"/>
              <a:ext cx="8286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kumimoji="0" lang="en-US" sz="2200" b="1">
                  <a:solidFill>
                    <a:schemeClr val="tx1"/>
                  </a:solidFill>
                </a:rPr>
                <a:t>H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2</a:t>
              </a:r>
              <a:r>
                <a:rPr kumimoji="0" lang="en-US" sz="2200" b="1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9705" name="Text Box 12"/>
            <p:cNvSpPr txBox="1">
              <a:spLocks noChangeArrowheads="1"/>
            </p:cNvSpPr>
            <p:nvPr/>
          </p:nvSpPr>
          <p:spPr bwMode="auto">
            <a:xfrm>
              <a:off x="2303463" y="5160963"/>
              <a:ext cx="1819275" cy="109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P </a:t>
              </a:r>
              <a:r>
                <a:rPr kumimoji="0" lang="en-US" sz="18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0.30</a:t>
              </a:r>
              <a:br>
                <a:rPr kumimoji="0" lang="en-US" sz="22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2200" b="1">
                  <a:solidFill>
                    <a:schemeClr val="tx1"/>
                  </a:solidFill>
                </a:rPr>
                <a:t> =  </a:t>
              </a:r>
              <a:r>
                <a:rPr kumimoji="0" lang="en-US" sz="1800" b="1">
                  <a:solidFill>
                    <a:schemeClr val="tx1"/>
                  </a:solidFill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4575175" y="5154613"/>
              <a:ext cx="17684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P </a:t>
              </a:r>
              <a:r>
                <a:rPr kumimoji="0" lang="en-US" sz="18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</a:t>
              </a:r>
              <a:br>
                <a:rPr kumimoji="0" lang="en-US" sz="22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2200" b="1">
                  <a:solidFill>
                    <a:schemeClr val="tx1"/>
                  </a:solidFill>
                </a:rPr>
                <a:t> 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0.23</a:t>
              </a: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9707" name="Text Box 14"/>
            <p:cNvSpPr txBox="1">
              <a:spLocks noChangeArrowheads="1"/>
            </p:cNvSpPr>
            <p:nvPr/>
          </p:nvSpPr>
          <p:spPr bwMode="auto">
            <a:xfrm>
              <a:off x="2295525" y="5864225"/>
              <a:ext cx="26193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   </a:t>
              </a:r>
              <a:r>
                <a:rPr kumimoji="0" lang="en-US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0.30 MPa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9708" name="Text Box 15"/>
            <p:cNvSpPr txBox="1">
              <a:spLocks noChangeArrowheads="1"/>
            </p:cNvSpPr>
            <p:nvPr/>
          </p:nvSpPr>
          <p:spPr bwMode="auto">
            <a:xfrm>
              <a:off x="4575175" y="5864225"/>
              <a:ext cx="243998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l-GR" sz="22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2200" b="1" baseline="-25000">
                  <a:solidFill>
                    <a:schemeClr val="tx1"/>
                  </a:solidFill>
                  <a:cs typeface="Arial" charset="0"/>
                </a:rPr>
                <a:t>   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2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0.23 MPa</a:t>
              </a:r>
              <a:r>
                <a:rPr kumimoji="0" lang="en-US" sz="2200" b="1">
                  <a:solidFill>
                    <a:schemeClr val="tx1"/>
                  </a:solidFill>
                </a:rPr>
                <a:t/>
              </a:r>
              <a:br>
                <a:rPr kumimoji="0" lang="en-US" sz="2200" b="1">
                  <a:solidFill>
                    <a:schemeClr val="tx1"/>
                  </a:solidFill>
                </a:rPr>
              </a:b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9709" name="Line 16"/>
            <p:cNvSpPr>
              <a:spLocks noChangeShapeType="1"/>
            </p:cNvSpPr>
            <p:nvPr/>
          </p:nvSpPr>
          <p:spPr bwMode="auto">
            <a:xfrm>
              <a:off x="2963863" y="1577975"/>
              <a:ext cx="754062" cy="763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7"/>
            <p:cNvSpPr>
              <a:spLocks noChangeShapeType="1"/>
            </p:cNvSpPr>
            <p:nvPr/>
          </p:nvSpPr>
          <p:spPr bwMode="auto">
            <a:xfrm>
              <a:off x="2397125" y="5921375"/>
              <a:ext cx="13874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8"/>
            <p:cNvSpPr>
              <a:spLocks noChangeShapeType="1"/>
            </p:cNvSpPr>
            <p:nvPr/>
          </p:nvSpPr>
          <p:spPr bwMode="auto">
            <a:xfrm>
              <a:off x="4670425" y="5921375"/>
              <a:ext cx="1379538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Text Box 19"/>
            <p:cNvSpPr txBox="1">
              <a:spLocks noChangeArrowheads="1"/>
            </p:cNvSpPr>
            <p:nvPr/>
          </p:nvSpPr>
          <p:spPr bwMode="auto">
            <a:xfrm>
              <a:off x="5383213" y="5162550"/>
              <a:ext cx="4222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8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endParaRPr kumimoji="0" lang="el-GR" sz="2200" b="1">
                <a:solidFill>
                  <a:schemeClr val="tx1"/>
                </a:solidFill>
              </a:endParaRPr>
            </a:p>
          </p:txBody>
        </p:sp>
        <p:sp>
          <p:nvSpPr>
            <p:cNvPr id="29713" name="Text Box 20"/>
            <p:cNvSpPr txBox="1">
              <a:spLocks noChangeArrowheads="1"/>
            </p:cNvSpPr>
            <p:nvPr/>
          </p:nvSpPr>
          <p:spPr bwMode="auto">
            <a:xfrm>
              <a:off x="3122613" y="5497513"/>
              <a:ext cx="4222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800" b="1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2200" b="1">
                  <a:solidFill>
                    <a:schemeClr val="tx1"/>
                  </a:solidFill>
                  <a:cs typeface="Arial" charset="0"/>
                </a:rPr>
                <a:t>0</a:t>
              </a:r>
              <a:endParaRPr kumimoji="0" lang="el-GR" sz="2200" b="1">
                <a:solidFill>
                  <a:schemeClr val="tx1"/>
                </a:solidFill>
              </a:endParaRPr>
            </a:p>
          </p:txBody>
        </p:sp>
      </p:grpSp>
      <p:sp>
        <p:nvSpPr>
          <p:cNvPr id="29700" name="TextBox 17"/>
          <p:cNvSpPr txBox="1">
            <a:spLocks noChangeArrowheads="1"/>
          </p:cNvSpPr>
          <p:nvPr/>
        </p:nvSpPr>
        <p:spPr bwMode="auto">
          <a:xfrm>
            <a:off x="374650" y="1898650"/>
            <a:ext cx="34623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>
                <a:solidFill>
                  <a:schemeClr val="tx1"/>
                </a:solidFill>
              </a:rPr>
              <a:t>Negative pressure decreases water potential</a:t>
            </a:r>
          </a:p>
        </p:txBody>
      </p:sp>
    </p:spTree>
    <p:extLst>
      <p:ext uri="{BB962C8B-B14F-4D97-AF65-F5344CB8AC3E}">
        <p14:creationId xmlns:p14="http://schemas.microsoft.com/office/powerpoint/2010/main" val="127090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1200"/>
              <a:t>Fig. 36-9a</a:t>
            </a:r>
          </a:p>
        </p:txBody>
      </p:sp>
      <p:grpSp>
        <p:nvGrpSpPr>
          <p:cNvPr id="31747" name="Group 16"/>
          <p:cNvGrpSpPr>
            <a:grpSpLocks/>
          </p:cNvGrpSpPr>
          <p:nvPr/>
        </p:nvGrpSpPr>
        <p:grpSpPr bwMode="auto">
          <a:xfrm>
            <a:off x="0" y="1785938"/>
            <a:ext cx="8705850" cy="4700587"/>
            <a:chOff x="238125" y="1065213"/>
            <a:chExt cx="8705850" cy="4700587"/>
          </a:xfrm>
        </p:grpSpPr>
        <p:pic>
          <p:nvPicPr>
            <p:cNvPr id="31749" name="Picture 2" descr="36_09aWaterRelation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" y="1090613"/>
              <a:ext cx="8547100" cy="467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Text Box 4"/>
            <p:cNvSpPr txBox="1">
              <a:spLocks noChangeArrowheads="1"/>
            </p:cNvSpPr>
            <p:nvPr/>
          </p:nvSpPr>
          <p:spPr bwMode="auto">
            <a:xfrm>
              <a:off x="238125" y="5233988"/>
              <a:ext cx="62611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1900" b="1">
                  <a:solidFill>
                    <a:schemeClr val="tx1"/>
                  </a:solidFill>
                </a:rPr>
                <a:t>(a) Initial conditions: cellular </a:t>
              </a: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>
                  <a:solidFill>
                    <a:schemeClr val="tx1"/>
                  </a:solidFill>
                </a:rPr>
                <a:t> &gt; environmental </a:t>
              </a: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endParaRPr kumimoji="0" lang="en-US" sz="1900" b="1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3406775" y="2117725"/>
              <a:ext cx="1804988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kumimoji="0" lang="en-US" sz="16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5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 </a:t>
              </a:r>
              <a:r>
                <a:rPr kumimoji="0" lang="en-US" sz="1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0 </a:t>
              </a:r>
              <a:br>
                <a:rPr kumimoji="0" lang="en-US" sz="19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1900" b="1">
                  <a:solidFill>
                    <a:schemeClr val="tx1"/>
                  </a:solidFill>
                </a:rPr>
                <a:t> 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0.9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765175" y="3871913"/>
              <a:ext cx="1804988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kumimoji="0" lang="en-US" sz="16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5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 </a:t>
              </a:r>
              <a:r>
                <a:rPr kumimoji="0" lang="en-US" sz="1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0 </a:t>
              </a:r>
              <a:br>
                <a:rPr kumimoji="0" lang="en-US" sz="19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1900" b="1">
                  <a:solidFill>
                    <a:schemeClr val="tx1"/>
                  </a:solidFill>
                </a:rPr>
                <a:t> 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0.9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7132638" y="1290638"/>
              <a:ext cx="1804987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kumimoji="0" lang="en-US" sz="16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500" b="1" baseline="-2500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 </a:t>
              </a:r>
              <a:r>
                <a:rPr kumimoji="0" lang="en-US" sz="1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0</a:t>
              </a:r>
              <a:br>
                <a:rPr kumimoji="0" lang="en-US" sz="19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1900" b="1">
                  <a:solidFill>
                    <a:schemeClr val="tx1"/>
                  </a:solidFill>
                </a:rPr>
                <a:t> 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0.7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771525" y="4498975"/>
              <a:ext cx="180498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>
                  <a:solidFill>
                    <a:schemeClr val="tx1"/>
                  </a:solidFill>
                </a:rPr>
                <a:t>  </a:t>
              </a:r>
              <a:r>
                <a:rPr kumimoji="0" lang="en-US" sz="1000" b="1">
                  <a:solidFill>
                    <a:schemeClr val="tx1"/>
                  </a:solidFill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0.9 MPa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3417888" y="2730500"/>
              <a:ext cx="18049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>
                  <a:solidFill>
                    <a:schemeClr val="tx1"/>
                  </a:solidFill>
                </a:rPr>
                <a:t>  </a:t>
              </a:r>
              <a:r>
                <a:rPr kumimoji="0" lang="en-US" sz="1000" b="1">
                  <a:solidFill>
                    <a:schemeClr val="tx1"/>
                  </a:solidFill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0.9 MPa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7138988" y="1919288"/>
              <a:ext cx="18049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>
                  <a:solidFill>
                    <a:schemeClr val="tx1"/>
                  </a:solidFill>
                </a:rPr>
                <a:t>  </a:t>
              </a:r>
              <a:r>
                <a:rPr kumimoji="0" lang="en-US" sz="1000" b="1">
                  <a:solidFill>
                    <a:schemeClr val="tx1"/>
                  </a:solidFill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0.7 MPa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2965450" y="1862138"/>
              <a:ext cx="26606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n-US" sz="1800" b="1">
                  <a:solidFill>
                    <a:schemeClr val="tx1"/>
                  </a:solidFill>
                  <a:cs typeface="Arial" charset="0"/>
                </a:rPr>
                <a:t>0.4 </a:t>
              </a:r>
              <a:r>
                <a:rPr kumimoji="0" lang="en-US" sz="1800" b="1" i="1">
                  <a:solidFill>
                    <a:schemeClr val="tx1"/>
                  </a:solidFill>
                  <a:cs typeface="Arial" charset="0"/>
                </a:rPr>
                <a:t>M</a:t>
              </a:r>
              <a:r>
                <a:rPr kumimoji="0" lang="en-US" sz="1800" b="1">
                  <a:solidFill>
                    <a:schemeClr val="tx1"/>
                  </a:solidFill>
                  <a:cs typeface="Arial" charset="0"/>
                </a:rPr>
                <a:t> sucrose solution:</a:t>
              </a:r>
              <a:br>
                <a:rPr kumimoji="0" lang="en-US" sz="1800" b="1">
                  <a:solidFill>
                    <a:schemeClr val="tx1"/>
                  </a:solidFill>
                  <a:cs typeface="Arial" charset="0"/>
                </a:rPr>
              </a:br>
              <a:endParaRPr kumimoji="0" lang="el-GR" sz="1800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306388" y="3582988"/>
              <a:ext cx="2293937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n-US" sz="1800" b="1">
                  <a:solidFill>
                    <a:schemeClr val="tx1"/>
                  </a:solidFill>
                  <a:cs typeface="Arial" charset="0"/>
                </a:rPr>
                <a:t>Plasmolyzed cell</a:t>
              </a:r>
              <a:endParaRPr kumimoji="0" lang="el-GR" sz="1800" b="1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1759" name="Line 13"/>
            <p:cNvSpPr>
              <a:spLocks noChangeShapeType="1"/>
            </p:cNvSpPr>
            <p:nvPr/>
          </p:nvSpPr>
          <p:spPr bwMode="auto">
            <a:xfrm flipV="1">
              <a:off x="3505200" y="2760663"/>
              <a:ext cx="1054100" cy="7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4"/>
            <p:cNvSpPr>
              <a:spLocks noChangeShapeType="1"/>
            </p:cNvSpPr>
            <p:nvPr/>
          </p:nvSpPr>
          <p:spPr bwMode="auto">
            <a:xfrm>
              <a:off x="7229475" y="1951038"/>
              <a:ext cx="1057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 flipV="1">
              <a:off x="862013" y="4519613"/>
              <a:ext cx="1066800" cy="9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Text Box 16"/>
            <p:cNvSpPr txBox="1">
              <a:spLocks noChangeArrowheads="1"/>
            </p:cNvSpPr>
            <p:nvPr/>
          </p:nvSpPr>
          <p:spPr bwMode="auto">
            <a:xfrm>
              <a:off x="6823075" y="1065213"/>
              <a:ext cx="21193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1800" b="1">
                  <a:solidFill>
                    <a:schemeClr val="tx1"/>
                  </a:solidFill>
                </a:rPr>
                <a:t>Initial flaccid cell:</a:t>
              </a:r>
              <a:endParaRPr kumimoji="0" lang="en-US" sz="1800" b="1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31748" name="TextBox 17"/>
          <p:cNvSpPr txBox="1">
            <a:spLocks noChangeArrowheads="1"/>
          </p:cNvSpPr>
          <p:nvPr/>
        </p:nvSpPr>
        <p:spPr bwMode="auto">
          <a:xfrm>
            <a:off x="249238" y="679450"/>
            <a:ext cx="84375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300">
                <a:solidFill>
                  <a:schemeClr val="tx1"/>
                </a:solidFill>
              </a:rPr>
              <a:t>If a </a:t>
            </a:r>
            <a:r>
              <a:rPr lang="en-US" sz="2300" b="1">
                <a:solidFill>
                  <a:schemeClr val="tx1"/>
                </a:solidFill>
              </a:rPr>
              <a:t>flaccid</a:t>
            </a:r>
            <a:r>
              <a:rPr lang="en-US" sz="2300">
                <a:solidFill>
                  <a:schemeClr val="tx1"/>
                </a:solidFill>
              </a:rPr>
              <a:t> cell is placed in an environment with a higher solute concentration, the cell will lose water and undergo </a:t>
            </a:r>
            <a:r>
              <a:rPr lang="en-US" sz="2300" b="1">
                <a:solidFill>
                  <a:schemeClr val="tx1"/>
                </a:solidFill>
              </a:rPr>
              <a:t>plasmolysis</a:t>
            </a:r>
          </a:p>
        </p:txBody>
      </p:sp>
    </p:spTree>
    <p:extLst>
      <p:ext uri="{BB962C8B-B14F-4D97-AF65-F5344CB8AC3E}">
        <p14:creationId xmlns:p14="http://schemas.microsoft.com/office/powerpoint/2010/main" val="347485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1200"/>
              <a:t>Fig. 36-9b</a:t>
            </a:r>
          </a:p>
        </p:txBody>
      </p:sp>
      <p:grpSp>
        <p:nvGrpSpPr>
          <p:cNvPr id="33795" name="Group 17"/>
          <p:cNvGrpSpPr>
            <a:grpSpLocks/>
          </p:cNvGrpSpPr>
          <p:nvPr/>
        </p:nvGrpSpPr>
        <p:grpSpPr bwMode="auto">
          <a:xfrm>
            <a:off x="334963" y="1668463"/>
            <a:ext cx="8585200" cy="4748212"/>
            <a:chOff x="349250" y="1017588"/>
            <a:chExt cx="8585200" cy="4748212"/>
          </a:xfrm>
        </p:grpSpPr>
        <p:pic>
          <p:nvPicPr>
            <p:cNvPr id="33797" name="Picture 2" descr="36_09bWaterRelation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1090613"/>
              <a:ext cx="8321675" cy="467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8" name="Text Box 4"/>
            <p:cNvSpPr txBox="1">
              <a:spLocks noChangeArrowheads="1"/>
            </p:cNvSpPr>
            <p:nvPr/>
          </p:nvSpPr>
          <p:spPr bwMode="auto">
            <a:xfrm>
              <a:off x="690563" y="1290638"/>
              <a:ext cx="1804987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  <a:cs typeface="Arial" charset="0"/>
                </a:rPr>
                <a:t>P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 </a:t>
              </a:r>
              <a:r>
                <a:rPr kumimoji="0" lang="en-US" sz="12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0</a:t>
              </a:r>
              <a:br>
                <a:rPr kumimoji="0" lang="en-US" sz="19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1900" b="1">
                  <a:solidFill>
                    <a:schemeClr val="tx1"/>
                  </a:solidFill>
                </a:rPr>
                <a:t> 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0.7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3799" name="Line 5"/>
            <p:cNvSpPr>
              <a:spLocks noChangeShapeType="1"/>
            </p:cNvSpPr>
            <p:nvPr/>
          </p:nvSpPr>
          <p:spPr bwMode="auto">
            <a:xfrm flipV="1">
              <a:off x="773113" y="1941513"/>
              <a:ext cx="1098550" cy="95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Text Box 6"/>
            <p:cNvSpPr txBox="1">
              <a:spLocks noChangeArrowheads="1"/>
            </p:cNvSpPr>
            <p:nvPr/>
          </p:nvSpPr>
          <p:spPr bwMode="auto">
            <a:xfrm>
              <a:off x="349250" y="1017588"/>
              <a:ext cx="21193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1800" b="1">
                  <a:solidFill>
                    <a:schemeClr val="tx1"/>
                  </a:solidFill>
                </a:rPr>
                <a:t>Initial flaccid cell:</a:t>
              </a:r>
              <a:endParaRPr kumimoji="0" lang="en-US" sz="1800" b="1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3801" name="Text Box 7"/>
            <p:cNvSpPr txBox="1">
              <a:spLocks noChangeArrowheads="1"/>
            </p:cNvSpPr>
            <p:nvPr/>
          </p:nvSpPr>
          <p:spPr bwMode="auto">
            <a:xfrm>
              <a:off x="4514850" y="1862138"/>
              <a:ext cx="1600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1800" b="1">
                  <a:solidFill>
                    <a:schemeClr val="tx1"/>
                  </a:solidFill>
                </a:rPr>
                <a:t>Pure water:</a:t>
              </a:r>
              <a:endParaRPr kumimoji="0" lang="en-US" sz="1800" b="1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3802" name="Text Box 8"/>
            <p:cNvSpPr txBox="1">
              <a:spLocks noChangeArrowheads="1"/>
            </p:cNvSpPr>
            <p:nvPr/>
          </p:nvSpPr>
          <p:spPr bwMode="auto">
            <a:xfrm>
              <a:off x="4686300" y="2119313"/>
              <a:ext cx="114300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  <a:cs typeface="Arial" charset="0"/>
                </a:rPr>
                <a:t>P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= 0</a:t>
              </a:r>
              <a:br>
                <a:rPr kumimoji="0" lang="en-US" sz="19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1900" b="1">
                  <a:solidFill>
                    <a:schemeClr val="tx1"/>
                  </a:solidFill>
                </a:rPr>
                <a:t> = 0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3803" name="Text Box 9"/>
            <p:cNvSpPr txBox="1">
              <a:spLocks noChangeArrowheads="1"/>
            </p:cNvSpPr>
            <p:nvPr/>
          </p:nvSpPr>
          <p:spPr bwMode="auto">
            <a:xfrm>
              <a:off x="4683125" y="2727325"/>
              <a:ext cx="18399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>
                  <a:solidFill>
                    <a:schemeClr val="tx1"/>
                  </a:solidFill>
                </a:rPr>
                <a:t>  </a:t>
              </a:r>
              <a:r>
                <a:rPr kumimoji="0" lang="en-US" sz="1200" b="1">
                  <a:solidFill>
                    <a:schemeClr val="tx1"/>
                  </a:solidFill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</a:rPr>
                <a:t>= 0 MPa</a:t>
              </a: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3804" name="Text Box 10"/>
            <p:cNvSpPr txBox="1">
              <a:spLocks noChangeArrowheads="1"/>
            </p:cNvSpPr>
            <p:nvPr/>
          </p:nvSpPr>
          <p:spPr bwMode="auto">
            <a:xfrm>
              <a:off x="688975" y="1914525"/>
              <a:ext cx="18399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>
                  <a:solidFill>
                    <a:schemeClr val="tx1"/>
                  </a:solidFill>
                </a:rPr>
                <a:t>  </a:t>
              </a:r>
              <a:r>
                <a:rPr kumimoji="0" lang="en-US" sz="1200" b="1">
                  <a:solidFill>
                    <a:schemeClr val="tx1"/>
                  </a:solidFill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0.7 MPa</a:t>
              </a: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7094538" y="3873500"/>
              <a:ext cx="1274762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  <a:cs typeface="Arial" charset="0"/>
                </a:rPr>
                <a:t>P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 </a:t>
              </a:r>
              <a:r>
                <a:rPr kumimoji="0" lang="en-US" sz="13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  <a:cs typeface="Arial" charset="0"/>
                </a:rPr>
                <a:t>0.7</a:t>
              </a:r>
              <a:br>
                <a:rPr kumimoji="0" lang="en-US" sz="1900" b="1">
                  <a:solidFill>
                    <a:schemeClr val="tx1"/>
                  </a:solidFill>
                  <a:cs typeface="Arial" charset="0"/>
                </a:rPr>
              </a:b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 baseline="-25000">
                  <a:solidFill>
                    <a:schemeClr val="tx1"/>
                  </a:solidFill>
                </a:rPr>
                <a:t>S</a:t>
              </a:r>
              <a:r>
                <a:rPr kumimoji="0" lang="en-US" sz="1900" b="1">
                  <a:solidFill>
                    <a:schemeClr val="tx1"/>
                  </a:solidFill>
                </a:rPr>
                <a:t> = </a:t>
              </a:r>
              <a:r>
                <a:rPr kumimoji="0" lang="en-US" sz="1900" b="1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−</a:t>
              </a:r>
              <a:r>
                <a:rPr kumimoji="0" lang="en-US" sz="1900" b="1">
                  <a:solidFill>
                    <a:schemeClr val="tx1"/>
                  </a:solidFill>
                </a:rPr>
                <a:t>0.7</a:t>
              </a:r>
              <a:br>
                <a:rPr kumimoji="0" lang="en-US" sz="1900" b="1">
                  <a:solidFill>
                    <a:schemeClr val="tx1"/>
                  </a:solidFill>
                </a:rPr>
              </a:b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7094538" y="4495800"/>
              <a:ext cx="183991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200" b="1">
                  <a:solidFill>
                    <a:schemeClr val="tx1"/>
                  </a:solidFill>
                </a:rPr>
                <a:t> </a:t>
              </a:r>
              <a:r>
                <a:rPr kumimoji="0" lang="en-US" sz="1900" b="1">
                  <a:solidFill>
                    <a:schemeClr val="tx1"/>
                  </a:solidFill>
                </a:rPr>
                <a:t>  =   0 MPa</a:t>
              </a:r>
              <a:endParaRPr kumimoji="0" lang="el-GR" sz="1900" b="1">
                <a:solidFill>
                  <a:schemeClr val="tx1"/>
                </a:solidFill>
              </a:endParaRPr>
            </a:p>
          </p:txBody>
        </p:sp>
        <p:sp>
          <p:nvSpPr>
            <p:cNvPr id="33807" name="Text Box 13"/>
            <p:cNvSpPr txBox="1">
              <a:spLocks noChangeArrowheads="1"/>
            </p:cNvSpPr>
            <p:nvPr/>
          </p:nvSpPr>
          <p:spPr bwMode="auto">
            <a:xfrm>
              <a:off x="6604000" y="3546475"/>
              <a:ext cx="151288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1900" b="1">
                  <a:solidFill>
                    <a:schemeClr val="tx1"/>
                  </a:solidFill>
                </a:rPr>
                <a:t>Turgid cell</a:t>
              </a:r>
              <a:endParaRPr kumimoji="0" lang="en-US" sz="1900" b="1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3808" name="Text Box 14"/>
            <p:cNvSpPr txBox="1">
              <a:spLocks noChangeArrowheads="1"/>
            </p:cNvSpPr>
            <p:nvPr/>
          </p:nvSpPr>
          <p:spPr bwMode="auto">
            <a:xfrm>
              <a:off x="2046288" y="5232400"/>
              <a:ext cx="62611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sz="1900" b="1">
                  <a:solidFill>
                    <a:schemeClr val="tx1"/>
                  </a:solidFill>
                </a:rPr>
                <a:t>(b) Initial conditions: cellular </a:t>
              </a: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r>
                <a:rPr kumimoji="0" lang="en-US" sz="1900" b="1">
                  <a:solidFill>
                    <a:schemeClr val="tx1"/>
                  </a:solidFill>
                </a:rPr>
                <a:t> &lt; environmental </a:t>
              </a:r>
              <a:r>
                <a:rPr kumimoji="0" lang="el-GR" sz="1900" b="1">
                  <a:solidFill>
                    <a:schemeClr val="tx1"/>
                  </a:solidFill>
                  <a:latin typeface="Lucida Grande" charset="0"/>
                  <a:cs typeface="Times New Roman" charset="0"/>
                </a:rPr>
                <a:t>ψ</a:t>
              </a:r>
              <a:endParaRPr kumimoji="0" lang="en-US" sz="1900" b="1">
                <a:solidFill>
                  <a:schemeClr val="tx1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33809" name="Line 15"/>
            <p:cNvSpPr>
              <a:spLocks noChangeShapeType="1"/>
            </p:cNvSpPr>
            <p:nvPr/>
          </p:nvSpPr>
          <p:spPr bwMode="auto">
            <a:xfrm>
              <a:off x="7192963" y="4537075"/>
              <a:ext cx="1057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Line 16"/>
            <p:cNvSpPr>
              <a:spLocks noChangeShapeType="1"/>
            </p:cNvSpPr>
            <p:nvPr/>
          </p:nvSpPr>
          <p:spPr bwMode="auto">
            <a:xfrm>
              <a:off x="4762500" y="2768600"/>
              <a:ext cx="7286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Box 16"/>
          <p:cNvSpPr txBox="1">
            <a:spLocks noChangeArrowheads="1"/>
          </p:cNvSpPr>
          <p:nvPr/>
        </p:nvSpPr>
        <p:spPr bwMode="auto">
          <a:xfrm>
            <a:off x="401638" y="415925"/>
            <a:ext cx="84375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300">
                <a:solidFill>
                  <a:schemeClr val="tx1"/>
                </a:solidFill>
              </a:rPr>
              <a:t>If the same flaccid cell is placed in a solution with a lower solute concentration, the cell will gain water and become </a:t>
            </a:r>
            <a:r>
              <a:rPr lang="en-US" sz="2300" b="1">
                <a:solidFill>
                  <a:schemeClr val="tx1"/>
                </a:solidFill>
              </a:rPr>
              <a:t>turgid</a:t>
            </a:r>
          </a:p>
        </p:txBody>
      </p:sp>
    </p:spTree>
    <p:extLst>
      <p:ext uri="{BB962C8B-B14F-4D97-AF65-F5344CB8AC3E}">
        <p14:creationId xmlns:p14="http://schemas.microsoft.com/office/powerpoint/2010/main" val="85435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 smtClean="0"/>
              <a:t>Group Practice Q 1 Answer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610440"/>
            <a:ext cx="8385101" cy="4790360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Place the finger in a hypertonic solution (ex really really salty </a:t>
            </a:r>
            <a:r>
              <a:rPr lang="en-CA" sz="2800" dirty="0" smtClean="0"/>
              <a:t>water compared to finger)</a:t>
            </a:r>
            <a:endParaRPr lang="en-CA" sz="2800" dirty="0" smtClean="0"/>
          </a:p>
          <a:p>
            <a:r>
              <a:rPr lang="en-CA" sz="2800" dirty="0" smtClean="0"/>
              <a:t>If concentration of solutes is made higher outside the finger, water will leave the finger by osmosis! </a:t>
            </a:r>
          </a:p>
          <a:p>
            <a:r>
              <a:rPr lang="en-CA" sz="2800" dirty="0" smtClean="0"/>
              <a:t>Water will flow from where there is more of it (high concentration inside the cells )to the outside where there is less water due to he hypertonic solution</a:t>
            </a:r>
          </a:p>
          <a:p>
            <a:r>
              <a:rPr lang="en-CA" sz="2800" dirty="0" smtClean="0"/>
              <a:t>This will cause fluid to leave the finger and it will shrink so the ring can be removed (without amputation!)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0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26" y="375661"/>
            <a:ext cx="8532474" cy="447211"/>
          </a:xfrm>
        </p:spPr>
        <p:txBody>
          <a:bodyPr/>
          <a:lstStyle/>
          <a:p>
            <a:r>
              <a:rPr lang="en-CA" sz="4000" dirty="0" smtClean="0"/>
              <a:t>GROUP PRACTICE Q 2 ANSWER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50" y="822872"/>
            <a:ext cx="8878150" cy="6259132"/>
          </a:xfrm>
        </p:spPr>
        <p:txBody>
          <a:bodyPr>
            <a:normAutofit fontScale="40000" lnSpcReduction="20000"/>
          </a:bodyPr>
          <a:lstStyle/>
          <a:p>
            <a:r>
              <a:rPr lang="en-CA" sz="6000" dirty="0" smtClean="0"/>
              <a:t>What created this situation: 							Soil / air is </a:t>
            </a:r>
            <a:r>
              <a:rPr lang="en-CA" sz="6000" b="1" u="sng" dirty="0" smtClean="0"/>
              <a:t>hypertonic</a:t>
            </a:r>
            <a:r>
              <a:rPr lang="en-CA" sz="6000" dirty="0" smtClean="0"/>
              <a:t> compared to the inside of the plant.</a:t>
            </a:r>
          </a:p>
          <a:p>
            <a:r>
              <a:rPr lang="en-CA" sz="6000" dirty="0" smtClean="0"/>
              <a:t>Water has left the plant’s cells and moved out</a:t>
            </a:r>
          </a:p>
          <a:p>
            <a:r>
              <a:rPr lang="en-CA" sz="6000" b="1" u="sng" dirty="0" smtClean="0"/>
              <a:t>Plasmolysis </a:t>
            </a:r>
            <a:r>
              <a:rPr lang="en-CA" sz="6000" dirty="0" smtClean="0"/>
              <a:t>is occurring- </a:t>
            </a:r>
            <a:r>
              <a:rPr lang="en-CA" sz="6000" b="1" u="sng" dirty="0" smtClean="0"/>
              <a:t>not enough turgor pressure </a:t>
            </a:r>
            <a:r>
              <a:rPr lang="en-CA" sz="6000" dirty="0" smtClean="0"/>
              <a:t>on cell wall, so plant looks wilted because water has left </a:t>
            </a:r>
            <a:r>
              <a:rPr lang="en-CA" sz="6000" dirty="0" smtClean="0"/>
              <a:t>cells and the cell membrane is no longer pushing up agains</a:t>
            </a:r>
            <a:r>
              <a:rPr lang="en-CA" sz="6000" dirty="0" smtClean="0"/>
              <a:t>t the cell wall</a:t>
            </a:r>
            <a:endParaRPr lang="en-CA" sz="6000" dirty="0" smtClean="0"/>
          </a:p>
          <a:p>
            <a:r>
              <a:rPr lang="en-CA" sz="6000" b="1" u="sng" dirty="0" smtClean="0"/>
              <a:t>Save a </a:t>
            </a:r>
            <a:r>
              <a:rPr lang="en-CA" sz="6000" b="1" u="sng" dirty="0" smtClean="0"/>
              <a:t>Plant Solution</a:t>
            </a:r>
            <a:r>
              <a:rPr lang="en-CA" sz="6000" b="1" u="sng" dirty="0" smtClean="0"/>
              <a:t>: </a:t>
            </a:r>
          </a:p>
          <a:p>
            <a:r>
              <a:rPr lang="en-CA" sz="6000" dirty="0" smtClean="0"/>
              <a:t>Spray with water so that water concentration on outside of cell will be higher than </a:t>
            </a:r>
            <a:r>
              <a:rPr lang="en-CA" sz="6000" dirty="0" smtClean="0"/>
              <a:t>inside</a:t>
            </a:r>
            <a:r>
              <a:rPr lang="en-CA" sz="6000" dirty="0" smtClean="0">
                <a:sym typeface="Wingdings"/>
              </a:rPr>
              <a:t> </a:t>
            </a:r>
            <a:r>
              <a:rPr lang="en-CA" sz="6000" b="1" u="sng" dirty="0" smtClean="0">
                <a:sym typeface="Wingdings"/>
              </a:rPr>
              <a:t>Create a hypotonic </a:t>
            </a:r>
            <a:r>
              <a:rPr lang="en-CA" sz="6000" dirty="0" smtClean="0">
                <a:sym typeface="Wingdings"/>
              </a:rPr>
              <a:t>environment outside of cells</a:t>
            </a:r>
            <a:endParaRPr lang="en-CA" sz="6000" dirty="0" smtClean="0"/>
          </a:p>
          <a:p>
            <a:r>
              <a:rPr lang="en-CA" sz="6000" dirty="0" smtClean="0"/>
              <a:t> </a:t>
            </a:r>
            <a:r>
              <a:rPr lang="en-CA" sz="6000" dirty="0" smtClean="0"/>
              <a:t>water will flow back into cells and plant will resume shape!</a:t>
            </a:r>
          </a:p>
          <a:p>
            <a:r>
              <a:rPr lang="en-CA" sz="6000" dirty="0" smtClean="0"/>
              <a:t>(hopefully its not too late!)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8766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You try </a:t>
            </a:r>
            <a:r>
              <a:rPr lang="en-US" dirty="0" smtClean="0">
                <a:latin typeface="Arial" charset="0"/>
                <a:ea typeface="MS PGothic" charset="0"/>
              </a:rPr>
              <a:t>it KEY #1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7350" y="1192213"/>
            <a:ext cx="8577263" cy="183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900" dirty="0" smtClean="0">
                <a:solidFill>
                  <a:schemeClr val="tx1"/>
                </a:solidFill>
              </a:rPr>
              <a:t>1. Calculate </a:t>
            </a:r>
            <a:r>
              <a:rPr lang="el-GR" dirty="0">
                <a:solidFill>
                  <a:schemeClr val="tx1"/>
                </a:solidFill>
                <a:cs typeface="Arial" charset="0"/>
              </a:rPr>
              <a:t>Ψ </a:t>
            </a:r>
            <a:r>
              <a:rPr lang="en-US" sz="2900" dirty="0">
                <a:solidFill>
                  <a:schemeClr val="tx1"/>
                </a:solidFill>
              </a:rPr>
              <a:t>of a 0.15M solution of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err="1">
                <a:solidFill>
                  <a:schemeClr val="tx1"/>
                </a:solidFill>
              </a:rPr>
              <a:t>NaCl</a:t>
            </a:r>
            <a:r>
              <a:rPr lang="en-US" dirty="0">
                <a:solidFill>
                  <a:schemeClr val="tx1"/>
                </a:solidFill>
              </a:rPr>
              <a:t> at atmospheric pressure (</a:t>
            </a:r>
            <a:r>
              <a:rPr lang="el-GR" dirty="0">
                <a:solidFill>
                  <a:schemeClr val="tx1"/>
                </a:solidFill>
                <a:cs typeface="Arial" charset="0"/>
              </a:rPr>
              <a:t>Ψ</a:t>
            </a:r>
            <a:r>
              <a:rPr lang="en-US" baseline="-25000" dirty="0">
                <a:solidFill>
                  <a:schemeClr val="tx1"/>
                </a:solidFill>
              </a:rPr>
              <a:t>P </a:t>
            </a:r>
            <a:r>
              <a:rPr lang="en-US" dirty="0">
                <a:solidFill>
                  <a:schemeClr val="tx1"/>
                </a:solidFill>
              </a:rPr>
              <a:t>= 0) at 25 °C. 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Note</a:t>
            </a:r>
            <a:r>
              <a:rPr lang="en-US" i="1" dirty="0">
                <a:solidFill>
                  <a:schemeClr val="tx1"/>
                </a:solidFill>
              </a:rPr>
              <a:t>:  </a:t>
            </a:r>
            <a:r>
              <a:rPr lang="en-US" i="1" dirty="0" err="1" smtClean="0">
                <a:solidFill>
                  <a:schemeClr val="tx1"/>
                </a:solidFill>
              </a:rPr>
              <a:t>NaCl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breaks into 2 pieces so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= 2.</a:t>
            </a:r>
            <a:endParaRPr lang="en-US" sz="29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38" y="3171825"/>
            <a:ext cx="8205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l-GR" sz="2400">
                <a:solidFill>
                  <a:schemeClr val="tx1"/>
                </a:solidFill>
                <a:cs typeface="Arial" charset="0"/>
              </a:rPr>
              <a:t>Ψ</a:t>
            </a:r>
            <a:r>
              <a:rPr lang="en-US" sz="2400" baseline="-25000">
                <a:solidFill>
                  <a:schemeClr val="tx1"/>
                </a:solidFill>
              </a:rPr>
              <a:t>S </a:t>
            </a:r>
            <a:r>
              <a:rPr lang="en-US" sz="2400">
                <a:solidFill>
                  <a:schemeClr val="tx1"/>
                </a:solidFill>
              </a:rPr>
              <a:t>= - (2)(0.15mole/liter)(0.0831 liters bars/mole-K)(298 K)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5088" y="4129088"/>
            <a:ext cx="3255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l-GR" sz="3200">
                <a:solidFill>
                  <a:schemeClr val="tx1"/>
                </a:solidFill>
                <a:cs typeface="Arial" charset="0"/>
              </a:rPr>
              <a:t>Ψ</a:t>
            </a:r>
            <a:r>
              <a:rPr lang="en-US" sz="3200" baseline="-25000">
                <a:solidFill>
                  <a:schemeClr val="tx1"/>
                </a:solidFill>
              </a:rPr>
              <a:t>S </a:t>
            </a:r>
            <a:r>
              <a:rPr lang="en-US" sz="3200">
                <a:solidFill>
                  <a:schemeClr val="tx1"/>
                </a:solidFill>
              </a:rPr>
              <a:t>= - 7.43 bars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16200" y="5070475"/>
            <a:ext cx="3921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l-GR" sz="3200">
                <a:solidFill>
                  <a:schemeClr val="tx1"/>
                </a:solidFill>
                <a:cs typeface="Arial" charset="0"/>
              </a:rPr>
              <a:t>Ψ 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= 0 + (-7.43 bars) </a:t>
            </a:r>
          </a:p>
          <a:p>
            <a:r>
              <a:rPr lang="el-GR" sz="3200">
                <a:solidFill>
                  <a:schemeClr val="tx1"/>
                </a:solidFill>
                <a:cs typeface="Arial" charset="0"/>
              </a:rPr>
              <a:t>Ψ 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= -7.43 bars</a:t>
            </a:r>
            <a:endParaRPr lang="en-US" sz="2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4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41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 KEY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cs typeface="Arial" charset="0"/>
              </a:rPr>
              <a:t>1</a:t>
            </a:r>
            <a:r>
              <a:rPr lang="en-US" sz="3200" baseline="30000" dirty="0">
                <a:solidFill>
                  <a:schemeClr val="tx1"/>
                </a:solidFill>
                <a:cs typeface="Arial" charset="0"/>
              </a:rPr>
              <a:t>st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 use </a:t>
            </a:r>
            <a:r>
              <a:rPr lang="el-GR" sz="3200" dirty="0">
                <a:solidFill>
                  <a:schemeClr val="tx1"/>
                </a:solidFill>
                <a:cs typeface="Arial" charset="0"/>
              </a:rPr>
              <a:t>Ψ</a:t>
            </a:r>
            <a:r>
              <a:rPr lang="en-US" sz="3200" baseline="-25000" dirty="0">
                <a:solidFill>
                  <a:schemeClr val="tx1"/>
                </a:solidFill>
              </a:rPr>
              <a:t>S </a:t>
            </a:r>
            <a:r>
              <a:rPr lang="en-US" sz="3200" dirty="0">
                <a:solidFill>
                  <a:schemeClr val="tx1"/>
                </a:solidFill>
              </a:rPr>
              <a:t>= - </a:t>
            </a:r>
            <a:r>
              <a:rPr lang="en-US" sz="3200" dirty="0" err="1">
                <a:solidFill>
                  <a:schemeClr val="tx1"/>
                </a:solidFill>
              </a:rPr>
              <a:t>iCRT</a:t>
            </a:r>
            <a:r>
              <a:rPr lang="en-US" sz="3200" dirty="0">
                <a:solidFill>
                  <a:schemeClr val="tx1"/>
                </a:solidFill>
              </a:rPr>
              <a:t> to calculate </a:t>
            </a:r>
            <a:r>
              <a:rPr lang="el-GR" sz="3200" dirty="0">
                <a:solidFill>
                  <a:schemeClr val="tx1"/>
                </a:solidFill>
                <a:cs typeface="Arial" charset="0"/>
              </a:rPr>
              <a:t>Ψ</a:t>
            </a:r>
            <a:r>
              <a:rPr lang="en-US" sz="3200" baseline="-25000" dirty="0">
                <a:solidFill>
                  <a:schemeClr val="tx1"/>
                </a:solidFill>
              </a:rPr>
              <a:t>S 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 = 1 (sucrose does not ionize)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C = 0.15 mole/liter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 = 0.0831 liter bars/ mole-K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 = 25 + 273 = 298 K</a:t>
            </a:r>
          </a:p>
          <a:p>
            <a:pPr marL="0" lvl="1"/>
            <a:r>
              <a:rPr lang="en-US" sz="2000" dirty="0"/>
              <a:t>	</a:t>
            </a:r>
            <a:r>
              <a:rPr lang="el-GR" sz="2000" dirty="0">
                <a:ea typeface="ＭＳ Ｐゴシック" charset="0"/>
                <a:cs typeface="Arial" charset="0"/>
              </a:rPr>
              <a:t>Ψ</a:t>
            </a:r>
            <a:r>
              <a:rPr lang="en-US" sz="2000" baseline="-25000" dirty="0"/>
              <a:t>S </a:t>
            </a:r>
            <a:r>
              <a:rPr lang="en-US" sz="2000" dirty="0"/>
              <a:t>= - (1)(.15M)(0.0831 liter bars/mole-K)(298 K) = -3.7 bars</a:t>
            </a:r>
          </a:p>
          <a:p>
            <a:pPr marL="0" lvl="1"/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use </a:t>
            </a:r>
            <a:r>
              <a:rPr lang="el-GR" sz="3200" dirty="0"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>
                <a:ea typeface="ＭＳ Ｐゴシック" charset="0"/>
                <a:cs typeface="Arial" charset="0"/>
              </a:rPr>
              <a:t> =</a:t>
            </a:r>
            <a:r>
              <a:rPr lang="en-US" sz="3200" dirty="0">
                <a:ea typeface="ＭＳ Ｐゴシック" charset="0"/>
                <a:cs typeface="Arial" charset="0"/>
              </a:rPr>
              <a:t> </a:t>
            </a:r>
            <a:r>
              <a:rPr lang="el-GR" sz="3200" dirty="0"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>
                <a:ea typeface="ＭＳ Ｐゴシック" charset="0"/>
                <a:cs typeface="Arial" charset="0"/>
              </a:rPr>
              <a:t>P</a:t>
            </a:r>
            <a:r>
              <a:rPr lang="en-US" sz="3200" baseline="-25000" dirty="0"/>
              <a:t>  + </a:t>
            </a:r>
            <a:r>
              <a:rPr lang="el-GR" sz="3200" dirty="0">
                <a:ea typeface="ＭＳ Ｐゴシック" charset="0"/>
                <a:cs typeface="Arial" charset="0"/>
              </a:rPr>
              <a:t>Ψ</a:t>
            </a:r>
            <a:r>
              <a:rPr lang="en-US" sz="3200" baseline="-25000" dirty="0"/>
              <a:t>S  </a:t>
            </a:r>
            <a:r>
              <a:rPr lang="en-US" sz="3200" dirty="0"/>
              <a:t>to calculate </a:t>
            </a:r>
            <a:r>
              <a:rPr lang="el-GR" dirty="0">
                <a:ea typeface="ＭＳ Ｐゴシック" charset="0"/>
                <a:cs typeface="Arial" charset="0"/>
              </a:rPr>
              <a:t>Ψ</a:t>
            </a:r>
            <a:r>
              <a:rPr lang="en-US" baseline="-25000" dirty="0">
                <a:ea typeface="ＭＳ Ｐゴシック" charset="0"/>
                <a:cs typeface="Arial" charset="0"/>
              </a:rPr>
              <a:t> </a:t>
            </a:r>
          </a:p>
          <a:p>
            <a:pPr marL="0" lvl="1"/>
            <a:r>
              <a:rPr lang="en-US" baseline="-25000" dirty="0">
                <a:ea typeface="ＭＳ Ｐゴシック" charset="0"/>
                <a:cs typeface="Arial" charset="0"/>
              </a:rPr>
              <a:t>	</a:t>
            </a:r>
            <a:r>
              <a:rPr lang="el-GR" dirty="0">
                <a:ea typeface="ＭＳ Ｐゴシック" charset="0"/>
                <a:cs typeface="Arial" charset="0"/>
              </a:rPr>
              <a:t>Ψ</a:t>
            </a:r>
            <a:r>
              <a:rPr lang="en-US" baseline="-25000" dirty="0">
                <a:ea typeface="ＭＳ Ｐゴシック" charset="0"/>
                <a:cs typeface="Arial" charset="0"/>
              </a:rPr>
              <a:t> =</a:t>
            </a:r>
            <a:r>
              <a:rPr lang="en-US" dirty="0">
                <a:ea typeface="ＭＳ Ｐゴシック" charset="0"/>
                <a:cs typeface="Arial" charset="0"/>
              </a:rPr>
              <a:t> </a:t>
            </a:r>
            <a:r>
              <a:rPr lang="el-GR" dirty="0">
                <a:ea typeface="ＭＳ Ｐゴシック" charset="0"/>
                <a:cs typeface="Arial" charset="0"/>
              </a:rPr>
              <a:t>Ψ</a:t>
            </a:r>
            <a:r>
              <a:rPr lang="en-US" baseline="-25000" dirty="0">
                <a:ea typeface="ＭＳ Ｐゴシック" charset="0"/>
                <a:cs typeface="Arial" charset="0"/>
              </a:rPr>
              <a:t>P</a:t>
            </a:r>
            <a:r>
              <a:rPr lang="en-US" baseline="-25000" dirty="0"/>
              <a:t>  + </a:t>
            </a:r>
            <a:r>
              <a:rPr lang="el-GR" dirty="0">
                <a:ea typeface="ＭＳ Ｐゴシック" charset="0"/>
                <a:cs typeface="Arial" charset="0"/>
              </a:rPr>
              <a:t>Ψ</a:t>
            </a:r>
            <a:r>
              <a:rPr lang="en-US" baseline="-25000" dirty="0"/>
              <a:t>S </a:t>
            </a:r>
            <a:r>
              <a:rPr lang="en-US" dirty="0"/>
              <a:t>= 0 + (-3.7bars) = -3.7 bars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39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Osmosis:</a:t>
            </a:r>
          </a:p>
          <a:p>
            <a:r>
              <a:rPr lang="en-US" sz="3200" dirty="0" smtClean="0"/>
              <a:t>Water moves from high concentration to low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olute concentration on either side of a membrane (tonicity) will determine direction water flows</a:t>
            </a:r>
          </a:p>
          <a:p>
            <a:r>
              <a:rPr lang="en-US" sz="3200" dirty="0" smtClean="0"/>
              <a:t>Compared to the cell a solution can be hypotonic, isotonic or hypertonic </a:t>
            </a:r>
          </a:p>
        </p:txBody>
      </p:sp>
    </p:spTree>
    <p:extLst>
      <p:ext uri="{BB962C8B-B14F-4D97-AF65-F5344CB8AC3E}">
        <p14:creationId xmlns:p14="http://schemas.microsoft.com/office/powerpoint/2010/main" val="239949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5" y="-27507"/>
            <a:ext cx="8481827" cy="66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0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3.bp.blogspot.com/-_hKXUTIjKhY/UP125ZqshWI/AAAAAAAABic/ZU5bgHzd4uM/s1600/IMG_1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3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956" y="405263"/>
            <a:ext cx="3358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u="sng" dirty="0" smtClean="0">
                <a:solidFill>
                  <a:schemeClr val="bg1"/>
                </a:solidFill>
              </a:rPr>
              <a:t>Group Practice Q:</a:t>
            </a:r>
          </a:p>
          <a:p>
            <a:r>
              <a:rPr lang="en-CA" sz="4000" dirty="0" smtClean="0">
                <a:solidFill>
                  <a:schemeClr val="bg1"/>
                </a:solidFill>
              </a:rPr>
              <a:t>How </a:t>
            </a:r>
            <a:r>
              <a:rPr lang="en-CA" sz="4000" dirty="0" smtClean="0">
                <a:solidFill>
                  <a:schemeClr val="bg1"/>
                </a:solidFill>
              </a:rPr>
              <a:t>can tonicity help get this ring </a:t>
            </a:r>
          </a:p>
          <a:p>
            <a:r>
              <a:rPr lang="en-CA" sz="4000" dirty="0" smtClean="0">
                <a:solidFill>
                  <a:schemeClr val="bg1"/>
                </a:solidFill>
              </a:rPr>
              <a:t>off?</a:t>
            </a:r>
          </a:p>
        </p:txBody>
      </p:sp>
    </p:spTree>
    <p:extLst>
      <p:ext uri="{BB962C8B-B14F-4D97-AF65-F5344CB8AC3E}">
        <p14:creationId xmlns:p14="http://schemas.microsoft.com/office/powerpoint/2010/main" val="140967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Record your ideas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7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19" y="-689428"/>
            <a:ext cx="2654174" cy="673099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4000" dirty="0" smtClean="0"/>
              <a:t>What </a:t>
            </a:r>
            <a:r>
              <a:rPr lang="en-CA" sz="4000" dirty="0" smtClean="0"/>
              <a:t>led to this?</a:t>
            </a:r>
            <a:br>
              <a:rPr lang="en-CA" sz="4000" dirty="0" smtClean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 smtClean="0"/>
              <a:t>Can </a:t>
            </a:r>
            <a:r>
              <a:rPr lang="en-CA" sz="4000" dirty="0" smtClean="0"/>
              <a:t>tonicity </a:t>
            </a:r>
            <a:r>
              <a:rPr lang="en-CA" sz="4000" dirty="0" smtClean="0"/>
              <a:t>save </a:t>
            </a:r>
            <a:r>
              <a:rPr lang="en-CA" sz="4000" dirty="0" smtClean="0"/>
              <a:t>this plant</a:t>
            </a:r>
            <a:r>
              <a:rPr lang="en-CA" sz="4000" dirty="0" smtClean="0"/>
              <a:t>?</a:t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Explain using key vocab…</a:t>
            </a:r>
            <a:endParaRPr lang="en-US" dirty="0"/>
          </a:p>
        </p:txBody>
      </p:sp>
      <p:pic>
        <p:nvPicPr>
          <p:cNvPr id="29698" name="Picture 2" descr="http://www.whitetopsnyc.org/blog/wp-content/uploads/2011/06/wilting_b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05" y="563863"/>
            <a:ext cx="5293495" cy="52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3" y="6041571"/>
            <a:ext cx="849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Hyper/hypotonic, turgor pressure, osmosis, plasmolysis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8107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Record your ideas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94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152</TotalTime>
  <Words>1130</Words>
  <Application>Microsoft Macintosh PowerPoint</Application>
  <PresentationFormat>On-screen Show (4:3)</PresentationFormat>
  <Paragraphs>187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Breeze</vt:lpstr>
      <vt:lpstr>Rapid Review</vt:lpstr>
      <vt:lpstr>Key Points</vt:lpstr>
      <vt:lpstr>PowerPoint Presentation</vt:lpstr>
      <vt:lpstr>Key Points</vt:lpstr>
      <vt:lpstr>PowerPoint Presentation</vt:lpstr>
      <vt:lpstr>PowerPoint Presentation</vt:lpstr>
      <vt:lpstr>Record your ideas…</vt:lpstr>
      <vt:lpstr> What led to this?  Can tonicity save this plant?  Explain using key vocab…</vt:lpstr>
      <vt:lpstr>Record your ideas…</vt:lpstr>
      <vt:lpstr>What is Water Potential?</vt:lpstr>
      <vt:lpstr>Osmosis in plant cells is affected by both:</vt:lpstr>
      <vt:lpstr>PowerPoint Presentation</vt:lpstr>
      <vt:lpstr>PowerPoint Presentation</vt:lpstr>
      <vt:lpstr>Ψ = ΨP + ΨS  </vt:lpstr>
      <vt:lpstr>Ψ = ΨP  + ΨS  </vt:lpstr>
      <vt:lpstr>Bozeman Video on Water Potential</vt:lpstr>
      <vt:lpstr>You try it…</vt:lpstr>
      <vt:lpstr>You Try It…</vt:lpstr>
      <vt:lpstr>Remember:  Water will always move from higher potential (Ψ) to lower potential (Ψ)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Practice Q 1 Answer</vt:lpstr>
      <vt:lpstr>GROUP PRACTICE Q 2 ANSWER</vt:lpstr>
      <vt:lpstr>You try it KEY #1</vt:lpstr>
      <vt:lpstr>You Try it KEY #2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Review</dc:title>
  <dc:creator>Vanessa Norris</dc:creator>
  <cp:lastModifiedBy>Vanessa Norris</cp:lastModifiedBy>
  <cp:revision>13</cp:revision>
  <dcterms:created xsi:type="dcterms:W3CDTF">2019-10-21T03:42:23Z</dcterms:created>
  <dcterms:modified xsi:type="dcterms:W3CDTF">2019-10-21T06:14:26Z</dcterms:modified>
</cp:coreProperties>
</file>