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5" r:id="rId3"/>
    <p:sldId id="299" r:id="rId4"/>
    <p:sldId id="30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10/4/2019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10/4/2019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C5CC-8E0E-420C-A17A-C326B4CA5125}"/>
              </a:ext>
            </a:extLst>
          </p:cNvPr>
          <p:cNvSpPr>
            <a:spLocks noGrp="1"/>
          </p:cNvSpPr>
          <p:nvPr>
            <p:ph type="ctrTitle"/>
          </p:nvPr>
        </p:nvSpPr>
        <p:spPr/>
        <p:txBody>
          <a:bodyPr/>
          <a:lstStyle/>
          <a:p>
            <a:r>
              <a:rPr lang="en-US" dirty="0"/>
              <a:t>Section 5.4- Proteins! </a:t>
            </a:r>
          </a:p>
        </p:txBody>
      </p:sp>
      <p:sp>
        <p:nvSpPr>
          <p:cNvPr id="3" name="Subtitle 2">
            <a:extLst>
              <a:ext uri="{FF2B5EF4-FFF2-40B4-BE49-F238E27FC236}">
                <a16:creationId xmlns:a16="http://schemas.microsoft.com/office/drawing/2014/main" id="{083D7837-E68E-4996-ABA4-F85CD00C3969}"/>
              </a:ext>
            </a:extLst>
          </p:cNvPr>
          <p:cNvSpPr>
            <a:spLocks noGrp="1"/>
          </p:cNvSpPr>
          <p:nvPr>
            <p:ph type="subTitle" idx="1"/>
          </p:nvPr>
        </p:nvSpPr>
        <p:spPr/>
        <p:txBody>
          <a:bodyPr/>
          <a:lstStyle/>
          <a:p>
            <a:r>
              <a:rPr lang="en-US" dirty="0"/>
              <a:t>Page 77- 86</a:t>
            </a:r>
          </a:p>
        </p:txBody>
      </p:sp>
    </p:spTree>
    <p:extLst>
      <p:ext uri="{BB962C8B-B14F-4D97-AF65-F5344CB8AC3E}">
        <p14:creationId xmlns:p14="http://schemas.microsoft.com/office/powerpoint/2010/main" val="258360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rotein structural diagram">
            <a:extLst>
              <a:ext uri="{FF2B5EF4-FFF2-40B4-BE49-F238E27FC236}">
                <a16:creationId xmlns:a16="http://schemas.microsoft.com/office/drawing/2014/main" id="{07661885-91D4-4AE9-831A-EB4F99850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333376"/>
            <a:ext cx="8161337"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02449CA-AB40-4DC9-B5C6-2D380ABF5965}"/>
              </a:ext>
            </a:extLst>
          </p:cNvPr>
          <p:cNvGraphicFramePr>
            <a:graphicFrameLocks noGrp="1"/>
          </p:cNvGraphicFramePr>
          <p:nvPr>
            <p:extLst>
              <p:ext uri="{D42A27DB-BD31-4B8C-83A1-F6EECF244321}">
                <p14:modId xmlns:p14="http://schemas.microsoft.com/office/powerpoint/2010/main" val="1948160606"/>
              </p:ext>
            </p:extLst>
          </p:nvPr>
        </p:nvGraphicFramePr>
        <p:xfrm>
          <a:off x="430694" y="441093"/>
          <a:ext cx="11330611" cy="5975813"/>
        </p:xfrm>
        <a:graphic>
          <a:graphicData uri="http://schemas.openxmlformats.org/drawingml/2006/table">
            <a:tbl>
              <a:tblPr firstRow="1" bandRow="1">
                <a:tableStyleId>{5C22544A-7EE6-4342-B048-85BDC9FD1C3A}</a:tableStyleId>
              </a:tblPr>
              <a:tblGrid>
                <a:gridCol w="2623931">
                  <a:extLst>
                    <a:ext uri="{9D8B030D-6E8A-4147-A177-3AD203B41FA5}">
                      <a16:colId xmlns:a16="http://schemas.microsoft.com/office/drawing/2014/main" val="20000"/>
                    </a:ext>
                  </a:extLst>
                </a:gridCol>
                <a:gridCol w="3902766">
                  <a:extLst>
                    <a:ext uri="{9D8B030D-6E8A-4147-A177-3AD203B41FA5}">
                      <a16:colId xmlns:a16="http://schemas.microsoft.com/office/drawing/2014/main" val="20001"/>
                    </a:ext>
                  </a:extLst>
                </a:gridCol>
                <a:gridCol w="4803914">
                  <a:extLst>
                    <a:ext uri="{9D8B030D-6E8A-4147-A177-3AD203B41FA5}">
                      <a16:colId xmlns:a16="http://schemas.microsoft.com/office/drawing/2014/main" val="20002"/>
                    </a:ext>
                  </a:extLst>
                </a:gridCol>
              </a:tblGrid>
              <a:tr h="712195">
                <a:tc>
                  <a:txBody>
                    <a:bodyPr/>
                    <a:lstStyle/>
                    <a:p>
                      <a:r>
                        <a:rPr lang="en-CA" sz="2000" dirty="0">
                          <a:solidFill>
                            <a:schemeClr val="tx1"/>
                          </a:solidFill>
                        </a:rPr>
                        <a:t>Level</a:t>
                      </a:r>
                      <a:r>
                        <a:rPr lang="en-CA" sz="2000" baseline="0" dirty="0">
                          <a:solidFill>
                            <a:schemeClr val="tx1"/>
                          </a:solidFill>
                        </a:rPr>
                        <a:t> of Organization</a:t>
                      </a:r>
                      <a:endParaRPr lang="en-US" sz="2000" dirty="0">
                        <a:solidFill>
                          <a:schemeClr val="tx1"/>
                        </a:solidFill>
                      </a:endParaRPr>
                    </a:p>
                  </a:txBody>
                  <a:tcPr marL="91451" marR="91451" marT="45722" marB="45722"/>
                </a:tc>
                <a:tc>
                  <a:txBody>
                    <a:bodyPr/>
                    <a:lstStyle/>
                    <a:p>
                      <a:r>
                        <a:rPr lang="en-CA" sz="2000" dirty="0">
                          <a:solidFill>
                            <a:schemeClr val="tx1"/>
                          </a:solidFill>
                        </a:rPr>
                        <a:t>Description of Shape</a:t>
                      </a:r>
                      <a:endParaRPr lang="en-US" sz="2000" dirty="0">
                        <a:solidFill>
                          <a:schemeClr val="tx1"/>
                        </a:solidFill>
                      </a:endParaRPr>
                    </a:p>
                  </a:txBody>
                  <a:tcPr marL="91451" marR="91451" marT="45722" marB="45722"/>
                </a:tc>
                <a:tc>
                  <a:txBody>
                    <a:bodyPr/>
                    <a:lstStyle/>
                    <a:p>
                      <a:r>
                        <a:rPr lang="en-CA" sz="2000" dirty="0">
                          <a:solidFill>
                            <a:schemeClr val="tx1"/>
                          </a:solidFill>
                        </a:rPr>
                        <a:t>Type</a:t>
                      </a:r>
                      <a:r>
                        <a:rPr lang="en-CA" sz="2000" baseline="0" dirty="0">
                          <a:solidFill>
                            <a:schemeClr val="tx1"/>
                          </a:solidFill>
                        </a:rPr>
                        <a:t> of Bond</a:t>
                      </a:r>
                      <a:endParaRPr lang="en-US" sz="2000" dirty="0">
                        <a:solidFill>
                          <a:schemeClr val="tx1"/>
                        </a:solidFill>
                      </a:endParaRPr>
                    </a:p>
                  </a:txBody>
                  <a:tcPr marL="91451" marR="91451" marT="45722" marB="45722"/>
                </a:tc>
                <a:extLst>
                  <a:ext uri="{0D108BD9-81ED-4DB2-BD59-A6C34878D82A}">
                    <a16:rowId xmlns:a16="http://schemas.microsoft.com/office/drawing/2014/main" val="10000"/>
                  </a:ext>
                </a:extLst>
              </a:tr>
              <a:tr h="722086">
                <a:tc>
                  <a:txBody>
                    <a:bodyPr/>
                    <a:lstStyle/>
                    <a:p>
                      <a:r>
                        <a:rPr lang="en-CA" sz="2800" dirty="0">
                          <a:solidFill>
                            <a:schemeClr val="bg1"/>
                          </a:solidFill>
                        </a:rPr>
                        <a:t>Primary</a:t>
                      </a:r>
                      <a:endParaRPr lang="en-US" sz="2800" dirty="0">
                        <a:solidFill>
                          <a:schemeClr val="bg1"/>
                        </a:solidFill>
                      </a:endParaRPr>
                    </a:p>
                  </a:txBody>
                  <a:tcPr marL="91451" marR="91451" marT="45722" marB="45722"/>
                </a:tc>
                <a:tc>
                  <a:txBody>
                    <a:bodyPr/>
                    <a:lstStyle/>
                    <a:p>
                      <a:r>
                        <a:rPr lang="en-CA" sz="2800" dirty="0"/>
                        <a:t>Linear</a:t>
                      </a:r>
                      <a:endParaRPr lang="en-US" sz="2800" dirty="0"/>
                    </a:p>
                  </a:txBody>
                  <a:tcPr marL="91451" marR="91451" marT="45722" marB="45722"/>
                </a:tc>
                <a:tc>
                  <a:txBody>
                    <a:bodyPr/>
                    <a:lstStyle/>
                    <a:p>
                      <a:r>
                        <a:rPr lang="en-CA" sz="2800" dirty="0"/>
                        <a:t>Peptide bonds</a:t>
                      </a:r>
                      <a:endParaRPr lang="en-US" sz="2800" dirty="0"/>
                    </a:p>
                  </a:txBody>
                  <a:tcPr marL="91451" marR="91451" marT="45722" marB="45722"/>
                </a:tc>
                <a:extLst>
                  <a:ext uri="{0D108BD9-81ED-4DB2-BD59-A6C34878D82A}">
                    <a16:rowId xmlns:a16="http://schemas.microsoft.com/office/drawing/2014/main" val="10001"/>
                  </a:ext>
                </a:extLst>
              </a:tr>
              <a:tr h="722086">
                <a:tc>
                  <a:txBody>
                    <a:bodyPr/>
                    <a:lstStyle/>
                    <a:p>
                      <a:r>
                        <a:rPr lang="en-CA" sz="2800" dirty="0"/>
                        <a:t>Secondary</a:t>
                      </a:r>
                      <a:endParaRPr lang="en-US" sz="2800" dirty="0"/>
                    </a:p>
                  </a:txBody>
                  <a:tcPr marL="91451" marR="91451" marT="45722" marB="45722"/>
                </a:tc>
                <a:tc>
                  <a:txBody>
                    <a:bodyPr/>
                    <a:lstStyle/>
                    <a:p>
                      <a:r>
                        <a:rPr lang="en-CA" sz="2800" dirty="0"/>
                        <a:t>Alpha-helix or Pleated</a:t>
                      </a:r>
                      <a:r>
                        <a:rPr lang="en-CA" sz="2800" baseline="0" dirty="0"/>
                        <a:t> sheet</a:t>
                      </a:r>
                      <a:endParaRPr lang="en-US" sz="2800" dirty="0"/>
                    </a:p>
                  </a:txBody>
                  <a:tcPr marL="91451" marR="91451" marT="45722" marB="45722"/>
                </a:tc>
                <a:tc>
                  <a:txBody>
                    <a:bodyPr/>
                    <a:lstStyle/>
                    <a:p>
                      <a:r>
                        <a:rPr lang="en-CA" sz="2800" dirty="0"/>
                        <a:t>Hydrogen bonds</a:t>
                      </a:r>
                      <a:endParaRPr lang="en-US" sz="2800" dirty="0"/>
                    </a:p>
                  </a:txBody>
                  <a:tcPr marL="91451" marR="91451" marT="45722" marB="45722"/>
                </a:tc>
                <a:extLst>
                  <a:ext uri="{0D108BD9-81ED-4DB2-BD59-A6C34878D82A}">
                    <a16:rowId xmlns:a16="http://schemas.microsoft.com/office/drawing/2014/main" val="10002"/>
                  </a:ext>
                </a:extLst>
              </a:tr>
              <a:tr h="1463097">
                <a:tc>
                  <a:txBody>
                    <a:bodyPr/>
                    <a:lstStyle/>
                    <a:p>
                      <a:r>
                        <a:rPr lang="en-CA" sz="2800" dirty="0"/>
                        <a:t>Tertiary</a:t>
                      </a:r>
                      <a:endParaRPr lang="en-US" sz="2800" dirty="0"/>
                    </a:p>
                  </a:txBody>
                  <a:tcPr marL="91451" marR="91451" marT="45722" marB="45722"/>
                </a:tc>
                <a:tc>
                  <a:txBody>
                    <a:bodyPr/>
                    <a:lstStyle/>
                    <a:p>
                      <a:r>
                        <a:rPr lang="en-CA" sz="2800" dirty="0"/>
                        <a:t>3-D</a:t>
                      </a:r>
                      <a:r>
                        <a:rPr lang="en-CA" sz="2800" baseline="0" dirty="0"/>
                        <a:t> structure</a:t>
                      </a:r>
                      <a:endParaRPr lang="en-US" sz="2800" dirty="0"/>
                    </a:p>
                  </a:txBody>
                  <a:tcPr marL="91451" marR="91451" marT="45722" marB="45722"/>
                </a:tc>
                <a:tc>
                  <a:txBody>
                    <a:bodyPr/>
                    <a:lstStyle/>
                    <a:p>
                      <a:r>
                        <a:rPr lang="en-CA" sz="2800" dirty="0"/>
                        <a:t>Bonds between</a:t>
                      </a:r>
                      <a:r>
                        <a:rPr lang="en-CA" sz="2800" baseline="0" dirty="0"/>
                        <a:t> R groups:</a:t>
                      </a:r>
                    </a:p>
                    <a:p>
                      <a:r>
                        <a:rPr lang="en-CA" sz="2800" baseline="0" dirty="0"/>
                        <a:t>Can involve Hydrogen bonds, covalent, or ionic bonds or disulfide bonds all can occur</a:t>
                      </a:r>
                      <a:endParaRPr lang="en-US" sz="2800" dirty="0"/>
                    </a:p>
                  </a:txBody>
                  <a:tcPr marL="91451" marR="91451" marT="45722" marB="45722"/>
                </a:tc>
                <a:extLst>
                  <a:ext uri="{0D108BD9-81ED-4DB2-BD59-A6C34878D82A}">
                    <a16:rowId xmlns:a16="http://schemas.microsoft.com/office/drawing/2014/main" val="10003"/>
                  </a:ext>
                </a:extLst>
              </a:tr>
              <a:tr h="914436">
                <a:tc>
                  <a:txBody>
                    <a:bodyPr/>
                    <a:lstStyle/>
                    <a:p>
                      <a:r>
                        <a:rPr lang="en-CA" sz="2800" dirty="0"/>
                        <a:t>Quaternary</a:t>
                      </a:r>
                      <a:endParaRPr lang="en-US" sz="2800" dirty="0"/>
                    </a:p>
                  </a:txBody>
                  <a:tcPr marL="91451" marR="91451" marT="45722" marB="45722"/>
                </a:tc>
                <a:tc>
                  <a:txBody>
                    <a:bodyPr/>
                    <a:lstStyle/>
                    <a:p>
                      <a:r>
                        <a:rPr lang="en-CA" sz="2800" dirty="0"/>
                        <a:t>When 2 or more polypeptide</a:t>
                      </a:r>
                      <a:r>
                        <a:rPr lang="en-CA" sz="2800" baseline="0" dirty="0"/>
                        <a:t> chains join together</a:t>
                      </a:r>
                      <a:endParaRPr lang="en-US" sz="2800" dirty="0"/>
                    </a:p>
                  </a:txBody>
                  <a:tcPr marL="91451" marR="91451" marT="45722" marB="45722"/>
                </a:tc>
                <a:tc>
                  <a:txBody>
                    <a:bodyPr/>
                    <a:lstStyle/>
                    <a:p>
                      <a:r>
                        <a:rPr lang="en-CA" sz="2800" dirty="0"/>
                        <a:t>Bonds between</a:t>
                      </a:r>
                      <a:r>
                        <a:rPr lang="en-CA" sz="2800" baseline="0" dirty="0"/>
                        <a:t> R groups also! (many different kinds)</a:t>
                      </a:r>
                      <a:endParaRPr lang="en-US" sz="2800" dirty="0"/>
                    </a:p>
                  </a:txBody>
                  <a:tcPr marL="91451" marR="91451" marT="45722" marB="45722"/>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8324-A8F0-4401-80F2-385954EE0D2F}"/>
              </a:ext>
            </a:extLst>
          </p:cNvPr>
          <p:cNvSpPr>
            <a:spLocks noGrp="1"/>
          </p:cNvSpPr>
          <p:nvPr>
            <p:ph type="title"/>
          </p:nvPr>
        </p:nvSpPr>
        <p:spPr>
          <a:xfrm>
            <a:off x="584821" y="139149"/>
            <a:ext cx="9905998" cy="834887"/>
          </a:xfrm>
        </p:spPr>
        <p:txBody>
          <a:bodyPr/>
          <a:lstStyle/>
          <a:p>
            <a:r>
              <a:rPr lang="en-US" b="1" u="sng" dirty="0"/>
              <a:t>Concept Check 5.4 </a:t>
            </a:r>
            <a:r>
              <a:rPr lang="en-US" b="1" u="sng" dirty="0" err="1"/>
              <a:t>pg</a:t>
            </a:r>
            <a:r>
              <a:rPr lang="en-US" b="1" u="sng" dirty="0"/>
              <a:t> 86</a:t>
            </a:r>
          </a:p>
        </p:txBody>
      </p:sp>
      <p:sp>
        <p:nvSpPr>
          <p:cNvPr id="3" name="Content Placeholder 2">
            <a:extLst>
              <a:ext uri="{FF2B5EF4-FFF2-40B4-BE49-F238E27FC236}">
                <a16:creationId xmlns:a16="http://schemas.microsoft.com/office/drawing/2014/main" id="{1F72E7D7-054E-4B76-9F32-C255BC358FDD}"/>
              </a:ext>
            </a:extLst>
          </p:cNvPr>
          <p:cNvSpPr>
            <a:spLocks noGrp="1"/>
          </p:cNvSpPr>
          <p:nvPr>
            <p:ph idx="1"/>
          </p:nvPr>
        </p:nvSpPr>
        <p:spPr>
          <a:xfrm>
            <a:off x="0" y="715618"/>
            <a:ext cx="12192000" cy="6003234"/>
          </a:xfrm>
        </p:spPr>
        <p:txBody>
          <a:bodyPr>
            <a:normAutofit/>
          </a:bodyPr>
          <a:lstStyle/>
          <a:p>
            <a:r>
              <a:rPr lang="en-US" sz="2800" dirty="0"/>
              <a:t>1. If a protein is denatured it’s chemical bonds are slightly altered and it loses it’s shape. A loss of shape means a loss of function. For Example : Sickle Cell anemia, red blood cells are sickle shape instead of biconcave disks and can build up in vessels</a:t>
            </a:r>
          </a:p>
          <a:p>
            <a:r>
              <a:rPr lang="en-US" sz="2800" dirty="0"/>
              <a:t>2. Secondary Structure- hydrogen bonds between the amino acid chain</a:t>
            </a:r>
          </a:p>
          <a:p>
            <a:pPr marL="0" indent="0">
              <a:buNone/>
            </a:pPr>
            <a:r>
              <a:rPr lang="en-US" sz="2800" dirty="0"/>
              <a:t>Tertiary structure involves interactions between the R groups of the amino acids (their side chains interact)</a:t>
            </a:r>
          </a:p>
          <a:p>
            <a:pPr marL="0" indent="0">
              <a:buNone/>
            </a:pPr>
            <a:endParaRPr lang="en-US" sz="2800" dirty="0"/>
          </a:p>
          <a:p>
            <a:pPr marL="0" indent="0">
              <a:buNone/>
            </a:pPr>
            <a:r>
              <a:rPr lang="en-US" sz="2800" dirty="0"/>
              <a:t>3. Valine, leucine and Isoleucine are all non polar and therefore Hydrophobic. This means these side chains would avoid interactions with water and likely these amino acids would be folded into the polypeptide chain away from the watery cell or tissue fluids</a:t>
            </a:r>
          </a:p>
        </p:txBody>
      </p:sp>
    </p:spTree>
    <p:extLst>
      <p:ext uri="{BB962C8B-B14F-4D97-AF65-F5344CB8AC3E}">
        <p14:creationId xmlns:p14="http://schemas.microsoft.com/office/powerpoint/2010/main" val="161477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29</TotalTime>
  <Words>202</Words>
  <Application>Microsoft Office PowerPoint</Application>
  <PresentationFormat>Widescreen</PresentationFormat>
  <Paragraphs>24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Century Gothic</vt:lpstr>
      <vt:lpstr>Mesh</vt:lpstr>
      <vt:lpstr>Section 5.4- Proteins! </vt:lpstr>
      <vt:lpstr>PowerPoint Presentation</vt:lpstr>
      <vt:lpstr>PowerPoint Presentation</vt:lpstr>
      <vt:lpstr>Concept Check 5.4 pg 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5.4- Proteins! </dc:title>
  <dc:creator>Vanessa Norris</dc:creator>
  <cp:lastModifiedBy>Vanessa Norris</cp:lastModifiedBy>
  <cp:revision>2</cp:revision>
  <dcterms:created xsi:type="dcterms:W3CDTF">2019-10-04T20:44:08Z</dcterms:created>
  <dcterms:modified xsi:type="dcterms:W3CDTF">2019-10-04T21:13:57Z</dcterms:modified>
</cp:coreProperties>
</file>