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307" r:id="rId3"/>
    <p:sldId id="308" r:id="rId4"/>
    <p:sldId id="257" r:id="rId5"/>
    <p:sldId id="265" r:id="rId6"/>
    <p:sldId id="266" r:id="rId7"/>
    <p:sldId id="267" r:id="rId8"/>
    <p:sldId id="309" r:id="rId9"/>
    <p:sldId id="256" r:id="rId10"/>
    <p:sldId id="305" r:id="rId11"/>
    <p:sldId id="299" r:id="rId12"/>
    <p:sldId id="30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10/8/2019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90800" y="533400"/>
            <a:ext cx="7010400" cy="5791200"/>
          </a:xfrm>
          <a:prstGeom prst="rect">
            <a:avLst/>
          </a:prstGeom>
        </p:spPr>
      </p:pic>
    </p:spTree>
    <p:extLst>
      <p:ext uri="{BB962C8B-B14F-4D97-AF65-F5344CB8AC3E}">
        <p14:creationId xmlns:p14="http://schemas.microsoft.com/office/powerpoint/2010/main" val="81941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rotein structural diagram">
            <a:extLst>
              <a:ext uri="{FF2B5EF4-FFF2-40B4-BE49-F238E27FC236}">
                <a16:creationId xmlns:a16="http://schemas.microsoft.com/office/drawing/2014/main" id="{07661885-91D4-4AE9-831A-EB4F99850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333376"/>
            <a:ext cx="8161337"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02449CA-AB40-4DC9-B5C6-2D380ABF5965}"/>
              </a:ext>
            </a:extLst>
          </p:cNvPr>
          <p:cNvGraphicFramePr>
            <a:graphicFrameLocks noGrp="1"/>
          </p:cNvGraphicFramePr>
          <p:nvPr>
            <p:extLst>
              <p:ext uri="{D42A27DB-BD31-4B8C-83A1-F6EECF244321}">
                <p14:modId xmlns:p14="http://schemas.microsoft.com/office/powerpoint/2010/main" val="1948160606"/>
              </p:ext>
            </p:extLst>
          </p:nvPr>
        </p:nvGraphicFramePr>
        <p:xfrm>
          <a:off x="430694" y="441093"/>
          <a:ext cx="11330611" cy="5975813"/>
        </p:xfrm>
        <a:graphic>
          <a:graphicData uri="http://schemas.openxmlformats.org/drawingml/2006/table">
            <a:tbl>
              <a:tblPr firstRow="1" bandRow="1">
                <a:tableStyleId>{5C22544A-7EE6-4342-B048-85BDC9FD1C3A}</a:tableStyleId>
              </a:tblPr>
              <a:tblGrid>
                <a:gridCol w="2623931">
                  <a:extLst>
                    <a:ext uri="{9D8B030D-6E8A-4147-A177-3AD203B41FA5}">
                      <a16:colId xmlns:a16="http://schemas.microsoft.com/office/drawing/2014/main" val="20000"/>
                    </a:ext>
                  </a:extLst>
                </a:gridCol>
                <a:gridCol w="3902766">
                  <a:extLst>
                    <a:ext uri="{9D8B030D-6E8A-4147-A177-3AD203B41FA5}">
                      <a16:colId xmlns:a16="http://schemas.microsoft.com/office/drawing/2014/main" val="20001"/>
                    </a:ext>
                  </a:extLst>
                </a:gridCol>
                <a:gridCol w="4803914">
                  <a:extLst>
                    <a:ext uri="{9D8B030D-6E8A-4147-A177-3AD203B41FA5}">
                      <a16:colId xmlns:a16="http://schemas.microsoft.com/office/drawing/2014/main" val="20002"/>
                    </a:ext>
                  </a:extLst>
                </a:gridCol>
              </a:tblGrid>
              <a:tr h="712195">
                <a:tc>
                  <a:txBody>
                    <a:bodyPr/>
                    <a:lstStyle/>
                    <a:p>
                      <a:r>
                        <a:rPr lang="en-CA" sz="2000" dirty="0">
                          <a:solidFill>
                            <a:schemeClr val="tx1"/>
                          </a:solidFill>
                        </a:rPr>
                        <a:t>Level</a:t>
                      </a:r>
                      <a:r>
                        <a:rPr lang="en-CA" sz="2000" baseline="0" dirty="0">
                          <a:solidFill>
                            <a:schemeClr val="tx1"/>
                          </a:solidFill>
                        </a:rPr>
                        <a:t> of Organization</a:t>
                      </a:r>
                      <a:endParaRPr lang="en-US" sz="2000" dirty="0">
                        <a:solidFill>
                          <a:schemeClr val="tx1"/>
                        </a:solidFill>
                      </a:endParaRPr>
                    </a:p>
                  </a:txBody>
                  <a:tcPr marL="91451" marR="91451" marT="45722" marB="45722"/>
                </a:tc>
                <a:tc>
                  <a:txBody>
                    <a:bodyPr/>
                    <a:lstStyle/>
                    <a:p>
                      <a:r>
                        <a:rPr lang="en-CA" sz="2000" dirty="0">
                          <a:solidFill>
                            <a:schemeClr val="tx1"/>
                          </a:solidFill>
                        </a:rPr>
                        <a:t>Description of Shape</a:t>
                      </a:r>
                      <a:endParaRPr lang="en-US" sz="2000" dirty="0">
                        <a:solidFill>
                          <a:schemeClr val="tx1"/>
                        </a:solidFill>
                      </a:endParaRPr>
                    </a:p>
                  </a:txBody>
                  <a:tcPr marL="91451" marR="91451" marT="45722" marB="45722"/>
                </a:tc>
                <a:tc>
                  <a:txBody>
                    <a:bodyPr/>
                    <a:lstStyle/>
                    <a:p>
                      <a:r>
                        <a:rPr lang="en-CA" sz="2000" dirty="0">
                          <a:solidFill>
                            <a:schemeClr val="tx1"/>
                          </a:solidFill>
                        </a:rPr>
                        <a:t>Type</a:t>
                      </a:r>
                      <a:r>
                        <a:rPr lang="en-CA" sz="2000" baseline="0" dirty="0">
                          <a:solidFill>
                            <a:schemeClr val="tx1"/>
                          </a:solidFill>
                        </a:rPr>
                        <a:t> of Bond</a:t>
                      </a:r>
                      <a:endParaRPr lang="en-US" sz="2000" dirty="0">
                        <a:solidFill>
                          <a:schemeClr val="tx1"/>
                        </a:solidFill>
                      </a:endParaRPr>
                    </a:p>
                  </a:txBody>
                  <a:tcPr marL="91451" marR="91451" marT="45722" marB="45722"/>
                </a:tc>
                <a:extLst>
                  <a:ext uri="{0D108BD9-81ED-4DB2-BD59-A6C34878D82A}">
                    <a16:rowId xmlns:a16="http://schemas.microsoft.com/office/drawing/2014/main" val="10000"/>
                  </a:ext>
                </a:extLst>
              </a:tr>
              <a:tr h="722086">
                <a:tc>
                  <a:txBody>
                    <a:bodyPr/>
                    <a:lstStyle/>
                    <a:p>
                      <a:r>
                        <a:rPr lang="en-CA" sz="2800" dirty="0">
                          <a:solidFill>
                            <a:schemeClr val="bg1"/>
                          </a:solidFill>
                        </a:rPr>
                        <a:t>Primary</a:t>
                      </a:r>
                      <a:endParaRPr lang="en-US" sz="2800" dirty="0">
                        <a:solidFill>
                          <a:schemeClr val="bg1"/>
                        </a:solidFill>
                      </a:endParaRPr>
                    </a:p>
                  </a:txBody>
                  <a:tcPr marL="91451" marR="91451" marT="45722" marB="45722"/>
                </a:tc>
                <a:tc>
                  <a:txBody>
                    <a:bodyPr/>
                    <a:lstStyle/>
                    <a:p>
                      <a:r>
                        <a:rPr lang="en-CA" sz="2800" dirty="0"/>
                        <a:t>Linear</a:t>
                      </a:r>
                      <a:endParaRPr lang="en-US" sz="2800" dirty="0"/>
                    </a:p>
                  </a:txBody>
                  <a:tcPr marL="91451" marR="91451" marT="45722" marB="45722"/>
                </a:tc>
                <a:tc>
                  <a:txBody>
                    <a:bodyPr/>
                    <a:lstStyle/>
                    <a:p>
                      <a:r>
                        <a:rPr lang="en-CA" sz="2800" dirty="0"/>
                        <a:t>Peptide bonds</a:t>
                      </a:r>
                      <a:endParaRPr lang="en-US" sz="2800" dirty="0"/>
                    </a:p>
                  </a:txBody>
                  <a:tcPr marL="91451" marR="91451" marT="45722" marB="45722"/>
                </a:tc>
                <a:extLst>
                  <a:ext uri="{0D108BD9-81ED-4DB2-BD59-A6C34878D82A}">
                    <a16:rowId xmlns:a16="http://schemas.microsoft.com/office/drawing/2014/main" val="10001"/>
                  </a:ext>
                </a:extLst>
              </a:tr>
              <a:tr h="722086">
                <a:tc>
                  <a:txBody>
                    <a:bodyPr/>
                    <a:lstStyle/>
                    <a:p>
                      <a:r>
                        <a:rPr lang="en-CA" sz="2800" dirty="0"/>
                        <a:t>Secondary</a:t>
                      </a:r>
                      <a:endParaRPr lang="en-US" sz="2800" dirty="0"/>
                    </a:p>
                  </a:txBody>
                  <a:tcPr marL="91451" marR="91451" marT="45722" marB="45722"/>
                </a:tc>
                <a:tc>
                  <a:txBody>
                    <a:bodyPr/>
                    <a:lstStyle/>
                    <a:p>
                      <a:r>
                        <a:rPr lang="en-CA" sz="2800" dirty="0"/>
                        <a:t>Alpha-helix or Pleated</a:t>
                      </a:r>
                      <a:r>
                        <a:rPr lang="en-CA" sz="2800" baseline="0" dirty="0"/>
                        <a:t> sheet</a:t>
                      </a:r>
                      <a:endParaRPr lang="en-US" sz="2800" dirty="0"/>
                    </a:p>
                  </a:txBody>
                  <a:tcPr marL="91451" marR="91451" marT="45722" marB="45722"/>
                </a:tc>
                <a:tc>
                  <a:txBody>
                    <a:bodyPr/>
                    <a:lstStyle/>
                    <a:p>
                      <a:r>
                        <a:rPr lang="en-CA" sz="2800" dirty="0"/>
                        <a:t>Hydrogen bonds</a:t>
                      </a:r>
                      <a:endParaRPr lang="en-US" sz="2800" dirty="0"/>
                    </a:p>
                  </a:txBody>
                  <a:tcPr marL="91451" marR="91451" marT="45722" marB="45722"/>
                </a:tc>
                <a:extLst>
                  <a:ext uri="{0D108BD9-81ED-4DB2-BD59-A6C34878D82A}">
                    <a16:rowId xmlns:a16="http://schemas.microsoft.com/office/drawing/2014/main" val="10002"/>
                  </a:ext>
                </a:extLst>
              </a:tr>
              <a:tr h="1463097">
                <a:tc>
                  <a:txBody>
                    <a:bodyPr/>
                    <a:lstStyle/>
                    <a:p>
                      <a:r>
                        <a:rPr lang="en-CA" sz="2800" dirty="0"/>
                        <a:t>Tertiary</a:t>
                      </a:r>
                      <a:endParaRPr lang="en-US" sz="2800" dirty="0"/>
                    </a:p>
                  </a:txBody>
                  <a:tcPr marL="91451" marR="91451" marT="45722" marB="45722"/>
                </a:tc>
                <a:tc>
                  <a:txBody>
                    <a:bodyPr/>
                    <a:lstStyle/>
                    <a:p>
                      <a:r>
                        <a:rPr lang="en-CA" sz="2800" dirty="0"/>
                        <a:t>3-D</a:t>
                      </a:r>
                      <a:r>
                        <a:rPr lang="en-CA" sz="2800" baseline="0" dirty="0"/>
                        <a:t> structure</a:t>
                      </a:r>
                      <a:endParaRPr lang="en-US" sz="2800" dirty="0"/>
                    </a:p>
                  </a:txBody>
                  <a:tcPr marL="91451" marR="91451" marT="45722" marB="45722"/>
                </a:tc>
                <a:tc>
                  <a:txBody>
                    <a:bodyPr/>
                    <a:lstStyle/>
                    <a:p>
                      <a:r>
                        <a:rPr lang="en-CA" sz="2800" dirty="0"/>
                        <a:t>Bonds between</a:t>
                      </a:r>
                      <a:r>
                        <a:rPr lang="en-CA" sz="2800" baseline="0" dirty="0"/>
                        <a:t> R groups:</a:t>
                      </a:r>
                    </a:p>
                    <a:p>
                      <a:r>
                        <a:rPr lang="en-CA" sz="2800" baseline="0" dirty="0"/>
                        <a:t>Can involve Hydrogen bonds, covalent, or ionic bonds or disulfide bonds all can occur</a:t>
                      </a:r>
                      <a:endParaRPr lang="en-US" sz="2800" dirty="0"/>
                    </a:p>
                  </a:txBody>
                  <a:tcPr marL="91451" marR="91451" marT="45722" marB="45722"/>
                </a:tc>
                <a:extLst>
                  <a:ext uri="{0D108BD9-81ED-4DB2-BD59-A6C34878D82A}">
                    <a16:rowId xmlns:a16="http://schemas.microsoft.com/office/drawing/2014/main" val="10003"/>
                  </a:ext>
                </a:extLst>
              </a:tr>
              <a:tr h="914436">
                <a:tc>
                  <a:txBody>
                    <a:bodyPr/>
                    <a:lstStyle/>
                    <a:p>
                      <a:r>
                        <a:rPr lang="en-CA" sz="2800" dirty="0"/>
                        <a:t>Quaternary</a:t>
                      </a:r>
                      <a:endParaRPr lang="en-US" sz="2800" dirty="0"/>
                    </a:p>
                  </a:txBody>
                  <a:tcPr marL="91451" marR="91451" marT="45722" marB="45722"/>
                </a:tc>
                <a:tc>
                  <a:txBody>
                    <a:bodyPr/>
                    <a:lstStyle/>
                    <a:p>
                      <a:r>
                        <a:rPr lang="en-CA" sz="2800" dirty="0"/>
                        <a:t>When 2 or more polypeptide</a:t>
                      </a:r>
                      <a:r>
                        <a:rPr lang="en-CA" sz="2800" baseline="0" dirty="0"/>
                        <a:t> chains join together</a:t>
                      </a:r>
                      <a:endParaRPr lang="en-US" sz="2800" dirty="0"/>
                    </a:p>
                  </a:txBody>
                  <a:tcPr marL="91451" marR="91451" marT="45722" marB="45722"/>
                </a:tc>
                <a:tc>
                  <a:txBody>
                    <a:bodyPr/>
                    <a:lstStyle/>
                    <a:p>
                      <a:r>
                        <a:rPr lang="en-CA" sz="2800" dirty="0"/>
                        <a:t>Bonds between</a:t>
                      </a:r>
                      <a:r>
                        <a:rPr lang="en-CA" sz="2800" baseline="0" dirty="0"/>
                        <a:t> R groups also! (many different kinds)</a:t>
                      </a:r>
                      <a:endParaRPr lang="en-US" sz="2800" dirty="0"/>
                    </a:p>
                  </a:txBody>
                  <a:tcPr marL="91451" marR="91451" marT="45722" marB="45722"/>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8324-A8F0-4401-80F2-385954EE0D2F}"/>
              </a:ext>
            </a:extLst>
          </p:cNvPr>
          <p:cNvSpPr>
            <a:spLocks noGrp="1"/>
          </p:cNvSpPr>
          <p:nvPr>
            <p:ph type="title"/>
          </p:nvPr>
        </p:nvSpPr>
        <p:spPr>
          <a:xfrm>
            <a:off x="584821" y="139149"/>
            <a:ext cx="9905998" cy="834887"/>
          </a:xfrm>
        </p:spPr>
        <p:txBody>
          <a:bodyPr/>
          <a:lstStyle/>
          <a:p>
            <a:r>
              <a:rPr lang="en-US" b="1" u="sng" dirty="0"/>
              <a:t>Concept Check 5.4 </a:t>
            </a:r>
            <a:r>
              <a:rPr lang="en-US" b="1" u="sng" dirty="0" err="1"/>
              <a:t>pg</a:t>
            </a:r>
            <a:r>
              <a:rPr lang="en-US" b="1" u="sng" dirty="0"/>
              <a:t> 86</a:t>
            </a:r>
          </a:p>
        </p:txBody>
      </p:sp>
      <p:sp>
        <p:nvSpPr>
          <p:cNvPr id="3" name="Content Placeholder 2">
            <a:extLst>
              <a:ext uri="{FF2B5EF4-FFF2-40B4-BE49-F238E27FC236}">
                <a16:creationId xmlns:a16="http://schemas.microsoft.com/office/drawing/2014/main" id="{1F72E7D7-054E-4B76-9F32-C255BC358FDD}"/>
              </a:ext>
            </a:extLst>
          </p:cNvPr>
          <p:cNvSpPr>
            <a:spLocks noGrp="1"/>
          </p:cNvSpPr>
          <p:nvPr>
            <p:ph idx="1"/>
          </p:nvPr>
        </p:nvSpPr>
        <p:spPr>
          <a:xfrm>
            <a:off x="0" y="715618"/>
            <a:ext cx="12192000" cy="6003234"/>
          </a:xfrm>
        </p:spPr>
        <p:txBody>
          <a:bodyPr>
            <a:normAutofit/>
          </a:bodyPr>
          <a:lstStyle/>
          <a:p>
            <a:r>
              <a:rPr lang="en-US" sz="2800" dirty="0"/>
              <a:t>1. If a protein is denatured it’s chemical bonds are slightly altered and it loses it’s shape. A loss of shape means a loss of function. For Example : Sickle Cell anemia, red blood cells are sickle shape instead of biconcave disks and can build up in vessels</a:t>
            </a:r>
          </a:p>
          <a:p>
            <a:r>
              <a:rPr lang="en-US" sz="2800" dirty="0"/>
              <a:t>2. Secondary Structure- hydrogen bonds between the amino acid chain</a:t>
            </a:r>
          </a:p>
          <a:p>
            <a:pPr marL="0" indent="0">
              <a:buNone/>
            </a:pPr>
            <a:r>
              <a:rPr lang="en-US" sz="2800" dirty="0"/>
              <a:t>Tertiary structure involves interactions between the R groups of the amino acids (their side chains interact)</a:t>
            </a:r>
          </a:p>
          <a:p>
            <a:pPr marL="0" indent="0">
              <a:buNone/>
            </a:pPr>
            <a:endParaRPr lang="en-US" sz="2800" dirty="0"/>
          </a:p>
          <a:p>
            <a:pPr marL="0" indent="0">
              <a:buNone/>
            </a:pPr>
            <a:r>
              <a:rPr lang="en-US" sz="2800" dirty="0"/>
              <a:t>3. Valine, leucine and Isoleucine are all non polar and therefore Hydrophobic. This means these side chains would avoid interactions with water and likely these amino acids would be folded into the polypeptide chain away from the watery cell or tissue fluids</a:t>
            </a:r>
          </a:p>
        </p:txBody>
      </p:sp>
    </p:spTree>
    <p:extLst>
      <p:ext uri="{BB962C8B-B14F-4D97-AF65-F5344CB8AC3E}">
        <p14:creationId xmlns:p14="http://schemas.microsoft.com/office/powerpoint/2010/main" val="16147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2C6E-1640-4A4F-BEA0-F0398B16BF95}"/>
              </a:ext>
            </a:extLst>
          </p:cNvPr>
          <p:cNvSpPr>
            <a:spLocks noGrp="1"/>
          </p:cNvSpPr>
          <p:nvPr>
            <p:ph type="ctrTitle"/>
          </p:nvPr>
        </p:nvSpPr>
        <p:spPr/>
        <p:txBody>
          <a:bodyPr/>
          <a:lstStyle/>
          <a:p>
            <a:r>
              <a:rPr lang="en-US" dirty="0"/>
              <a:t>Rapid Review- PROTEINS</a:t>
            </a:r>
          </a:p>
        </p:txBody>
      </p:sp>
      <p:sp>
        <p:nvSpPr>
          <p:cNvPr id="3" name="Subtitle 2">
            <a:extLst>
              <a:ext uri="{FF2B5EF4-FFF2-40B4-BE49-F238E27FC236}">
                <a16:creationId xmlns:a16="http://schemas.microsoft.com/office/drawing/2014/main" id="{A5FCF881-42BD-4228-8C92-EE912B8119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23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0979" y="777121"/>
            <a:ext cx="7772400" cy="1979331"/>
          </a:xfrm>
        </p:spPr>
        <p:txBody>
          <a:bodyPr>
            <a:noAutofit/>
          </a:bodyPr>
          <a:lstStyle/>
          <a:p>
            <a:r>
              <a:rPr lang="en-US" sz="6000" b="1" dirty="0"/>
              <a:t>ORGANIC MOLECULES II</a:t>
            </a:r>
            <a:br>
              <a:rPr lang="en-US" sz="6000" b="1" dirty="0"/>
            </a:br>
            <a:r>
              <a:rPr lang="en-US" sz="6000" b="1" dirty="0"/>
              <a:t>4 Pics</a:t>
            </a:r>
          </a:p>
        </p:txBody>
      </p:sp>
      <p:sp>
        <p:nvSpPr>
          <p:cNvPr id="3" name="Subtitle 2"/>
          <p:cNvSpPr>
            <a:spLocks noGrp="1"/>
          </p:cNvSpPr>
          <p:nvPr>
            <p:ph type="subTitle" idx="1"/>
          </p:nvPr>
        </p:nvSpPr>
        <p:spPr>
          <a:xfrm>
            <a:off x="3575713" y="2756452"/>
            <a:ext cx="5334000" cy="3263739"/>
          </a:xfrm>
        </p:spPr>
        <p:txBody>
          <a:bodyPr>
            <a:noAutofit/>
          </a:bodyPr>
          <a:lstStyle/>
          <a:p>
            <a:r>
              <a:rPr lang="en-US" sz="4400" b="1" dirty="0">
                <a:latin typeface="+mj-lt"/>
              </a:rPr>
              <a:t>1 Word!</a:t>
            </a:r>
          </a:p>
        </p:txBody>
      </p:sp>
      <p:pic>
        <p:nvPicPr>
          <p:cNvPr id="5" name="Picture 4"/>
          <p:cNvPicPr>
            <a:picLocks noChangeAspect="1"/>
          </p:cNvPicPr>
          <p:nvPr/>
        </p:nvPicPr>
        <p:blipFill>
          <a:blip r:embed="rId2"/>
          <a:stretch>
            <a:fillRect/>
          </a:stretch>
        </p:blipFill>
        <p:spPr>
          <a:xfrm>
            <a:off x="4813963" y="3449424"/>
            <a:ext cx="2857500" cy="2857500"/>
          </a:xfrm>
          <a:prstGeom prst="rect">
            <a:avLst/>
          </a:prstGeom>
        </p:spPr>
      </p:pic>
    </p:spTree>
    <p:extLst>
      <p:ext uri="{BB962C8B-B14F-4D97-AF65-F5344CB8AC3E}">
        <p14:creationId xmlns:p14="http://schemas.microsoft.com/office/powerpoint/2010/main" val="374956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4500" y="5453404"/>
            <a:ext cx="8176118" cy="369332"/>
          </a:xfrm>
          <a:prstGeom prst="rect">
            <a:avLst/>
          </a:prstGeom>
          <a:noFill/>
        </p:spPr>
        <p:txBody>
          <a:bodyPr wrap="square" rtlCol="0">
            <a:spAutoFit/>
          </a:bodyPr>
          <a:lstStyle/>
          <a:p>
            <a:r>
              <a:rPr lang="en-US" dirty="0"/>
              <a:t>_____ ____ _____ ____ _____ ____ _____         ____ _____ _____ ______</a:t>
            </a:r>
          </a:p>
        </p:txBody>
      </p:sp>
      <p:sp>
        <p:nvSpPr>
          <p:cNvPr id="3" name="TextBox 2"/>
          <p:cNvSpPr txBox="1"/>
          <p:nvPr/>
        </p:nvSpPr>
        <p:spPr>
          <a:xfrm>
            <a:off x="4152893" y="5822736"/>
            <a:ext cx="4376983" cy="1938992"/>
          </a:xfrm>
          <a:prstGeom prst="rect">
            <a:avLst/>
          </a:prstGeom>
          <a:noFill/>
        </p:spPr>
        <p:txBody>
          <a:bodyPr wrap="square" rtlCol="0">
            <a:spAutoFit/>
          </a:bodyPr>
          <a:lstStyle/>
          <a:p>
            <a:r>
              <a:rPr lang="en-US" sz="6000" dirty="0"/>
              <a:t>Peptide Bond</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1" y="33010"/>
            <a:ext cx="4404731" cy="2936487"/>
          </a:xfrm>
          <a:prstGeom prst="rect">
            <a:avLst/>
          </a:prstGeom>
        </p:spPr>
      </p:pic>
      <p:pic>
        <p:nvPicPr>
          <p:cNvPr id="5" name="Picture 4"/>
          <p:cNvPicPr>
            <a:picLocks noChangeAspect="1"/>
          </p:cNvPicPr>
          <p:nvPr/>
        </p:nvPicPr>
        <p:blipFill>
          <a:blip r:embed="rId3"/>
          <a:stretch>
            <a:fillRect/>
          </a:stretch>
        </p:blipFill>
        <p:spPr>
          <a:xfrm>
            <a:off x="6162559" y="605122"/>
            <a:ext cx="3810000" cy="2181225"/>
          </a:xfrm>
          <a:prstGeom prst="rect">
            <a:avLst/>
          </a:prstGeom>
        </p:spPr>
      </p:pic>
      <p:pic>
        <p:nvPicPr>
          <p:cNvPr id="10" name="Picture 9"/>
          <p:cNvPicPr>
            <a:picLocks noChangeAspect="1"/>
          </p:cNvPicPr>
          <p:nvPr/>
        </p:nvPicPr>
        <p:blipFill>
          <a:blip r:embed="rId4"/>
          <a:stretch>
            <a:fillRect/>
          </a:stretch>
        </p:blipFill>
        <p:spPr>
          <a:xfrm>
            <a:off x="2977274" y="3140119"/>
            <a:ext cx="2143125" cy="2143125"/>
          </a:xfrm>
          <a:prstGeom prst="rect">
            <a:avLst/>
          </a:prstGeom>
        </p:spPr>
      </p:pic>
      <p:pic>
        <p:nvPicPr>
          <p:cNvPr id="11" name="Picture 10"/>
          <p:cNvPicPr>
            <a:picLocks noChangeAspect="1"/>
          </p:cNvPicPr>
          <p:nvPr/>
        </p:nvPicPr>
        <p:blipFill>
          <a:blip r:embed="rId5"/>
          <a:stretch>
            <a:fillRect/>
          </a:stretch>
        </p:blipFill>
        <p:spPr>
          <a:xfrm>
            <a:off x="6063971" y="2927486"/>
            <a:ext cx="3531554" cy="2341253"/>
          </a:xfrm>
          <a:prstGeom prst="rect">
            <a:avLst/>
          </a:prstGeom>
        </p:spPr>
      </p:pic>
      <p:sp>
        <p:nvSpPr>
          <p:cNvPr id="12" name="TextBox 11"/>
          <p:cNvSpPr txBox="1"/>
          <p:nvPr/>
        </p:nvSpPr>
        <p:spPr>
          <a:xfrm>
            <a:off x="7965744" y="3848670"/>
            <a:ext cx="99628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CA" dirty="0"/>
              <a:t>???????</a:t>
            </a:r>
            <a:endParaRPr lang="en-US" dirty="0"/>
          </a:p>
        </p:txBody>
      </p:sp>
    </p:spTree>
    <p:extLst>
      <p:ext uri="{BB962C8B-B14F-4D97-AF65-F5344CB8AC3E}">
        <p14:creationId xmlns:p14="http://schemas.microsoft.com/office/powerpoint/2010/main" val="374471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491" y="4983480"/>
            <a:ext cx="8845841" cy="923330"/>
          </a:xfrm>
          <a:prstGeom prst="rect">
            <a:avLst/>
          </a:prstGeom>
          <a:noFill/>
        </p:spPr>
        <p:txBody>
          <a:bodyPr wrap="square" rtlCol="0">
            <a:spAutoFit/>
          </a:bodyPr>
          <a:lstStyle/>
          <a:p>
            <a:r>
              <a:rPr lang="en-US" dirty="0"/>
              <a:t>_____ _____ ____ ____ ____ _____ _____ _____   ________     </a:t>
            </a:r>
          </a:p>
          <a:p>
            <a:endParaRPr lang="en-US" dirty="0"/>
          </a:p>
          <a:p>
            <a:r>
              <a:rPr lang="en-US" dirty="0"/>
              <a:t>   				______ ______ ____ ______ ______ ______ _______ _______ _______</a:t>
            </a:r>
          </a:p>
        </p:txBody>
      </p:sp>
      <p:sp>
        <p:nvSpPr>
          <p:cNvPr id="9" name="TextBox 8"/>
          <p:cNvSpPr txBox="1"/>
          <p:nvPr/>
        </p:nvSpPr>
        <p:spPr>
          <a:xfrm>
            <a:off x="3638837" y="5778091"/>
            <a:ext cx="6900495" cy="1938992"/>
          </a:xfrm>
          <a:prstGeom prst="rect">
            <a:avLst/>
          </a:prstGeom>
          <a:noFill/>
        </p:spPr>
        <p:txBody>
          <a:bodyPr wrap="square" rtlCol="0">
            <a:spAutoFit/>
          </a:bodyPr>
          <a:lstStyle/>
          <a:p>
            <a:r>
              <a:rPr lang="en-US" sz="6000" dirty="0"/>
              <a:t>Secondary Structure</a:t>
            </a:r>
          </a:p>
        </p:txBody>
      </p:sp>
      <p:pic>
        <p:nvPicPr>
          <p:cNvPr id="2" name="Picture 1"/>
          <p:cNvPicPr>
            <a:picLocks noChangeAspect="1"/>
          </p:cNvPicPr>
          <p:nvPr/>
        </p:nvPicPr>
        <p:blipFill>
          <a:blip r:embed="rId2"/>
          <a:stretch>
            <a:fillRect/>
          </a:stretch>
        </p:blipFill>
        <p:spPr>
          <a:xfrm>
            <a:off x="1693491" y="329565"/>
            <a:ext cx="6416013" cy="2573655"/>
          </a:xfrm>
          <a:prstGeom prst="rect">
            <a:avLst/>
          </a:prstGeom>
        </p:spPr>
      </p:pic>
      <p:pic>
        <p:nvPicPr>
          <p:cNvPr id="3" name="Picture 2"/>
          <p:cNvPicPr>
            <a:picLocks noChangeAspect="1"/>
          </p:cNvPicPr>
          <p:nvPr/>
        </p:nvPicPr>
        <p:blipFill>
          <a:blip r:embed="rId3"/>
          <a:stretch>
            <a:fillRect/>
          </a:stretch>
        </p:blipFill>
        <p:spPr>
          <a:xfrm>
            <a:off x="7618095" y="1888042"/>
            <a:ext cx="2921237" cy="3095439"/>
          </a:xfrm>
          <a:prstGeom prst="rect">
            <a:avLst/>
          </a:prstGeom>
        </p:spPr>
      </p:pic>
      <p:pic>
        <p:nvPicPr>
          <p:cNvPr id="4" name="Picture 3"/>
          <p:cNvPicPr>
            <a:picLocks noChangeAspect="1"/>
          </p:cNvPicPr>
          <p:nvPr/>
        </p:nvPicPr>
        <p:blipFill>
          <a:blip r:embed="rId4"/>
          <a:stretch>
            <a:fillRect/>
          </a:stretch>
        </p:blipFill>
        <p:spPr>
          <a:xfrm>
            <a:off x="2434522" y="1979294"/>
            <a:ext cx="3736070" cy="2798446"/>
          </a:xfrm>
          <a:prstGeom prst="rect">
            <a:avLst/>
          </a:prstGeom>
        </p:spPr>
      </p:pic>
    </p:spTree>
    <p:extLst>
      <p:ext uri="{BB962C8B-B14F-4D97-AF65-F5344CB8AC3E}">
        <p14:creationId xmlns:p14="http://schemas.microsoft.com/office/powerpoint/2010/main" val="346760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491" y="4983481"/>
            <a:ext cx="8845841" cy="646331"/>
          </a:xfrm>
          <a:prstGeom prst="rect">
            <a:avLst/>
          </a:prstGeom>
          <a:noFill/>
        </p:spPr>
        <p:txBody>
          <a:bodyPr wrap="square" rtlCol="0">
            <a:spAutoFit/>
          </a:bodyPr>
          <a:lstStyle/>
          <a:p>
            <a:endParaRPr lang="en-US" dirty="0"/>
          </a:p>
          <a:p>
            <a:r>
              <a:rPr lang="en-US" dirty="0"/>
              <a:t>   				______ ______  ______ ______ ______ _______ _______ _______</a:t>
            </a:r>
          </a:p>
        </p:txBody>
      </p:sp>
      <p:sp>
        <p:nvSpPr>
          <p:cNvPr id="9" name="TextBox 8"/>
          <p:cNvSpPr txBox="1"/>
          <p:nvPr/>
        </p:nvSpPr>
        <p:spPr>
          <a:xfrm>
            <a:off x="3622326" y="5778092"/>
            <a:ext cx="6900495" cy="1015663"/>
          </a:xfrm>
          <a:prstGeom prst="rect">
            <a:avLst/>
          </a:prstGeom>
          <a:noFill/>
        </p:spPr>
        <p:txBody>
          <a:bodyPr wrap="square" rtlCol="0">
            <a:spAutoFit/>
          </a:bodyPr>
          <a:lstStyle/>
          <a:p>
            <a:r>
              <a:rPr lang="en-CA" sz="6000" dirty="0"/>
              <a:t>Denaturation</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08191" y="166319"/>
            <a:ext cx="4514737" cy="3009825"/>
          </a:xfrm>
          <a:prstGeom prst="rect">
            <a:avLst/>
          </a:prstGeom>
        </p:spPr>
      </p:pic>
      <p:pic>
        <p:nvPicPr>
          <p:cNvPr id="6" name="Picture 5"/>
          <p:cNvPicPr>
            <a:picLocks noChangeAspect="1"/>
          </p:cNvPicPr>
          <p:nvPr/>
        </p:nvPicPr>
        <p:blipFill>
          <a:blip r:embed="rId3"/>
          <a:stretch>
            <a:fillRect/>
          </a:stretch>
        </p:blipFill>
        <p:spPr>
          <a:xfrm>
            <a:off x="2317059" y="337299"/>
            <a:ext cx="2143125" cy="2143125"/>
          </a:xfrm>
          <a:prstGeom prst="rect">
            <a:avLst/>
          </a:prstGeom>
        </p:spPr>
      </p:pic>
      <p:pic>
        <p:nvPicPr>
          <p:cNvPr id="7" name="Picture 6"/>
          <p:cNvPicPr>
            <a:picLocks noChangeAspect="1"/>
          </p:cNvPicPr>
          <p:nvPr/>
        </p:nvPicPr>
        <p:blipFill>
          <a:blip r:embed="rId4"/>
          <a:stretch>
            <a:fillRect/>
          </a:stretch>
        </p:blipFill>
        <p:spPr>
          <a:xfrm>
            <a:off x="2070680" y="2652528"/>
            <a:ext cx="3674218" cy="2057562"/>
          </a:xfrm>
          <a:prstGeom prst="rect">
            <a:avLst/>
          </a:prstGeom>
        </p:spPr>
      </p:pic>
      <p:pic>
        <p:nvPicPr>
          <p:cNvPr id="10" name="Picture 9"/>
          <p:cNvPicPr>
            <a:picLocks noChangeAspect="1"/>
          </p:cNvPicPr>
          <p:nvPr/>
        </p:nvPicPr>
        <p:blipFill>
          <a:blip r:embed="rId5"/>
          <a:stretch>
            <a:fillRect/>
          </a:stretch>
        </p:blipFill>
        <p:spPr>
          <a:xfrm>
            <a:off x="6306930" y="3163971"/>
            <a:ext cx="3804428" cy="1819509"/>
          </a:xfrm>
          <a:prstGeom prst="rect">
            <a:avLst/>
          </a:prstGeom>
        </p:spPr>
      </p:pic>
      <p:sp>
        <p:nvSpPr>
          <p:cNvPr id="11" name="TextBox 10"/>
          <p:cNvSpPr txBox="1"/>
          <p:nvPr/>
        </p:nvSpPr>
        <p:spPr>
          <a:xfrm>
            <a:off x="7673340" y="3449533"/>
            <a:ext cx="1009068" cy="369332"/>
          </a:xfrm>
          <a:prstGeom prst="rect">
            <a:avLst/>
          </a:prstGeom>
          <a:solidFill>
            <a:schemeClr val="tx1"/>
          </a:solidFill>
        </p:spPr>
        <p:txBody>
          <a:bodyPr wrap="square" rtlCol="0">
            <a:spAutoFit/>
          </a:bodyPr>
          <a:lstStyle/>
          <a:p>
            <a:endParaRPr lang="en-US" dirty="0"/>
          </a:p>
        </p:txBody>
      </p:sp>
      <p:sp>
        <p:nvSpPr>
          <p:cNvPr id="12" name="TextBox 11"/>
          <p:cNvSpPr txBox="1"/>
          <p:nvPr/>
        </p:nvSpPr>
        <p:spPr>
          <a:xfrm>
            <a:off x="8811743" y="4525424"/>
            <a:ext cx="1299615"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2751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2079" y="5172512"/>
            <a:ext cx="8845841" cy="923330"/>
          </a:xfrm>
          <a:prstGeom prst="rect">
            <a:avLst/>
          </a:prstGeom>
          <a:noFill/>
        </p:spPr>
        <p:txBody>
          <a:bodyPr wrap="square" rtlCol="0">
            <a:spAutoFit/>
          </a:bodyPr>
          <a:lstStyle/>
          <a:p>
            <a:r>
              <a:rPr lang="en-US" dirty="0"/>
              <a:t>_____ _____ ____ ____ ____ _____ _____ _____   _____ ______   </a:t>
            </a:r>
          </a:p>
          <a:p>
            <a:endParaRPr lang="en-US" dirty="0"/>
          </a:p>
          <a:p>
            <a:r>
              <a:rPr lang="en-US" dirty="0"/>
              <a:t>   				______ ______ ____ ______ ______</a:t>
            </a:r>
          </a:p>
        </p:txBody>
      </p:sp>
      <p:sp>
        <p:nvSpPr>
          <p:cNvPr id="9" name="TextBox 8"/>
          <p:cNvSpPr txBox="1"/>
          <p:nvPr/>
        </p:nvSpPr>
        <p:spPr>
          <a:xfrm>
            <a:off x="2975897" y="5906811"/>
            <a:ext cx="6900495" cy="1015663"/>
          </a:xfrm>
          <a:prstGeom prst="rect">
            <a:avLst/>
          </a:prstGeom>
          <a:noFill/>
        </p:spPr>
        <p:txBody>
          <a:bodyPr wrap="square" rtlCol="0">
            <a:spAutoFit/>
          </a:bodyPr>
          <a:lstStyle/>
          <a:p>
            <a:r>
              <a:rPr lang="en-US" sz="6000" dirty="0"/>
              <a:t>Functional Group</a:t>
            </a:r>
          </a:p>
        </p:txBody>
      </p:sp>
      <p:pic>
        <p:nvPicPr>
          <p:cNvPr id="5" name="Picture 4"/>
          <p:cNvPicPr>
            <a:picLocks noChangeAspect="1"/>
          </p:cNvPicPr>
          <p:nvPr/>
        </p:nvPicPr>
        <p:blipFill>
          <a:blip r:embed="rId2"/>
          <a:stretch>
            <a:fillRect/>
          </a:stretch>
        </p:blipFill>
        <p:spPr>
          <a:xfrm>
            <a:off x="1602079" y="18179"/>
            <a:ext cx="3895045" cy="2381250"/>
          </a:xfrm>
          <a:prstGeom prst="rect">
            <a:avLst/>
          </a:prstGeom>
        </p:spPr>
      </p:pic>
      <p:pic>
        <p:nvPicPr>
          <p:cNvPr id="6" name="Picture 5"/>
          <p:cNvPicPr>
            <a:picLocks noChangeAspect="1"/>
          </p:cNvPicPr>
          <p:nvPr/>
        </p:nvPicPr>
        <p:blipFill>
          <a:blip r:embed="rId3"/>
          <a:stretch>
            <a:fillRect/>
          </a:stretch>
        </p:blipFill>
        <p:spPr>
          <a:xfrm>
            <a:off x="5630991" y="884712"/>
            <a:ext cx="4816928" cy="2697480"/>
          </a:xfrm>
          <a:prstGeom prst="rect">
            <a:avLst/>
          </a:prstGeom>
        </p:spPr>
      </p:pic>
      <p:pic>
        <p:nvPicPr>
          <p:cNvPr id="7" name="Picture 6"/>
          <p:cNvPicPr>
            <a:picLocks noChangeAspect="1"/>
          </p:cNvPicPr>
          <p:nvPr/>
        </p:nvPicPr>
        <p:blipFill>
          <a:blip r:embed="rId4"/>
          <a:stretch>
            <a:fillRect/>
          </a:stretch>
        </p:blipFill>
        <p:spPr>
          <a:xfrm>
            <a:off x="3487879" y="2210833"/>
            <a:ext cx="2999621" cy="2856161"/>
          </a:xfrm>
          <a:prstGeom prst="rect">
            <a:avLst/>
          </a:prstGeom>
        </p:spPr>
      </p:pic>
      <p:sp>
        <p:nvSpPr>
          <p:cNvPr id="10" name="TextBox 9"/>
          <p:cNvSpPr txBox="1"/>
          <p:nvPr/>
        </p:nvSpPr>
        <p:spPr>
          <a:xfrm>
            <a:off x="3487879" y="2210832"/>
            <a:ext cx="2999621" cy="369332"/>
          </a:xfrm>
          <a:prstGeom prst="rect">
            <a:avLst/>
          </a:prstGeom>
          <a:solidFill>
            <a:schemeClr val="tx1"/>
          </a:solidFill>
        </p:spPr>
        <p:txBody>
          <a:bodyPr wrap="square" rtlCol="0">
            <a:spAutoFit/>
          </a:bodyPr>
          <a:lstStyle/>
          <a:p>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39455" y="3357344"/>
            <a:ext cx="2356420" cy="1918292"/>
          </a:xfrm>
          <a:prstGeom prst="rect">
            <a:avLst/>
          </a:prstGeom>
        </p:spPr>
      </p:pic>
    </p:spTree>
    <p:extLst>
      <p:ext uri="{BB962C8B-B14F-4D97-AF65-F5344CB8AC3E}">
        <p14:creationId xmlns:p14="http://schemas.microsoft.com/office/powerpoint/2010/main" val="24643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useBgFill="1">
        <p:nvSpPr>
          <p:cNvPr id="1042" name="Rectangle 191">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3" name="Rectangle 192">
            <a:extLst>
              <a:ext uri="{FF2B5EF4-FFF2-40B4-BE49-F238E27FC236}">
                <a16:creationId xmlns:a16="http://schemas.microsoft.com/office/drawing/2014/main" id="{274DCCB7-4DF4-4AD0-A3D4-1D170E295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40995C-2258-4B6B-9E1A-B6D705682885}"/>
              </a:ext>
            </a:extLst>
          </p:cNvPr>
          <p:cNvSpPr>
            <a:spLocks noGrp="1"/>
          </p:cNvSpPr>
          <p:nvPr>
            <p:ph type="title"/>
          </p:nvPr>
        </p:nvSpPr>
        <p:spPr>
          <a:xfrm>
            <a:off x="4471135" y="3688916"/>
            <a:ext cx="6475226" cy="1223835"/>
          </a:xfrm>
        </p:spPr>
        <p:txBody>
          <a:bodyPr vert="horz" lIns="91440" tIns="45720" rIns="91440" bIns="45720" rtlCol="0" anchor="b">
            <a:normAutofit/>
          </a:bodyPr>
          <a:lstStyle/>
          <a:p>
            <a:pPr>
              <a:lnSpc>
                <a:spcPct val="90000"/>
              </a:lnSpc>
            </a:pPr>
            <a:r>
              <a:rPr lang="en-US" sz="4000" dirty="0">
                <a:effectLst>
                  <a:glow rad="38100">
                    <a:schemeClr val="bg1">
                      <a:lumMod val="65000"/>
                      <a:lumOff val="35000"/>
                      <a:alpha val="50000"/>
                    </a:schemeClr>
                  </a:glow>
                  <a:outerShdw blurRad="28575" dist="31750" dir="13200000" algn="tl" rotWithShape="0">
                    <a:srgbClr val="000000">
                      <a:alpha val="25000"/>
                    </a:srgbClr>
                  </a:outerShdw>
                </a:effectLst>
              </a:rPr>
              <a:t>What’s the Connection?</a:t>
            </a:r>
          </a:p>
        </p:txBody>
      </p:sp>
      <p:sp>
        <p:nvSpPr>
          <p:cNvPr id="1044" name="Freeform: Shape 193">
            <a:extLst>
              <a:ext uri="{FF2B5EF4-FFF2-40B4-BE49-F238E27FC236}">
                <a16:creationId xmlns:a16="http://schemas.microsoft.com/office/drawing/2014/main" id="{A2B85940-9F99-4F36-BC8A-F83B0BCBD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3467"/>
            <a:ext cx="4060371" cy="2738453"/>
          </a:xfrm>
          <a:custGeom>
            <a:avLst/>
            <a:gdLst>
              <a:gd name="connsiteX0" fmla="*/ 0 w 4060371"/>
              <a:gd name="connsiteY0" fmla="*/ 0 h 2738453"/>
              <a:gd name="connsiteX1" fmla="*/ 3917369 w 4060371"/>
              <a:gd name="connsiteY1" fmla="*/ 0 h 2738453"/>
              <a:gd name="connsiteX2" fmla="*/ 4060371 w 4060371"/>
              <a:gd name="connsiteY2" fmla="*/ 143002 h 2738453"/>
              <a:gd name="connsiteX3" fmla="*/ 4060371 w 4060371"/>
              <a:gd name="connsiteY3" fmla="*/ 2595451 h 2738453"/>
              <a:gd name="connsiteX4" fmla="*/ 3917369 w 4060371"/>
              <a:gd name="connsiteY4" fmla="*/ 2738453 h 2738453"/>
              <a:gd name="connsiteX5" fmla="*/ 0 w 4060371"/>
              <a:gd name="connsiteY5" fmla="*/ 2738453 h 27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0371" h="2738453">
                <a:moveTo>
                  <a:pt x="0" y="0"/>
                </a:moveTo>
                <a:lnTo>
                  <a:pt x="3917369" y="0"/>
                </a:lnTo>
                <a:cubicBezTo>
                  <a:pt x="3996347" y="0"/>
                  <a:pt x="4060371" y="64024"/>
                  <a:pt x="4060371" y="143002"/>
                </a:cubicBezTo>
                <a:lnTo>
                  <a:pt x="4060371" y="2595451"/>
                </a:lnTo>
                <a:cubicBezTo>
                  <a:pt x="4060371" y="2674429"/>
                  <a:pt x="3996347" y="2738453"/>
                  <a:pt x="3917369" y="2738453"/>
                </a:cubicBezTo>
                <a:lnTo>
                  <a:pt x="0" y="273845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5" name="Freeform: Shape 194">
            <a:extLst>
              <a:ext uri="{FF2B5EF4-FFF2-40B4-BE49-F238E27FC236}">
                <a16:creationId xmlns:a16="http://schemas.microsoft.com/office/drawing/2014/main" id="{084A567D-6B75-4E74-8348-2932D3327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05685"/>
            <a:ext cx="3894493" cy="2414016"/>
          </a:xfrm>
          <a:custGeom>
            <a:avLst/>
            <a:gdLst>
              <a:gd name="connsiteX0" fmla="*/ 0 w 3894493"/>
              <a:gd name="connsiteY0" fmla="*/ 0 h 2414016"/>
              <a:gd name="connsiteX1" fmla="*/ 3821590 w 3894493"/>
              <a:gd name="connsiteY1" fmla="*/ 0 h 2414016"/>
              <a:gd name="connsiteX2" fmla="*/ 3894493 w 3894493"/>
              <a:gd name="connsiteY2" fmla="*/ 72903 h 2414016"/>
              <a:gd name="connsiteX3" fmla="*/ 3894493 w 3894493"/>
              <a:gd name="connsiteY3" fmla="*/ 2341113 h 2414016"/>
              <a:gd name="connsiteX4" fmla="*/ 3821590 w 3894493"/>
              <a:gd name="connsiteY4" fmla="*/ 2414016 h 2414016"/>
              <a:gd name="connsiteX5" fmla="*/ 0 w 3894493"/>
              <a:gd name="connsiteY5" fmla="*/ 2414016 h 241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4493" h="2414016">
                <a:moveTo>
                  <a:pt x="0" y="0"/>
                </a:moveTo>
                <a:lnTo>
                  <a:pt x="3821590" y="0"/>
                </a:lnTo>
                <a:cubicBezTo>
                  <a:pt x="3861853" y="0"/>
                  <a:pt x="3894493" y="32640"/>
                  <a:pt x="3894493" y="72903"/>
                </a:cubicBezTo>
                <a:lnTo>
                  <a:pt x="3894493" y="2341113"/>
                </a:lnTo>
                <a:cubicBezTo>
                  <a:pt x="3894493" y="2381376"/>
                  <a:pt x="3861853" y="2414016"/>
                  <a:pt x="3821590" y="2414016"/>
                </a:cubicBezTo>
                <a:lnTo>
                  <a:pt x="0" y="241401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sickle cell anemia protein">
            <a:extLst>
              <a:ext uri="{FF2B5EF4-FFF2-40B4-BE49-F238E27FC236}">
                <a16:creationId xmlns:a16="http://schemas.microsoft.com/office/drawing/2014/main" id="{A417575E-BEBB-4742-9BCE-3DC10F5C16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 y="805683"/>
            <a:ext cx="3718466" cy="2227505"/>
          </a:xfrm>
          <a:prstGeom prst="rect">
            <a:avLst/>
          </a:prstGeom>
          <a:noFill/>
          <a:extLst>
            <a:ext uri="{909E8E84-426E-40DD-AFC4-6F175D3DCCD1}">
              <a14:hiddenFill xmlns:a14="http://schemas.microsoft.com/office/drawing/2010/main">
                <a:solidFill>
                  <a:srgbClr val="FFFFFF"/>
                </a:solidFill>
              </a14:hiddenFill>
            </a:ext>
          </a:extLst>
        </p:spPr>
      </p:pic>
      <p:sp>
        <p:nvSpPr>
          <p:cNvPr id="1046" name="Freeform: Shape 195">
            <a:extLst>
              <a:ext uri="{FF2B5EF4-FFF2-40B4-BE49-F238E27FC236}">
                <a16:creationId xmlns:a16="http://schemas.microsoft.com/office/drawing/2014/main" id="{35B1BBDD-BDA4-4684-BEEC-8E7101BEA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3372" y="0"/>
            <a:ext cx="3712695" cy="3131604"/>
          </a:xfrm>
          <a:custGeom>
            <a:avLst/>
            <a:gdLst>
              <a:gd name="connsiteX0" fmla="*/ 0 w 3712695"/>
              <a:gd name="connsiteY0" fmla="*/ 0 h 3131604"/>
              <a:gd name="connsiteX1" fmla="*/ 3712695 w 3712695"/>
              <a:gd name="connsiteY1" fmla="*/ 0 h 3131604"/>
              <a:gd name="connsiteX2" fmla="*/ 3712695 w 3712695"/>
              <a:gd name="connsiteY2" fmla="*/ 2992145 h 3131604"/>
              <a:gd name="connsiteX3" fmla="*/ 3573236 w 3712695"/>
              <a:gd name="connsiteY3" fmla="*/ 3131604 h 3131604"/>
              <a:gd name="connsiteX4" fmla="*/ 139459 w 3712695"/>
              <a:gd name="connsiteY4" fmla="*/ 3131604 h 3131604"/>
              <a:gd name="connsiteX5" fmla="*/ 0 w 3712695"/>
              <a:gd name="connsiteY5" fmla="*/ 2992145 h 31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2695" h="3131604">
                <a:moveTo>
                  <a:pt x="0" y="0"/>
                </a:moveTo>
                <a:lnTo>
                  <a:pt x="3712695" y="0"/>
                </a:lnTo>
                <a:lnTo>
                  <a:pt x="3712695" y="2992145"/>
                </a:lnTo>
                <a:cubicBezTo>
                  <a:pt x="3712695" y="3069166"/>
                  <a:pt x="3650257" y="3131604"/>
                  <a:pt x="3573236" y="3131604"/>
                </a:cubicBezTo>
                <a:lnTo>
                  <a:pt x="139459" y="3131604"/>
                </a:lnTo>
                <a:cubicBezTo>
                  <a:pt x="62438" y="3131604"/>
                  <a:pt x="0" y="3069166"/>
                  <a:pt x="0" y="2992145"/>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Freeform: Shape 196">
            <a:extLst>
              <a:ext uri="{FF2B5EF4-FFF2-40B4-BE49-F238E27FC236}">
                <a16:creationId xmlns:a16="http://schemas.microsoft.com/office/drawing/2014/main" id="{C55D5D7A-01ED-4FFD-A960-36EB191D0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079" y="2"/>
            <a:ext cx="3383280" cy="2943355"/>
          </a:xfrm>
          <a:custGeom>
            <a:avLst/>
            <a:gdLst>
              <a:gd name="connsiteX0" fmla="*/ 0 w 3383280"/>
              <a:gd name="connsiteY0" fmla="*/ 0 h 2943355"/>
              <a:gd name="connsiteX1" fmla="*/ 3383280 w 3383280"/>
              <a:gd name="connsiteY1" fmla="*/ 0 h 2943355"/>
              <a:gd name="connsiteX2" fmla="*/ 3383280 w 3383280"/>
              <a:gd name="connsiteY2" fmla="*/ 2835304 h 2943355"/>
              <a:gd name="connsiteX3" fmla="*/ 3275229 w 3383280"/>
              <a:gd name="connsiteY3" fmla="*/ 2943355 h 2943355"/>
              <a:gd name="connsiteX4" fmla="*/ 108051 w 3383280"/>
              <a:gd name="connsiteY4" fmla="*/ 2943355 h 2943355"/>
              <a:gd name="connsiteX5" fmla="*/ 0 w 3383280"/>
              <a:gd name="connsiteY5" fmla="*/ 2835304 h 294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280" h="2943355">
                <a:moveTo>
                  <a:pt x="0" y="0"/>
                </a:moveTo>
                <a:lnTo>
                  <a:pt x="3383280" y="0"/>
                </a:lnTo>
                <a:lnTo>
                  <a:pt x="3383280" y="2835304"/>
                </a:lnTo>
                <a:cubicBezTo>
                  <a:pt x="3383280" y="2894979"/>
                  <a:pt x="3334904" y="2943355"/>
                  <a:pt x="3275229" y="2943355"/>
                </a:cubicBezTo>
                <a:lnTo>
                  <a:pt x="108051" y="2943355"/>
                </a:lnTo>
                <a:cubicBezTo>
                  <a:pt x="48376" y="2943355"/>
                  <a:pt x="0" y="2894979"/>
                  <a:pt x="0" y="283530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6" name="Picture 12" descr="Image result for genetics of sickle cell anemia">
            <a:extLst>
              <a:ext uri="{FF2B5EF4-FFF2-40B4-BE49-F238E27FC236}">
                <a16:creationId xmlns:a16="http://schemas.microsoft.com/office/drawing/2014/main" id="{86928BF4-3710-4021-A813-7F4EDDA781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40737" y="-64610"/>
            <a:ext cx="3442976" cy="3201968"/>
          </a:xfrm>
          <a:prstGeom prst="rect">
            <a:avLst/>
          </a:prstGeom>
          <a:noFill/>
          <a:extLst>
            <a:ext uri="{909E8E84-426E-40DD-AFC4-6F175D3DCCD1}">
              <a14:hiddenFill xmlns:a14="http://schemas.microsoft.com/office/drawing/2010/main">
                <a:solidFill>
                  <a:srgbClr val="FFFFFF"/>
                </a:solidFill>
              </a14:hiddenFill>
            </a:ext>
          </a:extLst>
        </p:spPr>
      </p:pic>
      <p:sp>
        <p:nvSpPr>
          <p:cNvPr id="198" name="Rectangle: Rounded Corners 197">
            <a:extLst>
              <a:ext uri="{FF2B5EF4-FFF2-40B4-BE49-F238E27FC236}">
                <a16:creationId xmlns:a16="http://schemas.microsoft.com/office/drawing/2014/main" id="{54420D42-D668-4D84-9204-99408630E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440" y="3807643"/>
            <a:ext cx="3429000" cy="2556876"/>
          </a:xfrm>
          <a:prstGeom prst="roundRect">
            <a:avLst>
              <a:gd name="adj" fmla="val 5957"/>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B3E0FE0F-ED75-498E-B6A1-477D15ED3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032" y="3970513"/>
            <a:ext cx="3099816" cy="2231136"/>
          </a:xfrm>
          <a:custGeom>
            <a:avLst/>
            <a:gdLst>
              <a:gd name="connsiteX0" fmla="*/ 90383 w 3099816"/>
              <a:gd name="connsiteY0" fmla="*/ 0 h 2231136"/>
              <a:gd name="connsiteX1" fmla="*/ 3009433 w 3099816"/>
              <a:gd name="connsiteY1" fmla="*/ 0 h 2231136"/>
              <a:gd name="connsiteX2" fmla="*/ 3099816 w 3099816"/>
              <a:gd name="connsiteY2" fmla="*/ 90383 h 2231136"/>
              <a:gd name="connsiteX3" fmla="*/ 3099816 w 3099816"/>
              <a:gd name="connsiteY3" fmla="*/ 2140753 h 2231136"/>
              <a:gd name="connsiteX4" fmla="*/ 3009433 w 3099816"/>
              <a:gd name="connsiteY4" fmla="*/ 2231136 h 2231136"/>
              <a:gd name="connsiteX5" fmla="*/ 90383 w 3099816"/>
              <a:gd name="connsiteY5" fmla="*/ 2231136 h 2231136"/>
              <a:gd name="connsiteX6" fmla="*/ 0 w 3099816"/>
              <a:gd name="connsiteY6" fmla="*/ 2140753 h 2231136"/>
              <a:gd name="connsiteX7" fmla="*/ 0 w 3099816"/>
              <a:gd name="connsiteY7" fmla="*/ 90383 h 2231136"/>
              <a:gd name="connsiteX8" fmla="*/ 90383 w 3099816"/>
              <a:gd name="connsiteY8" fmla="*/ 0 h 223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816" h="2231136">
                <a:moveTo>
                  <a:pt x="90383" y="0"/>
                </a:moveTo>
                <a:lnTo>
                  <a:pt x="3009433" y="0"/>
                </a:lnTo>
                <a:cubicBezTo>
                  <a:pt x="3059350" y="0"/>
                  <a:pt x="3099816" y="40466"/>
                  <a:pt x="3099816" y="90383"/>
                </a:cubicBezTo>
                <a:lnTo>
                  <a:pt x="3099816" y="2140753"/>
                </a:lnTo>
                <a:cubicBezTo>
                  <a:pt x="3099816" y="2190670"/>
                  <a:pt x="3059350" y="2231136"/>
                  <a:pt x="3009433" y="2231136"/>
                </a:cubicBezTo>
                <a:lnTo>
                  <a:pt x="90383" y="2231136"/>
                </a:lnTo>
                <a:cubicBezTo>
                  <a:pt x="40466" y="2231136"/>
                  <a:pt x="0" y="2190670"/>
                  <a:pt x="0" y="2140753"/>
                </a:cubicBezTo>
                <a:lnTo>
                  <a:pt x="0" y="90383"/>
                </a:lnTo>
                <a:cubicBezTo>
                  <a:pt x="0" y="40466"/>
                  <a:pt x="40466" y="0"/>
                  <a:pt x="9038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Freeform: Shape 199">
            <a:extLst>
              <a:ext uri="{FF2B5EF4-FFF2-40B4-BE49-F238E27FC236}">
                <a16:creationId xmlns:a16="http://schemas.microsoft.com/office/drawing/2014/main" id="{632CCE7B-F514-48E9-84AE-10FC22090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643467"/>
            <a:ext cx="3429000" cy="3383280"/>
          </a:xfrm>
          <a:custGeom>
            <a:avLst/>
            <a:gdLst>
              <a:gd name="connsiteX0" fmla="*/ 150082 w 3429000"/>
              <a:gd name="connsiteY0" fmla="*/ 0 h 3383280"/>
              <a:gd name="connsiteX1" fmla="*/ 3429000 w 3429000"/>
              <a:gd name="connsiteY1" fmla="*/ 0 h 3383280"/>
              <a:gd name="connsiteX2" fmla="*/ 3429000 w 3429000"/>
              <a:gd name="connsiteY2" fmla="*/ 3383280 h 3383280"/>
              <a:gd name="connsiteX3" fmla="*/ 150082 w 3429000"/>
              <a:gd name="connsiteY3" fmla="*/ 3383280 h 3383280"/>
              <a:gd name="connsiteX4" fmla="*/ 0 w 3429000"/>
              <a:gd name="connsiteY4" fmla="*/ 3233198 h 3383280"/>
              <a:gd name="connsiteX5" fmla="*/ 0 w 3429000"/>
              <a:gd name="connsiteY5" fmla="*/ 150082 h 3383280"/>
              <a:gd name="connsiteX6" fmla="*/ 150082 w 3429000"/>
              <a:gd name="connsiteY6" fmla="*/ 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383280">
                <a:moveTo>
                  <a:pt x="150082" y="0"/>
                </a:moveTo>
                <a:lnTo>
                  <a:pt x="3429000" y="0"/>
                </a:lnTo>
                <a:lnTo>
                  <a:pt x="3429000" y="3383280"/>
                </a:lnTo>
                <a:lnTo>
                  <a:pt x="150082" y="3383280"/>
                </a:lnTo>
                <a:cubicBezTo>
                  <a:pt x="67194" y="3383280"/>
                  <a:pt x="0" y="3316086"/>
                  <a:pt x="0" y="3233198"/>
                </a:cubicBezTo>
                <a:lnTo>
                  <a:pt x="0" y="150082"/>
                </a:lnTo>
                <a:cubicBezTo>
                  <a:pt x="0" y="67194"/>
                  <a:pt x="67194" y="0"/>
                  <a:pt x="15008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Freeform: Shape 200">
            <a:extLst>
              <a:ext uri="{FF2B5EF4-FFF2-40B4-BE49-F238E27FC236}">
                <a16:creationId xmlns:a16="http://schemas.microsoft.com/office/drawing/2014/main" id="{26897DC6-FACF-485E-813E-C7C372A73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8878" y="808058"/>
            <a:ext cx="3275624" cy="3054096"/>
          </a:xfrm>
          <a:custGeom>
            <a:avLst/>
            <a:gdLst>
              <a:gd name="connsiteX0" fmla="*/ 135480 w 3275624"/>
              <a:gd name="connsiteY0" fmla="*/ 0 h 3054096"/>
              <a:gd name="connsiteX1" fmla="*/ 3275624 w 3275624"/>
              <a:gd name="connsiteY1" fmla="*/ 0 h 3054096"/>
              <a:gd name="connsiteX2" fmla="*/ 3275624 w 3275624"/>
              <a:gd name="connsiteY2" fmla="*/ 3054096 h 3054096"/>
              <a:gd name="connsiteX3" fmla="*/ 135480 w 3275624"/>
              <a:gd name="connsiteY3" fmla="*/ 3054096 h 3054096"/>
              <a:gd name="connsiteX4" fmla="*/ 0 w 3275624"/>
              <a:gd name="connsiteY4" fmla="*/ 2918616 h 3054096"/>
              <a:gd name="connsiteX5" fmla="*/ 0 w 3275624"/>
              <a:gd name="connsiteY5" fmla="*/ 135480 h 3054096"/>
              <a:gd name="connsiteX6" fmla="*/ 135480 w 3275624"/>
              <a:gd name="connsiteY6" fmla="*/ 0 h 305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5624" h="3054096">
                <a:moveTo>
                  <a:pt x="135480" y="0"/>
                </a:moveTo>
                <a:lnTo>
                  <a:pt x="3275624" y="0"/>
                </a:lnTo>
                <a:lnTo>
                  <a:pt x="3275624" y="3054096"/>
                </a:lnTo>
                <a:lnTo>
                  <a:pt x="135480" y="3054096"/>
                </a:lnTo>
                <a:cubicBezTo>
                  <a:pt x="60656" y="3054096"/>
                  <a:pt x="0" y="2993440"/>
                  <a:pt x="0" y="2918616"/>
                </a:cubicBezTo>
                <a:lnTo>
                  <a:pt x="0" y="135480"/>
                </a:lnTo>
                <a:cubicBezTo>
                  <a:pt x="0" y="60656"/>
                  <a:pt x="60656" y="0"/>
                  <a:pt x="1354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Related image">
            <a:extLst>
              <a:ext uri="{FF2B5EF4-FFF2-40B4-BE49-F238E27FC236}">
                <a16:creationId xmlns:a16="http://schemas.microsoft.com/office/drawing/2014/main" id="{A79DDCA8-F534-4979-9DD0-B30FB5B28D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23662" y="810479"/>
            <a:ext cx="2707676" cy="31339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haperonin">
            <a:extLst>
              <a:ext uri="{FF2B5EF4-FFF2-40B4-BE49-F238E27FC236}">
                <a16:creationId xmlns:a16="http://schemas.microsoft.com/office/drawing/2014/main" id="{340F8120-B572-40AE-9B9D-2D95C2EDF2A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32895" y="4285697"/>
            <a:ext cx="2614360" cy="156743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sickle cell anemia protein">
            <a:extLst>
              <a:ext uri="{FF2B5EF4-FFF2-40B4-BE49-F238E27FC236}">
                <a16:creationId xmlns:a16="http://schemas.microsoft.com/office/drawing/2014/main" id="{AF28FC0F-4CB2-4C42-A779-0D13F394A1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1537F628-653F-4C22-BD6B-B86547C82E6F}"/>
              </a:ext>
            </a:extLst>
          </p:cNvPr>
          <p:cNvSpPr txBox="1"/>
          <p:nvPr/>
        </p:nvSpPr>
        <p:spPr>
          <a:xfrm>
            <a:off x="4451298" y="5059162"/>
            <a:ext cx="7047066" cy="1384995"/>
          </a:xfrm>
          <a:prstGeom prst="rect">
            <a:avLst/>
          </a:prstGeom>
          <a:noFill/>
        </p:spPr>
        <p:txBody>
          <a:bodyPr wrap="square" rtlCol="0">
            <a:spAutoFit/>
          </a:bodyPr>
          <a:lstStyle/>
          <a:p>
            <a:r>
              <a:rPr lang="en-US" sz="2800" dirty="0"/>
              <a:t>Talk it out to connect these terms:</a:t>
            </a:r>
          </a:p>
          <a:p>
            <a:r>
              <a:rPr lang="en-US" sz="2800" dirty="0"/>
              <a:t>Amino acids, polypeptide, denaturation, mutation, folding</a:t>
            </a:r>
          </a:p>
        </p:txBody>
      </p:sp>
    </p:spTree>
    <p:extLst>
      <p:ext uri="{BB962C8B-B14F-4D97-AF65-F5344CB8AC3E}">
        <p14:creationId xmlns:p14="http://schemas.microsoft.com/office/powerpoint/2010/main" val="17342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C5CC-8E0E-420C-A17A-C326B4CA5125}"/>
              </a:ext>
            </a:extLst>
          </p:cNvPr>
          <p:cNvSpPr>
            <a:spLocks noGrp="1"/>
          </p:cNvSpPr>
          <p:nvPr>
            <p:ph type="ctrTitle"/>
          </p:nvPr>
        </p:nvSpPr>
        <p:spPr/>
        <p:txBody>
          <a:bodyPr/>
          <a:lstStyle/>
          <a:p>
            <a:r>
              <a:rPr lang="en-US" dirty="0"/>
              <a:t>Section 5.4- Proteins! </a:t>
            </a:r>
          </a:p>
        </p:txBody>
      </p:sp>
      <p:sp>
        <p:nvSpPr>
          <p:cNvPr id="3" name="Subtitle 2">
            <a:extLst>
              <a:ext uri="{FF2B5EF4-FFF2-40B4-BE49-F238E27FC236}">
                <a16:creationId xmlns:a16="http://schemas.microsoft.com/office/drawing/2014/main" id="{083D7837-E68E-4996-ABA4-F85CD00C3969}"/>
              </a:ext>
            </a:extLst>
          </p:cNvPr>
          <p:cNvSpPr>
            <a:spLocks noGrp="1"/>
          </p:cNvSpPr>
          <p:nvPr>
            <p:ph type="subTitle" idx="1"/>
          </p:nvPr>
        </p:nvSpPr>
        <p:spPr/>
        <p:txBody>
          <a:bodyPr/>
          <a:lstStyle/>
          <a:p>
            <a:r>
              <a:rPr lang="en-US" dirty="0"/>
              <a:t>Read Page 77- 86</a:t>
            </a:r>
          </a:p>
          <a:p>
            <a:r>
              <a:rPr lang="en-US" dirty="0"/>
              <a:t>Do Concept Check 5.4</a:t>
            </a:r>
          </a:p>
        </p:txBody>
      </p:sp>
    </p:spTree>
    <p:extLst>
      <p:ext uri="{BB962C8B-B14F-4D97-AF65-F5344CB8AC3E}">
        <p14:creationId xmlns:p14="http://schemas.microsoft.com/office/powerpoint/2010/main" val="2583605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54</TotalTime>
  <Words>279</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PowerPoint Presentation</vt:lpstr>
      <vt:lpstr>Rapid Review- PROTEINS</vt:lpstr>
      <vt:lpstr>ORGANIC MOLECULES II 4 Pics</vt:lpstr>
      <vt:lpstr>PowerPoint Presentation</vt:lpstr>
      <vt:lpstr>PowerPoint Presentation</vt:lpstr>
      <vt:lpstr>PowerPoint Presentation</vt:lpstr>
      <vt:lpstr>PowerPoint Presentation</vt:lpstr>
      <vt:lpstr>What’s the Connection?</vt:lpstr>
      <vt:lpstr>Section 5.4- Proteins! </vt:lpstr>
      <vt:lpstr>PowerPoint Presentation</vt:lpstr>
      <vt:lpstr>PowerPoint Presentation</vt:lpstr>
      <vt:lpstr>Concept Check 5.4 pg 86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Norris</dc:creator>
  <cp:lastModifiedBy>Vanessa Norris</cp:lastModifiedBy>
  <cp:revision>5</cp:revision>
  <dcterms:created xsi:type="dcterms:W3CDTF">2019-10-08T20:09:31Z</dcterms:created>
  <dcterms:modified xsi:type="dcterms:W3CDTF">2019-10-08T21:03:39Z</dcterms:modified>
</cp:coreProperties>
</file>