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80" r:id="rId2"/>
    <p:sldId id="283" r:id="rId3"/>
    <p:sldId id="284" r:id="rId4"/>
    <p:sldId id="28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91" r:id="rId16"/>
    <p:sldId id="272" r:id="rId17"/>
    <p:sldId id="293" r:id="rId18"/>
    <p:sldId id="29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265D341E-64DF-4DE0-8A5A-C63881763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84" y="447344"/>
            <a:ext cx="7959172" cy="596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E60818-AFCA-4792-A676-4DC5D5EEC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88455"/>
            <a:ext cx="4892675" cy="10810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1" u="sng" dirty="0">
                <a:effectLst>
                  <a:outerShdw blurRad="38100" dist="38100" dir="2700000" algn="tl">
                    <a:srgbClr val="212121"/>
                  </a:outerShdw>
                </a:effectLst>
                <a:ea typeface="MS PGothic" panose="020B0600070205080204" pitchFamily="34" charset="-128"/>
              </a:rPr>
              <a:t>Nucleic Acids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FD21-547A-4236-94BA-4172B75F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/>
              <a:t>Types of Bases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9653-D221-4368-A36A-18865DAEF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types of bases in DNA">
            <a:extLst>
              <a:ext uri="{FF2B5EF4-FFF2-40B4-BE49-F238E27FC236}">
                <a16:creationId xmlns:a16="http://schemas.microsoft.com/office/drawing/2014/main" id="{1414C88F-8C6A-4EEB-9C5A-483E8AC7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09625"/>
            <a:ext cx="10477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2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hydrogen bonds in DNA">
            <a:extLst>
              <a:ext uri="{FF2B5EF4-FFF2-40B4-BE49-F238E27FC236}">
                <a16:creationId xmlns:a16="http://schemas.microsoft.com/office/drawing/2014/main" id="{65CD1402-5F4A-4EA2-AEBB-456C012CA1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811" y="1271016"/>
            <a:ext cx="6856223" cy="431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Oval 72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B8A4A-99EA-49FD-AC66-F1ADD631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29" y="304478"/>
            <a:ext cx="3127513" cy="271701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Bases connect strands with Hydrogen bonds</a:t>
            </a:r>
          </a:p>
        </p:txBody>
      </p:sp>
    </p:spTree>
    <p:extLst>
      <p:ext uri="{BB962C8B-B14F-4D97-AF65-F5344CB8AC3E}">
        <p14:creationId xmlns:p14="http://schemas.microsoft.com/office/powerpoint/2010/main" val="365817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ydrogen bonds in DNA">
            <a:extLst>
              <a:ext uri="{FF2B5EF4-FFF2-40B4-BE49-F238E27FC236}">
                <a16:creationId xmlns:a16="http://schemas.microsoft.com/office/drawing/2014/main" id="{CF235C6A-E56D-4B1B-923D-4F79272E5D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5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F833F-E7A9-4303-B7CC-CB506A91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48B2-EBAD-4EF1-9954-AB03296D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compare RNA vs DNA">
            <a:extLst>
              <a:ext uri="{FF2B5EF4-FFF2-40B4-BE49-F238E27FC236}">
                <a16:creationId xmlns:a16="http://schemas.microsoft.com/office/drawing/2014/main" id="{3DA91D6E-8348-41D5-81FC-2321D3DC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7" y="0"/>
            <a:ext cx="10030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09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DEA3-2B8D-4708-8233-980B412F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788" y="249075"/>
            <a:ext cx="7729728" cy="1188720"/>
          </a:xfrm>
        </p:spPr>
        <p:txBody>
          <a:bodyPr/>
          <a:lstStyle/>
          <a:p>
            <a:r>
              <a:rPr lang="en-US" dirty="0" err="1"/>
              <a:t>Atp</a:t>
            </a:r>
            <a:r>
              <a:rPr lang="en-US" dirty="0"/>
              <a:t>: adenosine triphosphate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D2F67-A485-42FB-8809-CFEB1440D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83635"/>
            <a:ext cx="7116417" cy="4923181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Structure:</a:t>
            </a:r>
          </a:p>
          <a:p>
            <a:r>
              <a:rPr lang="en-US" sz="2800" dirty="0"/>
              <a:t>Adenosine =  Adenine (Nitrogenous Base) + Ribose ( sugar )</a:t>
            </a:r>
          </a:p>
          <a:p>
            <a:r>
              <a:rPr lang="en-US" sz="2800" dirty="0"/>
              <a:t>ATP = Adenosine + 3 phosphates</a:t>
            </a:r>
          </a:p>
          <a:p>
            <a:r>
              <a:rPr lang="en-US" sz="2800" dirty="0"/>
              <a:t>It’s a </a:t>
            </a:r>
            <a:r>
              <a:rPr lang="en-US" sz="2800" b="1" u="sng" dirty="0">
                <a:solidFill>
                  <a:srgbClr val="FF0000"/>
                </a:solidFill>
              </a:rPr>
              <a:t>MONOMER!</a:t>
            </a:r>
          </a:p>
          <a:p>
            <a:pPr>
              <a:defRPr/>
            </a:pP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Created from breakdown of glucose in food by cells</a:t>
            </a:r>
          </a:p>
          <a:p>
            <a:pPr>
              <a:defRPr/>
            </a:pP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 </a:t>
            </a: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CA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sym typeface="Wingdings" panose="05000000000000000000" pitchFamily="2" charset="2"/>
              </a:rPr>
              <a:t>by </a:t>
            </a:r>
            <a:r>
              <a:rPr lang="en-CA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Cellular Respiration </a:t>
            </a: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! </a:t>
            </a:r>
          </a:p>
          <a:p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ATP">
            <a:extLst>
              <a:ext uri="{FF2B5EF4-FFF2-40B4-BE49-F238E27FC236}">
                <a16:creationId xmlns:a16="http://schemas.microsoft.com/office/drawing/2014/main" id="{DB9A6AB2-5CA8-4FDD-899F-C260335C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51" y="2208410"/>
            <a:ext cx="5109423" cy="34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2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E78C-F673-46E3-8929-B8610846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120651"/>
            <a:ext cx="8736495" cy="1147763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CA" altLang="en-US" sz="4300" b="1" dirty="0">
                <a:solidFill>
                  <a:srgbClr val="E8950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ATP:</a:t>
            </a:r>
            <a:br>
              <a:rPr lang="en-CA" altLang="en-US" sz="4300" b="1" dirty="0">
                <a:solidFill>
                  <a:srgbClr val="E8950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CA" altLang="en-US" sz="4300" b="1" dirty="0">
                <a:solidFill>
                  <a:srgbClr val="E8950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Adenosine triphosphate</a:t>
            </a:r>
            <a:endParaRPr lang="en-US" altLang="en-US" sz="4300" b="1" dirty="0">
              <a:effectLst>
                <a:outerShdw blurRad="38100" dist="38100" dir="2700000" algn="tl">
                  <a:srgbClr val="212121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DF396-D042-42F5-83C4-27AF494A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1449413"/>
            <a:ext cx="9251950" cy="36718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CA" altLang="en-US" sz="2800" b="1" dirty="0">
                <a:solidFill>
                  <a:schemeClr val="tx1"/>
                </a:solidFill>
              </a:rPr>
              <a:t>Function:</a:t>
            </a:r>
          </a:p>
          <a:p>
            <a:pPr eaLnBrk="1" hangingPunct="1">
              <a:defRPr/>
            </a:pPr>
            <a:r>
              <a:rPr lang="en-CA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Energy carrier in cells (supplies </a:t>
            </a:r>
            <a:r>
              <a:rPr lang="en-CA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the energy needed for chem. </a:t>
            </a:r>
            <a:r>
              <a:rPr lang="en-CA" alt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rxns</a:t>
            </a:r>
            <a:r>
              <a:rPr lang="en-CA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 in cells)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56FAB7B5-5609-4A09-9599-1E257B13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99" y="2772881"/>
            <a:ext cx="5463841" cy="31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BF702-201E-4988-A8A4-BD8F1A0002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23" y="401981"/>
            <a:ext cx="10575212" cy="3653184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CA" altLang="en-US" sz="2800" u="sng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 Function: </a:t>
            </a:r>
          </a:p>
          <a:p>
            <a:pPr eaLnBrk="1" hangingPunct="1">
              <a:buFontTx/>
              <a:buChar char="•"/>
              <a:defRPr/>
            </a:pP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The bond between the </a:t>
            </a:r>
            <a:r>
              <a:rPr lang="en-CA" altLang="en-US" sz="2800" dirty="0" err="1">
                <a:effectLst>
                  <a:outerShdw blurRad="38100" dist="38100" dir="2700000" algn="tl">
                    <a:srgbClr val="212121"/>
                  </a:outerShdw>
                </a:effectLst>
              </a:rPr>
              <a:t>ast</a:t>
            </a: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 two phosphate bonds are unstable </a:t>
            </a:r>
          </a:p>
          <a:p>
            <a:pPr eaLnBrk="1" hangingPunct="1">
              <a:buFontTx/>
              <a:buChar char="•"/>
              <a:defRPr/>
            </a:pP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&amp; high </a:t>
            </a:r>
            <a:r>
              <a:rPr lang="en-CA" altLang="en-US" sz="2800" dirty="0" err="1">
                <a:effectLst>
                  <a:outerShdw blurRad="38100" dist="38100" dir="2700000" algn="tl">
                    <a:srgbClr val="212121"/>
                  </a:outerShdw>
                </a:effectLst>
              </a:rPr>
              <a:t>nergy</a:t>
            </a: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 bond that is easily broken by </a:t>
            </a:r>
            <a:r>
              <a:rPr lang="en-CA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water</a:t>
            </a: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 </a:t>
            </a:r>
          </a:p>
          <a:p>
            <a:pPr eaLnBrk="1" hangingPunct="1">
              <a:buFontTx/>
              <a:buChar char="•"/>
              <a:defRPr/>
            </a:pP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Makes </a:t>
            </a:r>
            <a:r>
              <a:rPr lang="en-CA" altLang="en-US" sz="2800">
                <a:effectLst>
                  <a:outerShdw blurRad="38100" dist="38100" dir="2700000" algn="tl">
                    <a:srgbClr val="212121"/>
                  </a:outerShdw>
                </a:effectLst>
              </a:rPr>
              <a:t>Adenosine Diphosphate (ADP) </a:t>
            </a: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+ P &amp; release E</a:t>
            </a:r>
          </a:p>
          <a:p>
            <a:pPr eaLnBrk="1" hangingPunct="1">
              <a:buFontTx/>
              <a:buChar char="•"/>
              <a:defRPr/>
            </a:pPr>
            <a:r>
              <a:rPr lang="en-CA" altLang="en-US" sz="2800" dirty="0">
                <a:effectLst>
                  <a:outerShdw blurRad="38100" dist="38100" dir="2700000" algn="tl">
                    <a:srgbClr val="212121"/>
                  </a:outerShdw>
                </a:effectLst>
              </a:rPr>
              <a:t>Can be re-formed when another P is added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9665F874-5937-44C9-9BF9-A913A09C4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17" y="2817260"/>
            <a:ext cx="4444193" cy="34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852863462_de1b12f318_z.jpg">
            <a:extLst>
              <a:ext uri="{FF2B5EF4-FFF2-40B4-BE49-F238E27FC236}">
                <a16:creationId xmlns:a16="http://schemas.microsoft.com/office/drawing/2014/main" id="{925E753B-82A9-40EA-8AEF-353CD92D2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r="28856" b="2"/>
          <a:stretch/>
        </p:blipFill>
        <p:spPr bwMode="auto">
          <a:xfrm>
            <a:off x="20" y="3429001"/>
            <a:ext cx="53150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D61E7-38EE-4DDA-8918-7ECE20B5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072" y="1817409"/>
            <a:ext cx="5542181" cy="1611589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/>
              <a:t>Atp</a:t>
            </a:r>
            <a:r>
              <a:rPr lang="en-US" dirty="0"/>
              <a:t> is the energy currency of the cell</a:t>
            </a:r>
          </a:p>
        </p:txBody>
      </p:sp>
      <p:pic>
        <p:nvPicPr>
          <p:cNvPr id="5" name="Picture 5" descr="bank-of-canada-20-dollar-bill-new.jpg">
            <a:extLst>
              <a:ext uri="{FF2B5EF4-FFF2-40B4-BE49-F238E27FC236}">
                <a16:creationId xmlns:a16="http://schemas.microsoft.com/office/drawing/2014/main" id="{16E7779C-E274-4634-8BF0-CA25DE569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" r="28039" b="2"/>
          <a:stretch/>
        </p:blipFill>
        <p:spPr bwMode="auto">
          <a:xfrm>
            <a:off x="20" y="-2"/>
            <a:ext cx="5315041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BFD21-EACD-4603-8F02-953DC48E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059" y="3815454"/>
            <a:ext cx="5285791" cy="2081764"/>
          </a:xfrm>
        </p:spPr>
        <p:txBody>
          <a:bodyPr>
            <a:normAutofit fontScale="92500" lnSpcReduction="10000"/>
          </a:bodyPr>
          <a:lstStyle/>
          <a:p>
            <a:r>
              <a:rPr lang="en-CA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It’s a more “manageable” amount &amp; form of Energy!</a:t>
            </a:r>
          </a:p>
          <a:p>
            <a:r>
              <a:rPr lang="en-CA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</a:rPr>
              <a:t>Used to power most molecular interactions!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ATP being used">
            <a:extLst>
              <a:ext uri="{FF2B5EF4-FFF2-40B4-BE49-F238E27FC236}">
                <a16:creationId xmlns:a16="http://schemas.microsoft.com/office/drawing/2014/main" id="{CF3A9239-EA6E-4BDC-8D12-E23B2D98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57114"/>
            <a:ext cx="7561798" cy="41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40A03-B0D0-4DDE-BC1E-C19B90207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705" y="492369"/>
            <a:ext cx="4490172" cy="5561297"/>
          </a:xfrm>
        </p:spPr>
        <p:txBody>
          <a:bodyPr>
            <a:normAutofit/>
          </a:bodyPr>
          <a:lstStyle/>
          <a:p>
            <a:r>
              <a:rPr lang="en-CA" altLang="en-US" sz="3600" dirty="0">
                <a:solidFill>
                  <a:schemeClr val="bg1"/>
                </a:solidFill>
              </a:rPr>
              <a:t>ATP is the energy source cells “spend” to…</a:t>
            </a:r>
          </a:p>
          <a:p>
            <a:r>
              <a:rPr lang="en-CA" altLang="en-US" sz="3600" dirty="0">
                <a:solidFill>
                  <a:schemeClr val="bg1"/>
                </a:solidFill>
              </a:rPr>
              <a:t> transport molecules across the membrane</a:t>
            </a:r>
          </a:p>
          <a:p>
            <a:r>
              <a:rPr lang="en-CA" altLang="en-US" sz="3600" dirty="0">
                <a:solidFill>
                  <a:schemeClr val="bg1"/>
                </a:solidFill>
              </a:rPr>
              <a:t>to build molecules </a:t>
            </a:r>
          </a:p>
          <a:p>
            <a:r>
              <a:rPr lang="en-CA" altLang="en-US" sz="3600" dirty="0">
                <a:solidFill>
                  <a:schemeClr val="bg1"/>
                </a:solidFill>
              </a:rPr>
              <a:t>To contract muscles</a:t>
            </a:r>
          </a:p>
          <a:p>
            <a:r>
              <a:rPr lang="en-CA" altLang="en-US" sz="3600" dirty="0">
                <a:solidFill>
                  <a:schemeClr val="bg1"/>
                </a:solidFill>
              </a:rPr>
              <a:t>To conduct nerve impulses </a:t>
            </a:r>
            <a:r>
              <a:rPr lang="en-CA" altLang="en-US" sz="3600" dirty="0" err="1">
                <a:solidFill>
                  <a:schemeClr val="bg1"/>
                </a:solidFill>
              </a:rPr>
              <a:t>etc</a:t>
            </a:r>
            <a:r>
              <a:rPr lang="en-CA" altLang="en-US" sz="3600" dirty="0">
                <a:solidFill>
                  <a:schemeClr val="bg1"/>
                </a:solidFill>
              </a:rPr>
              <a:t>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5">
            <a:extLst>
              <a:ext uri="{FF2B5EF4-FFF2-40B4-BE49-F238E27FC236}">
                <a16:creationId xmlns:a16="http://schemas.microsoft.com/office/drawing/2014/main" id="{754412B1-4E49-4726-A937-8FD98B00D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" b="5327"/>
          <a:stretch>
            <a:fillRect/>
          </a:stretch>
        </p:blipFill>
        <p:spPr bwMode="auto">
          <a:xfrm>
            <a:off x="2351584" y="908720"/>
            <a:ext cx="7948230" cy="50405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5">
            <a:extLst>
              <a:ext uri="{FF2B5EF4-FFF2-40B4-BE49-F238E27FC236}">
                <a16:creationId xmlns:a16="http://schemas.microsoft.com/office/drawing/2014/main" id="{3FD87BAD-161A-4753-8796-35FBD9D98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2" b="-542"/>
          <a:stretch>
            <a:fillRect/>
          </a:stretch>
        </p:blipFill>
        <p:spPr bwMode="auto">
          <a:xfrm>
            <a:off x="2210594" y="1300163"/>
            <a:ext cx="7770813" cy="4257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 descr="images.png">
            <a:extLst>
              <a:ext uri="{FF2B5EF4-FFF2-40B4-BE49-F238E27FC236}">
                <a16:creationId xmlns:a16="http://schemas.microsoft.com/office/drawing/2014/main" id="{C5FA49E2-C554-4025-91C9-D66D38EA1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b="7771"/>
          <a:stretch>
            <a:fillRect/>
          </a:stretch>
        </p:blipFill>
        <p:spPr bwMode="auto">
          <a:xfrm>
            <a:off x="2208213" y="981075"/>
            <a:ext cx="7770812" cy="42560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CEEF-DBC2-45C1-877A-955A997F8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Nucleic Acids</a:t>
            </a:r>
            <a:br>
              <a:rPr lang="en-US" dirty="0"/>
            </a:br>
            <a:r>
              <a:rPr lang="en-US" dirty="0"/>
              <a:t>Section 2.8 </a:t>
            </a:r>
            <a:r>
              <a:rPr lang="en-US" dirty="0" err="1"/>
              <a:t>pg</a:t>
            </a:r>
            <a:r>
              <a:rPr lang="en-US" dirty="0"/>
              <a:t> 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367DF-4B4D-4224-B899-078BE743E9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66A5-440B-4C41-9AFA-B4EFFA6A6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36" y="382428"/>
            <a:ext cx="6137345" cy="1592146"/>
          </a:xfrm>
        </p:spPr>
        <p:txBody>
          <a:bodyPr>
            <a:normAutofit fontScale="90000"/>
          </a:bodyPr>
          <a:lstStyle/>
          <a:p>
            <a:r>
              <a:rPr lang="en-US" sz="3200" b="1" u="sng" dirty="0"/>
              <a:t>Function: </a:t>
            </a:r>
            <a:r>
              <a:rPr lang="en-US" sz="3200" dirty="0"/>
              <a:t>to store, transmit &amp; express hereditary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E09E5-EAE8-4AD7-9CAA-5497A1A5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640692"/>
            <a:ext cx="5925311" cy="342880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Deoxyribonucleic acid- DNA</a:t>
            </a:r>
          </a:p>
          <a:p>
            <a:r>
              <a:rPr lang="en-US" sz="3600" dirty="0"/>
              <a:t>Provides the genetic code</a:t>
            </a:r>
          </a:p>
          <a:p>
            <a:r>
              <a:rPr lang="en-US" sz="3600" dirty="0"/>
              <a:t>Provides directions for it’s replication</a:t>
            </a:r>
          </a:p>
          <a:p>
            <a:r>
              <a:rPr lang="en-US" sz="3600" dirty="0"/>
              <a:t>Provides directions for Protein Synthesis</a:t>
            </a:r>
          </a:p>
        </p:txBody>
      </p:sp>
      <p:pic>
        <p:nvPicPr>
          <p:cNvPr id="4" name="Picture 8" descr="3d_model_DNA_w_phosphate_1">
            <a:extLst>
              <a:ext uri="{FF2B5EF4-FFF2-40B4-BE49-F238E27FC236}">
                <a16:creationId xmlns:a16="http://schemas.microsoft.com/office/drawing/2014/main" id="{222791E7-B510-4B6E-93B8-1217A68F3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1" r="11857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2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A97B6-9548-4E92-985C-9955B61F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715617"/>
            <a:ext cx="3949148" cy="5180327"/>
          </a:xfrm>
        </p:spPr>
        <p:txBody>
          <a:bodyPr>
            <a:normAutofit/>
          </a:bodyPr>
          <a:lstStyle/>
          <a:p>
            <a:r>
              <a:rPr lang="en-CA" sz="2800" b="1" u="sng" dirty="0"/>
              <a:t>R</a:t>
            </a:r>
            <a:r>
              <a:rPr lang="en-CA" sz="2800" dirty="0"/>
              <a:t>ibo</a:t>
            </a:r>
            <a:r>
              <a:rPr lang="en-CA" sz="2800" b="1" u="sng" dirty="0"/>
              <a:t>n</a:t>
            </a:r>
            <a:r>
              <a:rPr lang="en-CA" sz="2800" dirty="0"/>
              <a:t>ucleic </a:t>
            </a:r>
            <a:r>
              <a:rPr lang="en-CA" sz="2800" b="1" u="sng" dirty="0"/>
              <a:t>A</a:t>
            </a:r>
            <a:r>
              <a:rPr lang="en-CA" sz="2800" dirty="0"/>
              <a:t>cid: RNA</a:t>
            </a:r>
          </a:p>
          <a:p>
            <a:endParaRPr lang="en-CA" sz="2800" dirty="0"/>
          </a:p>
          <a:p>
            <a:r>
              <a:rPr lang="en-CA" sz="2800" dirty="0"/>
              <a:t>Directs protein synthesis from DNA in the nucleus to ribosomes in the cytoplasm</a:t>
            </a:r>
            <a:endParaRPr lang="en-US" sz="2800" dirty="0"/>
          </a:p>
        </p:txBody>
      </p:sp>
      <p:pic>
        <p:nvPicPr>
          <p:cNvPr id="3074" name="Picture 2" descr="Image result for RNA">
            <a:extLst>
              <a:ext uri="{FF2B5EF4-FFF2-40B4-BE49-F238E27FC236}">
                <a16:creationId xmlns:a16="http://schemas.microsoft.com/office/drawing/2014/main" id="{E460951A-5E10-4030-BF84-1A9ECC051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r="19601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8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B5CF1-CE3E-4EC5-9E9D-215B961B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The central dogma of molecular biology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DADA0-643D-4CF4-B3A3-CBAFA5593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194" y="5688535"/>
            <a:ext cx="6801612" cy="53612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Image result for the central dogma of molecular biology">
            <a:extLst>
              <a:ext uri="{FF2B5EF4-FFF2-40B4-BE49-F238E27FC236}">
                <a16:creationId xmlns:a16="http://schemas.microsoft.com/office/drawing/2014/main" id="{372C1D7D-3534-44E5-8315-72CD00EAB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8147" y="640078"/>
            <a:ext cx="7295706" cy="33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2D29F-B3C1-446A-BD7C-0B37136D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83" y="321734"/>
            <a:ext cx="4202796" cy="2107567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Nucleic acids are macromolecules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DD1C-22A7-4591-8624-7D5B7EA4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Monomer: </a:t>
            </a:r>
            <a:r>
              <a:rPr lang="en-US" sz="4000" dirty="0">
                <a:solidFill>
                  <a:schemeClr val="bg1"/>
                </a:solidFill>
              </a:rPr>
              <a:t>nucleotide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Polymer:</a:t>
            </a:r>
            <a:r>
              <a:rPr lang="en-US" sz="4000" dirty="0">
                <a:solidFill>
                  <a:schemeClr val="bg1"/>
                </a:solidFill>
              </a:rPr>
              <a:t> DNA, RNA</a:t>
            </a:r>
          </a:p>
        </p:txBody>
      </p:sp>
      <p:pic>
        <p:nvPicPr>
          <p:cNvPr id="4100" name="Picture 4" descr="Image result for nucleotide">
            <a:extLst>
              <a:ext uri="{FF2B5EF4-FFF2-40B4-BE49-F238E27FC236}">
                <a16:creationId xmlns:a16="http://schemas.microsoft.com/office/drawing/2014/main" id="{FD8A4A1A-DDF4-4B9A-B724-79F5CA9B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182" y="436728"/>
            <a:ext cx="7374817" cy="576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53B9015-A14C-482F-AE8E-14FC1CC4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994990"/>
            <a:ext cx="213682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83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234</Words>
  <Application>Microsoft Office PowerPoint</Application>
  <PresentationFormat>Widescreen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Parcel</vt:lpstr>
      <vt:lpstr>Nucleic Acids</vt:lpstr>
      <vt:lpstr>PowerPoint Presentation</vt:lpstr>
      <vt:lpstr>PowerPoint Presentation</vt:lpstr>
      <vt:lpstr>PowerPoint Presentation</vt:lpstr>
      <vt:lpstr>Nucleic Acids Section 2.8 pg 40</vt:lpstr>
      <vt:lpstr>Function: to store, transmit &amp; express hereditary information</vt:lpstr>
      <vt:lpstr>PowerPoint Presentation</vt:lpstr>
      <vt:lpstr>The central dogma of molecular biology </vt:lpstr>
      <vt:lpstr>Nucleic acids are macromolecules</vt:lpstr>
      <vt:lpstr>Types of Bases</vt:lpstr>
      <vt:lpstr>Bases connect strands with Hydrogen bonds</vt:lpstr>
      <vt:lpstr>PowerPoint Presentation</vt:lpstr>
      <vt:lpstr>PowerPoint Presentation</vt:lpstr>
      <vt:lpstr>Atp: adenosine triphosphate</vt:lpstr>
      <vt:lpstr>   ATP: Adenosine triphosphate</vt:lpstr>
      <vt:lpstr>PowerPoint Presentation</vt:lpstr>
      <vt:lpstr>Atp is the energy currency of the cell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Nucleic Acids</dc:title>
  <dc:creator>Vanessa Norris</dc:creator>
  <cp:lastModifiedBy>Vanessa Norris</cp:lastModifiedBy>
  <cp:revision>6</cp:revision>
  <dcterms:created xsi:type="dcterms:W3CDTF">2019-10-09T21:22:32Z</dcterms:created>
  <dcterms:modified xsi:type="dcterms:W3CDTF">2019-10-15T18:21:05Z</dcterms:modified>
</cp:coreProperties>
</file>