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99" r:id="rId3"/>
    <p:sldId id="301" r:id="rId4"/>
    <p:sldId id="303" r:id="rId5"/>
    <p:sldId id="260" r:id="rId6"/>
    <p:sldId id="261" r:id="rId7"/>
    <p:sldId id="269" r:id="rId8"/>
    <p:sldId id="262" r:id="rId9"/>
    <p:sldId id="270" r:id="rId10"/>
    <p:sldId id="264" r:id="rId11"/>
    <p:sldId id="272" r:id="rId12"/>
    <p:sldId id="263" r:id="rId13"/>
    <p:sldId id="271" r:id="rId14"/>
    <p:sldId id="265" r:id="rId15"/>
    <p:sldId id="273" r:id="rId16"/>
    <p:sldId id="266" r:id="rId17"/>
    <p:sldId id="274" r:id="rId18"/>
    <p:sldId id="267" r:id="rId19"/>
    <p:sldId id="275" r:id="rId20"/>
    <p:sldId id="268" r:id="rId21"/>
    <p:sldId id="276" r:id="rId22"/>
    <p:sldId id="256" r:id="rId23"/>
    <p:sldId id="259" r:id="rId24"/>
    <p:sldId id="277" r:id="rId25"/>
    <p:sldId id="278" r:id="rId26"/>
    <p:sldId id="279" r:id="rId27"/>
    <p:sldId id="280" r:id="rId28"/>
    <p:sldId id="281" r:id="rId29"/>
    <p:sldId id="302" r:id="rId30"/>
    <p:sldId id="282" r:id="rId31"/>
    <p:sldId id="297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0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3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48F5-87BB-4926-B0A8-445A354AD9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EFE5-BC22-49CA-92D6-55760FE0C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8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lls meme">
            <a:extLst>
              <a:ext uri="{FF2B5EF4-FFF2-40B4-BE49-F238E27FC236}">
                <a16:creationId xmlns:a16="http://schemas.microsoft.com/office/drawing/2014/main" id="{F44FCC50-0D27-432F-B654-17A0FF5FB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r="4914" b="-1"/>
          <a:stretch/>
        </p:blipFill>
        <p:spPr bwMode="auto">
          <a:xfrm>
            <a:off x="1131570" y="128926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i.ytimg.com/vi/TsFLjSt6G94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68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58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pprplGoth Bd BT" charset="0"/>
                <a:cs typeface="+mj-cs"/>
              </a:rPr>
              <a:t>Plant (onion) Cells</a:t>
            </a:r>
          </a:p>
        </p:txBody>
      </p:sp>
      <p:pic>
        <p:nvPicPr>
          <p:cNvPr id="16387" name="Picture 5" descr="http://i.ytimg.com/vi/TsFLjSt6G94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1"/>
            <a:ext cx="5932488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41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p5cdn4static.sharpschool.com/UserFiles/Servers/Server_3162114/Image/cheek%20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5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pprplGoth Bd BT" charset="0"/>
                <a:cs typeface="+mj-cs"/>
              </a:rPr>
              <a:t>Human Cheek Cell</a:t>
            </a:r>
          </a:p>
        </p:txBody>
      </p:sp>
      <p:sp>
        <p:nvSpPr>
          <p:cNvPr id="1536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5" descr="http://p5cdn4static.sharpschool.com/UserFiles/Servers/Server_3162114/Image/cheek%20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6527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0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permandegg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5200" y="762000"/>
            <a:ext cx="5246688" cy="504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39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pprplGoth Bd BT" charset="0"/>
                <a:cs typeface="+mj-cs"/>
              </a:rPr>
              <a:t>Sperm and Egg Cells</a:t>
            </a:r>
          </a:p>
        </p:txBody>
      </p:sp>
      <p:pic>
        <p:nvPicPr>
          <p:cNvPr id="29702" name="Picture 6" descr="spermandeggce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1600200"/>
            <a:ext cx="5246688" cy="50482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48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30300"/>
            <a:ext cx="67056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86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CopprplGoth Bd BT" charset="0"/>
              </a:rPr>
              <a:t>Paramecium</a:t>
            </a:r>
            <a:br>
              <a:rPr lang="en-US" sz="4000" dirty="0">
                <a:latin typeface="CopprplGoth Bd BT" charset="0"/>
              </a:rPr>
            </a:br>
            <a:r>
              <a:rPr lang="en-US" sz="4000" dirty="0">
                <a:latin typeface="CopprplGoth Bd BT" charset="0"/>
              </a:rPr>
              <a:t>(single celled organism)</a:t>
            </a:r>
          </a:p>
        </p:txBody>
      </p:sp>
      <p:pic>
        <p:nvPicPr>
          <p:cNvPr id="31750" name="Picture 6" descr="parameci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617664"/>
            <a:ext cx="6705600" cy="4594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952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moeba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0" y="609600"/>
            <a:ext cx="6934200" cy="4699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6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CopprplGoth Bd BT" charset="0"/>
              </a:rPr>
              <a:t>Amoeba</a:t>
            </a:r>
            <a:br>
              <a:rPr lang="en-US" sz="4000" dirty="0">
                <a:latin typeface="CopprplGoth Bd BT" charset="0"/>
              </a:rPr>
            </a:br>
            <a:r>
              <a:rPr lang="en-US" sz="4000" dirty="0">
                <a:latin typeface="CopprplGoth Bd BT" charset="0"/>
              </a:rPr>
              <a:t>(single celled organism)</a:t>
            </a:r>
          </a:p>
        </p:txBody>
      </p:sp>
      <p:pic>
        <p:nvPicPr>
          <p:cNvPr id="33798" name="Picture 6" descr="amoebace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905000"/>
            <a:ext cx="6934200" cy="4699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52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31CBD-E7B7-448E-B3D3-D9332F32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Recap from Last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F814-8A13-4293-A64D-E18DAF24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12659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What are the major differences between plant and animal cells?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sz="24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EDA02-7D18-4E41-BAE0-AAC8866C27F5}"/>
              </a:ext>
            </a:extLst>
          </p:cNvPr>
          <p:cNvSpPr txBox="1"/>
          <p:nvPr/>
        </p:nvSpPr>
        <p:spPr>
          <a:xfrm>
            <a:off x="9350825" y="648418"/>
            <a:ext cx="2841175" cy="55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u="sng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Key Vocab: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Prokaryotic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Bacteria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Eukaryotic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Plant cell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Animal cell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Unicellular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Multicellular</a:t>
            </a:r>
            <a:endParaRPr lang="en-US" sz="2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3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cteriace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95801" y="609600"/>
            <a:ext cx="3656013" cy="502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5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pprplGoth Bd BT" charset="0"/>
                <a:cs typeface="+mj-cs"/>
              </a:rPr>
              <a:t>Bacteria Cells</a:t>
            </a:r>
          </a:p>
        </p:txBody>
      </p:sp>
      <p:pic>
        <p:nvPicPr>
          <p:cNvPr id="27654" name="Picture 6" descr="bacteriacell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92588" y="1600200"/>
            <a:ext cx="3656012" cy="5029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05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ll 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7" y="387081"/>
            <a:ext cx="7401211" cy="59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67480" y="797345"/>
            <a:ext cx="28977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Bradley Hand ITC" panose="03070402050302030203" pitchFamily="66" charset="0"/>
              </a:rPr>
              <a:t>If you could be any type of cell what would you be?</a:t>
            </a:r>
          </a:p>
          <a:p>
            <a:r>
              <a:rPr lang="en-CA" sz="3600" dirty="0">
                <a:latin typeface="Bradley Hand ITC" panose="03070402050302030203" pitchFamily="66" charset="0"/>
                <a:sym typeface="Wingdings" panose="05000000000000000000" pitchFamily="2" charset="2"/>
              </a:rPr>
              <a:t> </a:t>
            </a:r>
            <a:r>
              <a:rPr lang="en-CA" sz="3600" dirty="0">
                <a:latin typeface="Bradley Hand ITC" panose="03070402050302030203" pitchFamily="66" charset="0"/>
              </a:rPr>
              <a:t> </a:t>
            </a:r>
            <a:endParaRPr lang="en-US" sz="3600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7480" y="4095482"/>
            <a:ext cx="2356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Be</a:t>
            </a:r>
          </a:p>
          <a:p>
            <a:r>
              <a:rPr lang="en-CA" sz="3200" dirty="0"/>
              <a:t> Your-Cell-f !</a:t>
            </a:r>
          </a:p>
          <a:p>
            <a:r>
              <a:rPr lang="en-CA" sz="3200"/>
              <a:t>-Leo P4 </a:t>
            </a:r>
            <a:r>
              <a:rPr lang="en-CA" sz="3200">
                <a:sym typeface="Wingdings" panose="05000000000000000000" pitchFamily="2" charset="2"/>
              </a:rPr>
              <a:t> </a:t>
            </a:r>
            <a:r>
              <a:rPr lang="en-CA" sz="320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3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113" y="1022037"/>
            <a:ext cx="10442082" cy="1138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000" b="1" i="1" dirty="0">
                <a:solidFill>
                  <a:srgbClr val="DDC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Lt BT" charset="0"/>
              </a:rPr>
              <a:t>Cell Structure &amp; Function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5754" y="6244376"/>
            <a:ext cx="6400800" cy="876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i="1" dirty="0">
                <a:latin typeface="Futura Lt BT" charset="0"/>
              </a:rPr>
              <a:t>CHAP  3 </a:t>
            </a:r>
            <a:r>
              <a:rPr lang="en-CA" i="1" dirty="0" err="1">
                <a:latin typeface="Futura Lt BT" charset="0"/>
              </a:rPr>
              <a:t>pg</a:t>
            </a:r>
            <a:r>
              <a:rPr lang="en-CA" i="1" dirty="0">
                <a:latin typeface="Futura Lt BT" charset="0"/>
              </a:rPr>
              <a:t> 45</a:t>
            </a:r>
          </a:p>
        </p:txBody>
      </p:sp>
      <p:pic>
        <p:nvPicPr>
          <p:cNvPr id="3076" name="Picture 1" descr="20120803125952-0_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90" y="1974269"/>
            <a:ext cx="49149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374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5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latin typeface="Futura Lt BT" charset="0"/>
                <a:cs typeface="+mj-cs"/>
              </a:rPr>
              <a:t>Cellular Variation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25" y="859896"/>
            <a:ext cx="11857149" cy="589208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100" dirty="0">
                <a:latin typeface="Futura Lt BT" charset="0"/>
              </a:rPr>
              <a:t>Cells come in </a:t>
            </a:r>
            <a:r>
              <a:rPr lang="en-US" sz="4100" dirty="0">
                <a:solidFill>
                  <a:srgbClr val="92D050"/>
                </a:solidFill>
                <a:latin typeface="Futura Lt BT" charset="0"/>
              </a:rPr>
              <a:t>different shapes and sizes</a:t>
            </a:r>
            <a:r>
              <a:rPr lang="en-US" sz="4100" dirty="0">
                <a:latin typeface="Futura Lt BT" charset="0"/>
              </a:rPr>
              <a:t>.  </a:t>
            </a:r>
          </a:p>
          <a:p>
            <a:pPr lvl="1">
              <a:defRPr/>
            </a:pPr>
            <a:r>
              <a:rPr lang="en-US" sz="3600" dirty="0">
                <a:latin typeface="Futura Lt BT" charset="0"/>
              </a:rPr>
              <a:t>shape is usually related to the cell’s specific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100" dirty="0">
              <a:latin typeface="Futura Lt BT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100" dirty="0">
                <a:solidFill>
                  <a:schemeClr val="accent1"/>
                </a:solidFill>
                <a:latin typeface="Futura Lt BT" charset="0"/>
              </a:rPr>
              <a:t>Single celled organisms </a:t>
            </a:r>
            <a:r>
              <a:rPr lang="en-US" sz="4100" dirty="0">
                <a:latin typeface="Futura Lt BT" charset="0"/>
              </a:rPr>
              <a:t>include:</a:t>
            </a:r>
          </a:p>
          <a:p>
            <a:pPr lvl="1">
              <a:defRPr/>
            </a:pPr>
            <a:r>
              <a:rPr lang="en-US" sz="3600" dirty="0">
                <a:latin typeface="Futura Lt BT" charset="0"/>
              </a:rPr>
              <a:t> plankton, amoeba and bacteria </a:t>
            </a:r>
          </a:p>
          <a:p>
            <a:pPr lvl="1">
              <a:defRPr/>
            </a:pPr>
            <a:endParaRPr lang="en-CA" sz="3600" dirty="0">
              <a:latin typeface="Futura Lt BT" charset="0"/>
            </a:endParaRPr>
          </a:p>
          <a:p>
            <a:pPr>
              <a:defRPr/>
            </a:pPr>
            <a:r>
              <a:rPr lang="en-US" sz="4100" dirty="0">
                <a:latin typeface="Futura Lt BT" charset="0"/>
              </a:rPr>
              <a:t>Humans are </a:t>
            </a:r>
            <a:r>
              <a:rPr lang="en-US" sz="4100" dirty="0">
                <a:solidFill>
                  <a:srgbClr val="FFFF00"/>
                </a:solidFill>
                <a:latin typeface="Futura Lt BT" charset="0"/>
              </a:rPr>
              <a:t>multicellular</a:t>
            </a:r>
          </a:p>
          <a:p>
            <a:pPr lvl="1">
              <a:defRPr/>
            </a:pPr>
            <a:r>
              <a:rPr lang="en-US" sz="3600" dirty="0">
                <a:latin typeface="Futura Lt BT" charset="0"/>
              </a:rPr>
              <a:t> made up of about 100 trillion cells! </a:t>
            </a:r>
          </a:p>
          <a:p>
            <a:pPr lvl="1">
              <a:defRPr/>
            </a:pPr>
            <a:endParaRPr lang="en-US" sz="3600" dirty="0">
              <a:latin typeface="Futura Lt BT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100" dirty="0">
              <a:latin typeface="Futura Lt BT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100" dirty="0">
                <a:latin typeface="Futura Lt BT" charset="0"/>
              </a:rPr>
              <a:t>Bacteria cells do </a:t>
            </a:r>
            <a:r>
              <a:rPr lang="en-US" sz="4100" dirty="0">
                <a:solidFill>
                  <a:srgbClr val="C00000"/>
                </a:solidFill>
                <a:latin typeface="Futura Lt BT" charset="0"/>
              </a:rPr>
              <a:t>NOT contain a nucleus OR membrane bound organelles = prokaryotic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100" dirty="0">
              <a:latin typeface="Futura Lt BT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100" dirty="0">
                <a:latin typeface="Futura Lt BT" charset="0"/>
              </a:rPr>
              <a:t>Cells with a nucleus &amp; membrane bound organelles </a:t>
            </a:r>
            <a:r>
              <a:rPr lang="en-US" sz="4100" dirty="0">
                <a:solidFill>
                  <a:srgbClr val="7030A0"/>
                </a:solidFill>
                <a:latin typeface="Futura Lt BT" charset="0"/>
              </a:rPr>
              <a:t>= eukaryotic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Futura L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Futura Lt BT" pitchFamily="34" charset="0"/>
              </a:rPr>
              <a:t>Van Leeuwenhoek </a:t>
            </a:r>
            <a:br>
              <a:rPr lang="en-US" altLang="en-US" sz="4000">
                <a:latin typeface="Futura Lt BT" pitchFamily="34" charset="0"/>
              </a:rPr>
            </a:br>
            <a:r>
              <a:rPr lang="en-US" altLang="en-US" sz="4000">
                <a:latin typeface="Futura Lt BT" pitchFamily="34" charset="0"/>
              </a:rPr>
              <a:t>the “father of microscopy”</a:t>
            </a:r>
          </a:p>
        </p:txBody>
      </p:sp>
      <p:pic>
        <p:nvPicPr>
          <p:cNvPr id="39942" name="Picture 6" descr="leeuvenhoe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1627188"/>
            <a:ext cx="6248400" cy="48895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991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Futura Lt BT" pitchFamily="34" charset="0"/>
              </a:rPr>
              <a:t>Robert Hooke + Cork = “Cells”</a:t>
            </a:r>
          </a:p>
        </p:txBody>
      </p:sp>
      <p:pic>
        <p:nvPicPr>
          <p:cNvPr id="14341" name="Picture 5" descr="hook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1426" y="1524000"/>
            <a:ext cx="3154363" cy="495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4344" name="Picture 8" descr="hooke_micro_k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26213" y="1600200"/>
            <a:ext cx="3587750" cy="4876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55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81200" y="25400"/>
            <a:ext cx="8229600" cy="1143000"/>
          </a:xfrm>
        </p:spPr>
        <p:txBody>
          <a:bodyPr/>
          <a:lstStyle/>
          <a:p>
            <a:r>
              <a:rPr lang="en-US" altLang="en-US"/>
              <a:t>Times have changed, yet …</a:t>
            </a:r>
          </a:p>
        </p:txBody>
      </p:sp>
      <p:pic>
        <p:nvPicPr>
          <p:cNvPr id="24579" name="Content Placeholder 4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6406"/>
          <a:stretch>
            <a:fillRect/>
          </a:stretch>
        </p:blipFill>
        <p:spPr>
          <a:xfrm>
            <a:off x="5486400" y="990601"/>
            <a:ext cx="5181600" cy="2849563"/>
          </a:xfrm>
        </p:spPr>
      </p:pic>
      <p:pic>
        <p:nvPicPr>
          <p:cNvPr id="24580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36576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28067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975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C000"/>
                </a:solidFill>
                <a:latin typeface="Futura Lt BT" charset="0"/>
                <a:cs typeface="+mj-cs"/>
              </a:rPr>
              <a:t>The Cell Theory</a:t>
            </a:r>
            <a:r>
              <a:rPr lang="en-US" u="sng" dirty="0">
                <a:solidFill>
                  <a:srgbClr val="FFC000"/>
                </a:solidFill>
                <a:latin typeface="Futura Lt BT" charset="0"/>
                <a:cs typeface="+mj-cs"/>
              </a:rPr>
              <a:t> p 46</a:t>
            </a:r>
            <a:endParaRPr lang="en-US" b="1" u="sng" dirty="0">
              <a:solidFill>
                <a:srgbClr val="FFC000"/>
              </a:solidFill>
              <a:latin typeface="Futura Lt BT" charset="0"/>
              <a:cs typeface="+mj-cs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>
              <a:latin typeface="Futura Lt BT" charset="0"/>
              <a:cs typeface="+mn-cs"/>
            </a:endParaRPr>
          </a:p>
          <a:p>
            <a:pPr marL="533400" indent="-533400">
              <a:buFontTx/>
              <a:buAutoNum type="arabicPeriod"/>
              <a:defRPr/>
            </a:pPr>
            <a:r>
              <a:rPr lang="en-US" dirty="0">
                <a:latin typeface="Futura Lt BT" charset="0"/>
                <a:cs typeface="+mn-cs"/>
              </a:rPr>
              <a:t>All living things are made of cells.</a:t>
            </a:r>
          </a:p>
          <a:p>
            <a:pPr marL="533400" indent="-533400">
              <a:buFontTx/>
              <a:buAutoNum type="arabicPeriod"/>
              <a:defRPr/>
            </a:pPr>
            <a:endParaRPr lang="en-US" dirty="0">
              <a:latin typeface="Futura Lt BT" charset="0"/>
              <a:cs typeface="+mn-cs"/>
            </a:endParaRPr>
          </a:p>
          <a:p>
            <a:pPr marL="533400" indent="-533400">
              <a:buFontTx/>
              <a:buAutoNum type="arabicPeriod"/>
              <a:defRPr/>
            </a:pPr>
            <a:r>
              <a:rPr lang="en-US" dirty="0">
                <a:latin typeface="Futura Lt BT" charset="0"/>
                <a:cs typeface="+mn-cs"/>
              </a:rPr>
              <a:t>Cells are the basic unit of life.</a:t>
            </a:r>
          </a:p>
          <a:p>
            <a:pPr marL="0" indent="0">
              <a:buNone/>
              <a:defRPr/>
            </a:pPr>
            <a:endParaRPr lang="en-US" dirty="0">
              <a:latin typeface="Futura Lt BT" charset="0"/>
              <a:cs typeface="+mn-cs"/>
            </a:endParaRPr>
          </a:p>
          <a:p>
            <a:pPr marL="0" indent="0">
              <a:buNone/>
              <a:defRPr/>
            </a:pPr>
            <a:r>
              <a:rPr lang="en-US" dirty="0">
                <a:latin typeface="Futura Lt BT" charset="0"/>
                <a:cs typeface="+mn-cs"/>
              </a:rPr>
              <a:t>3. All cells come from pre-existing cells.  </a:t>
            </a:r>
          </a:p>
        </p:txBody>
      </p:sp>
    </p:spTree>
    <p:extLst>
      <p:ext uri="{BB962C8B-B14F-4D97-AF65-F5344CB8AC3E}">
        <p14:creationId xmlns:p14="http://schemas.microsoft.com/office/powerpoint/2010/main" val="2370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E1D36-EDC7-4708-9BF0-8AC20BD7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cells vary in size?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cell size variation">
            <a:extLst>
              <a:ext uri="{FF2B5EF4-FFF2-40B4-BE49-F238E27FC236}">
                <a16:creationId xmlns:a16="http://schemas.microsoft.com/office/drawing/2014/main" id="{0DB56B0E-F8F2-4C78-A68A-29240472B4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051" y="492573"/>
            <a:ext cx="5789087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67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 for anatomy of a plant cell figure 3.3">
            <a:extLst>
              <a:ext uri="{FF2B5EF4-FFF2-40B4-BE49-F238E27FC236}">
                <a16:creationId xmlns:a16="http://schemas.microsoft.com/office/drawing/2014/main" id="{DE44EF3E-2FBE-46C2-93E7-15853FF07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245"/>
          <a:stretch/>
        </p:blipFill>
        <p:spPr bwMode="auto">
          <a:xfrm>
            <a:off x="643467" y="1627078"/>
            <a:ext cx="5294716" cy="36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natomy of an animal cell figure 3.2">
            <a:extLst>
              <a:ext uri="{FF2B5EF4-FFF2-40B4-BE49-F238E27FC236}">
                <a16:creationId xmlns:a16="http://schemas.microsoft.com/office/drawing/2014/main" id="{DA9E617D-F9FB-4C06-B8BD-4CF6F264C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 r="-2" b="10322"/>
          <a:stretch/>
        </p:blipFill>
        <p:spPr bwMode="auto">
          <a:xfrm>
            <a:off x="6253817" y="1627092"/>
            <a:ext cx="5294715" cy="360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07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are cells so small? P 48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F2B37F1-A489-4FE5-AE0D-22AD91BEB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"/>
          <a:stretch>
            <a:fillRect/>
          </a:stretch>
        </p:blipFill>
        <p:spPr>
          <a:xfrm>
            <a:off x="3921370" y="0"/>
            <a:ext cx="8270630" cy="66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38" y="145960"/>
            <a:ext cx="8596668" cy="1320800"/>
          </a:xfrm>
        </p:spPr>
        <p:txBody>
          <a:bodyPr/>
          <a:lstStyle/>
          <a:p>
            <a:r>
              <a:rPr lang="en-C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 Size &amp; Surface Area to Volume Ratio</a:t>
            </a:r>
            <a:endParaRPr lang="en-US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78" y="1270000"/>
            <a:ext cx="12029822" cy="4981191"/>
          </a:xfrm>
        </p:spPr>
        <p:txBody>
          <a:bodyPr>
            <a:normAutofit/>
          </a:bodyPr>
          <a:lstStyle/>
          <a:p>
            <a:r>
              <a:rPr lang="en-CA" sz="3200" dirty="0"/>
              <a:t>Molecules enter a cell by </a:t>
            </a:r>
            <a:r>
              <a:rPr lang="en-CA" sz="3200" b="1" u="sng" dirty="0">
                <a:solidFill>
                  <a:srgbClr val="FFFF00"/>
                </a:solidFill>
              </a:rPr>
              <a:t>diffusion </a:t>
            </a:r>
            <a:r>
              <a:rPr lang="en-CA" sz="3200" i="1" dirty="0">
                <a:solidFill>
                  <a:schemeClr val="tx1"/>
                </a:solidFill>
              </a:rPr>
              <a:t>(move from high to low concentration)</a:t>
            </a:r>
          </a:p>
          <a:p>
            <a:r>
              <a:rPr lang="en-CA" sz="3200" dirty="0">
                <a:solidFill>
                  <a:schemeClr val="tx1"/>
                </a:solidFill>
              </a:rPr>
              <a:t>This is </a:t>
            </a:r>
            <a:r>
              <a:rPr lang="en-CA" sz="3200" dirty="0">
                <a:solidFill>
                  <a:srgbClr val="FFFF00"/>
                </a:solidFill>
              </a:rPr>
              <a:t>NOT efficient </a:t>
            </a:r>
            <a:r>
              <a:rPr lang="en-CA" sz="3200" dirty="0">
                <a:solidFill>
                  <a:schemeClr val="tx1"/>
                </a:solidFill>
              </a:rPr>
              <a:t>over a long distance</a:t>
            </a:r>
          </a:p>
          <a:p>
            <a:r>
              <a:rPr lang="en-CA" sz="3200" dirty="0">
                <a:solidFill>
                  <a:schemeClr val="tx1"/>
                </a:solidFill>
              </a:rPr>
              <a:t>Cells are designed so NO portion of the cell is more than 1 mm from the cell membrane</a:t>
            </a:r>
          </a:p>
          <a:p>
            <a:r>
              <a:rPr lang="en-CA" sz="3200" u="sng" dirty="0">
                <a:solidFill>
                  <a:srgbClr val="FFFF00"/>
                </a:solidFill>
              </a:rPr>
              <a:t>Result: </a:t>
            </a:r>
            <a:r>
              <a:rPr lang="en-CA" sz="3200" dirty="0">
                <a:solidFill>
                  <a:srgbClr val="FFFF00"/>
                </a:solidFill>
              </a:rPr>
              <a:t>Most cells are LESS THAN 1mm across!</a:t>
            </a:r>
          </a:p>
          <a:p>
            <a:pPr lvl="1"/>
            <a:r>
              <a:rPr lang="en-CA" sz="3000" dirty="0">
                <a:solidFill>
                  <a:srgbClr val="FFFF00"/>
                </a:solidFill>
              </a:rPr>
              <a:t>This keeps the SA:V ratio high so diffusion remains efficient</a:t>
            </a:r>
          </a:p>
        </p:txBody>
      </p:sp>
      <p:pic>
        <p:nvPicPr>
          <p:cNvPr id="4098" name="Picture 6" descr="http://www.biologyjunction.com/images/clip01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5" y="5211308"/>
            <a:ext cx="3657692" cy="154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Cells overcome the SA:V problem 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3200" dirty="0">
                <a:solidFill>
                  <a:schemeClr val="tx1"/>
                </a:solidFill>
              </a:rPr>
              <a:t>Folding</a:t>
            </a:r>
          </a:p>
          <a:p>
            <a:pPr>
              <a:lnSpc>
                <a:spcPct val="150000"/>
              </a:lnSpc>
            </a:pPr>
            <a:r>
              <a:rPr lang="en-CA" sz="3200" dirty="0">
                <a:solidFill>
                  <a:schemeClr val="tx1"/>
                </a:solidFill>
              </a:rPr>
              <a:t>Flattening</a:t>
            </a:r>
          </a:p>
          <a:p>
            <a:pPr>
              <a:lnSpc>
                <a:spcPct val="150000"/>
              </a:lnSpc>
            </a:pPr>
            <a:r>
              <a:rPr lang="en-CA" sz="3200" dirty="0">
                <a:solidFill>
                  <a:schemeClr val="tx1"/>
                </a:solidFill>
              </a:rPr>
              <a:t>Lengthening</a:t>
            </a:r>
          </a:p>
        </p:txBody>
      </p:sp>
      <p:pic>
        <p:nvPicPr>
          <p:cNvPr id="1026" name="Picture 2" descr="http://www.nasa.gov/images/content/18257main_redblood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04" y="2527865"/>
            <a:ext cx="2697984" cy="20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apercraftsforchildren.com/wp-content/uploads/2014/02/folded-flower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82" y="1574033"/>
            <a:ext cx="1914416" cy="1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anews.org/sites/default/files/story-images/normal%20axon_mirr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53" y="4614246"/>
            <a:ext cx="3107298" cy="22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C429-0CD7-4CB6-93E8-062402AD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major differences between plant &amp; animal cells?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3B870B-7EAB-4400-A06C-B040CF4F9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536779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2497953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79821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800" dirty="0"/>
                        <a:t>Plant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Animal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70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dirty="0"/>
                        <a:t>Cell Wall</a:t>
                      </a:r>
                    </a:p>
                    <a:p>
                      <a:r>
                        <a:rPr lang="en-US" sz="4800" dirty="0"/>
                        <a:t>Chloroplasts</a:t>
                      </a:r>
                    </a:p>
                    <a:p>
                      <a:r>
                        <a:rPr lang="en-US" sz="4800" dirty="0"/>
                        <a:t>Large vacuole</a:t>
                      </a:r>
                    </a:p>
                    <a:p>
                      <a:r>
                        <a:rPr lang="en-US" sz="4800" dirty="0"/>
                        <a:t>More box shaped</a:t>
                      </a:r>
                    </a:p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Cell membrane only</a:t>
                      </a:r>
                    </a:p>
                    <a:p>
                      <a:r>
                        <a:rPr lang="en-US" sz="4800" dirty="0"/>
                        <a:t>More circular</a:t>
                      </a:r>
                    </a:p>
                    <a:p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218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06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7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 descr="20120803125952-0_0.jpg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4" b="20783"/>
          <a:stretch/>
        </p:blipFill>
        <p:spPr bwMode="auto">
          <a:xfrm>
            <a:off x="-117967" y="117988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r>
              <a:rPr lang="en-US" sz="8000" kern="1200" dirty="0">
                <a:ln w="22225">
                  <a:solidFill>
                    <a:srgbClr val="FFFFFF"/>
                  </a:solidFill>
                </a:ln>
                <a:noFill/>
                <a:latin typeface="+mj-lt"/>
                <a:ea typeface="+mj-ea"/>
                <a:cs typeface="+mj-cs"/>
              </a:rPr>
              <a:t>Why do cells vary in shape?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6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acrophage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90950" y="1219200"/>
            <a:ext cx="4637088" cy="525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1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836965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CopprplGoth Bd BT" charset="0"/>
              </a:rPr>
              <a:t>Macrophage (white blood cell) killing bacteria cells</a:t>
            </a:r>
          </a:p>
        </p:txBody>
      </p:sp>
      <p:pic>
        <p:nvPicPr>
          <p:cNvPr id="35846" name="Picture 6" descr="Macrophagece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90950" y="1219200"/>
            <a:ext cx="4637088" cy="5257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08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http://ucsdnews.ucsd.edu/archive/graphics/images/nerve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685800"/>
            <a:ext cx="67341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51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pprplGoth Bd BT" charset="0"/>
                <a:cs typeface="+mj-cs"/>
              </a:rPr>
              <a:t>Nerve Cell</a:t>
            </a:r>
          </a:p>
        </p:txBody>
      </p:sp>
      <p:pic>
        <p:nvPicPr>
          <p:cNvPr id="14339" name="Picture 12" descr="http://ucsdnews.ucsd.edu/archive/graphics/images/nerve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195388"/>
            <a:ext cx="67341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4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328</Words>
  <Application>Microsoft Office PowerPoint</Application>
  <PresentationFormat>Widescreen</PresentationFormat>
  <Paragraphs>72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Bradley Hand ITC</vt:lpstr>
      <vt:lpstr>Calibri</vt:lpstr>
      <vt:lpstr>Calibri Light</vt:lpstr>
      <vt:lpstr>CopprplGoth Bd BT</vt:lpstr>
      <vt:lpstr>Futura Lt BT</vt:lpstr>
      <vt:lpstr>Office Theme</vt:lpstr>
      <vt:lpstr>PowerPoint Presentation</vt:lpstr>
      <vt:lpstr>Recap from Last Class…</vt:lpstr>
      <vt:lpstr>PowerPoint Presentation</vt:lpstr>
      <vt:lpstr>What are the major differences between plant &amp; animal cells?</vt:lpstr>
      <vt:lpstr>Why do cells vary in shape?</vt:lpstr>
      <vt:lpstr>PowerPoint Presentation</vt:lpstr>
      <vt:lpstr>Macrophage (white blood cell) killing bacteria cells</vt:lpstr>
      <vt:lpstr>PowerPoint Presentation</vt:lpstr>
      <vt:lpstr>Nerve Cell</vt:lpstr>
      <vt:lpstr>PowerPoint Presentation</vt:lpstr>
      <vt:lpstr>Plant (onion) Cells</vt:lpstr>
      <vt:lpstr>PowerPoint Presentation</vt:lpstr>
      <vt:lpstr>Human Cheek Cell</vt:lpstr>
      <vt:lpstr>PowerPoint Presentation</vt:lpstr>
      <vt:lpstr>Sperm and Egg Cells</vt:lpstr>
      <vt:lpstr>PowerPoint Presentation</vt:lpstr>
      <vt:lpstr>Paramecium (single celled organism)</vt:lpstr>
      <vt:lpstr>PowerPoint Presentation</vt:lpstr>
      <vt:lpstr>Amoeba (single celled organism)</vt:lpstr>
      <vt:lpstr>PowerPoint Presentation</vt:lpstr>
      <vt:lpstr>Bacteria Cells</vt:lpstr>
      <vt:lpstr>PowerPoint Presentation</vt:lpstr>
      <vt:lpstr>Cell Structure &amp; Function</vt:lpstr>
      <vt:lpstr>Cellular Variation</vt:lpstr>
      <vt:lpstr>Van Leeuwenhoek  the “father of microscopy”</vt:lpstr>
      <vt:lpstr>Robert Hooke + Cork = “Cells”</vt:lpstr>
      <vt:lpstr>Times have changed, yet …</vt:lpstr>
      <vt:lpstr>The Cell Theory p 46</vt:lpstr>
      <vt:lpstr>How do cells vary in size?</vt:lpstr>
      <vt:lpstr>Why are cells so small? P 48</vt:lpstr>
      <vt:lpstr>Cell Size &amp; Surface Area to Volume Ratio</vt:lpstr>
      <vt:lpstr>Cells overcome the SA:V problem by: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Norris</dc:creator>
  <cp:lastModifiedBy>Vanessa Norris</cp:lastModifiedBy>
  <cp:revision>2</cp:revision>
  <dcterms:created xsi:type="dcterms:W3CDTF">2019-10-23T17:57:45Z</dcterms:created>
  <dcterms:modified xsi:type="dcterms:W3CDTF">2019-10-23T18:38:05Z</dcterms:modified>
</cp:coreProperties>
</file>