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23"/>
  </p:handoutMasterIdLst>
  <p:sldIdLst>
    <p:sldId id="291" r:id="rId2"/>
    <p:sldId id="309" r:id="rId3"/>
    <p:sldId id="310" r:id="rId4"/>
    <p:sldId id="259" r:id="rId5"/>
    <p:sldId id="306" r:id="rId6"/>
    <p:sldId id="307" r:id="rId7"/>
    <p:sldId id="311" r:id="rId8"/>
    <p:sldId id="312" r:id="rId9"/>
    <p:sldId id="313" r:id="rId10"/>
    <p:sldId id="297" r:id="rId11"/>
    <p:sldId id="293" r:id="rId12"/>
    <p:sldId id="295" r:id="rId13"/>
    <p:sldId id="296" r:id="rId14"/>
    <p:sldId id="292" r:id="rId15"/>
    <p:sldId id="314" r:id="rId16"/>
    <p:sldId id="264" r:id="rId17"/>
    <p:sldId id="280" r:id="rId18"/>
    <p:sldId id="265" r:id="rId19"/>
    <p:sldId id="300" r:id="rId20"/>
    <p:sldId id="301" r:id="rId21"/>
    <p:sldId id="3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E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FB48AE-71B5-43C9-AF55-A8C90AA9FEE9}" type="datetimeFigureOut">
              <a:rPr lang="en-US"/>
              <a:pPr>
                <a:defRPr/>
              </a:pPr>
              <a:t>19-09-29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F4F96-63E8-4B4B-B3D9-1B314A9EBC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32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A4044-52A7-44C2-AF87-A5252CCF8E12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F17AE0-5E71-4771-AC44-58697EDE604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5CDFC-12A3-4A1B-8D44-A91EECC56637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8D80F-CA06-481B-A734-F1937CA05A9C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E3646-C902-4BFA-928F-143D77FAC842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56ABE-C840-48DB-9935-6598F3681DC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41CC8E5-39CC-49C9-9B88-B117704567F7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5027D82-9154-461F-AB87-651585F7462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41CD-ED57-412A-971F-E0C04ED2E71E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9E1E8-0993-4991-9133-66BBEF0A02E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B58237-7AA2-47BA-BA3B-D6E8F6ACEFCC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30625-A49B-4666-AD87-938A5455EA7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45093-85E0-4D5E-ACC0-FB0715E5462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987F63-03A1-494C-A50B-E5EF760BB7AD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23A28-FF94-4989-8B90-70ABB9E30B86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C8312-5B5D-4BDB-BCF6-EDDDAA7F7D52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33F94-CD0F-48ED-9458-744A0E66F103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CB5AA-BFD4-4E83-B65E-E38AE318029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E1891CA-E082-43F7-A1E4-13BA2DE7D100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D900CB-2B7D-4645-B640-E39B2F6486F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43B5D-7F45-477E-BD4A-B3ABB9A21200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953810-E18E-4DD8-ABD8-5157FBAA9CB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B8C95C-3124-4655-949F-6BF5F32F3005}" type="datetimeFigureOut">
              <a:rPr lang="en-US" smtClean="0"/>
              <a:pPr>
                <a:defRPr/>
              </a:pPr>
              <a:t>19-09-29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91235A-5748-4044-ABB7-9380B6354F20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6264696" cy="60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0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Did you know</a:t>
            </a:r>
            <a:r>
              <a:rPr lang="mr-IN" dirty="0" smtClean="0">
                <a:solidFill>
                  <a:srgbClr val="FFC000"/>
                </a:solidFill>
              </a:rPr>
              <a:t>…</a:t>
            </a:r>
            <a:r>
              <a:rPr lang="en-CA" dirty="0" smtClean="0">
                <a:solidFill>
                  <a:srgbClr val="FFC000"/>
                </a:solidFill>
              </a:rPr>
              <a:t> this drink has 7 teaspoons of sugar!?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www.newhealthadvisor.com/images/1HT00774/coca%20cola%20nuitrition%20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1600"/>
            <a:ext cx="6840760" cy="53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1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800" dirty="0" smtClean="0">
                <a:solidFill>
                  <a:srgbClr val="FFC000"/>
                </a:solidFill>
              </a:rPr>
              <a:t>Did you know cell membranes use sugars for cell to cell recognition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1038" name="Picture 14" descr="http://images.tutorvista.com/cms/images/38/plasma-membr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6" y="1495687"/>
            <a:ext cx="6769132" cy="507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4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C000"/>
                </a:solidFill>
              </a:rPr>
              <a:t>A sugary diet can lead to many health problems</a:t>
            </a:r>
            <a:r>
              <a:rPr lang="mr-IN" dirty="0" smtClean="0">
                <a:solidFill>
                  <a:srgbClr val="FFC000"/>
                </a:solidFill>
              </a:rPr>
              <a:t>…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32" name="Picture 8" descr="http://dtc.ucsf.edu/images/charts/1.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676698" cy="517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9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C000"/>
                </a:solidFill>
              </a:rPr>
              <a:t>Obesity is on the rise</a:t>
            </a:r>
            <a:r>
              <a:rPr lang="mr-IN" dirty="0" smtClean="0">
                <a:solidFill>
                  <a:srgbClr val="FFC000"/>
                </a:solidFill>
              </a:rPr>
              <a:t>…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78388"/>
            <a:ext cx="6336704" cy="50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bohydrate gifts, carbohydrate gift, carbohydrate merchandise, gifts for carbohydrate, gift for carbohyd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72379"/>
            <a:ext cx="4464496" cy="49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BREAKING NEWS:</a:t>
            </a:r>
          </a:p>
          <a:p>
            <a:r>
              <a:rPr lang="en-CA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G20 Leaders to Discuss SUGAR TAX!</a:t>
            </a:r>
            <a:endParaRPr lang="en-US" sz="32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4714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Complete the handout on Carbohydrates</a:t>
            </a:r>
          </a:p>
          <a:p>
            <a:endParaRPr lang="en-US" sz="2800" dirty="0" smtClean="0"/>
          </a:p>
          <a:p>
            <a:r>
              <a:rPr lang="en-US" sz="2800" dirty="0" smtClean="0"/>
              <a:t>We will do the first few boxes together </a:t>
            </a:r>
          </a:p>
          <a:p>
            <a:endParaRPr lang="en-US" sz="2800" dirty="0" smtClean="0"/>
          </a:p>
          <a:p>
            <a:r>
              <a:rPr lang="en-US" sz="2800" dirty="0" smtClean="0"/>
              <a:t>Continue independently by reading Section 2.5 on Carbohydrates and Sec 2.6 on Lipids. </a:t>
            </a:r>
          </a:p>
          <a:p>
            <a:endParaRPr lang="en-US" sz="2800" dirty="0" smtClean="0"/>
          </a:p>
          <a:p>
            <a:r>
              <a:rPr lang="en-US" sz="2800" dirty="0" smtClean="0"/>
              <a:t>Complete both sides of the handout</a:t>
            </a:r>
          </a:p>
          <a:p>
            <a:endParaRPr lang="en-US" sz="2800" dirty="0" smtClean="0"/>
          </a:p>
          <a:p>
            <a:r>
              <a:rPr lang="en-US" sz="2800" dirty="0" smtClean="0"/>
              <a:t>On a separate page do the “Studying the Concepts Qs #10-13” from </a:t>
            </a:r>
            <a:r>
              <a:rPr lang="en-US" sz="2800" dirty="0" err="1" smtClean="0"/>
              <a:t>pg</a:t>
            </a:r>
            <a:r>
              <a:rPr lang="en-US" sz="2800" dirty="0" smtClean="0"/>
              <a:t> 43 in your textbook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1000"/>
          </a:xfrm>
        </p:spPr>
        <p:txBody>
          <a:bodyPr/>
          <a:lstStyle/>
          <a:p>
            <a:r>
              <a:rPr lang="en-US" u="sng" dirty="0" smtClean="0"/>
              <a:t>Your Mission Today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2649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56" y="690495"/>
            <a:ext cx="8686800" cy="5929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n-CA" sz="3000" b="1" u="sng" dirty="0" err="1"/>
              <a:t>GeneralFunction</a:t>
            </a:r>
            <a:r>
              <a:rPr lang="en-CA" sz="3000" b="1" u="sng" dirty="0"/>
              <a:t>:</a:t>
            </a:r>
            <a:r>
              <a:rPr lang="en-CA" sz="30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CA" sz="3000" dirty="0"/>
              <a:t>Quick, short term energy storage</a:t>
            </a:r>
          </a:p>
          <a:p>
            <a:pPr eaLnBrk="1" hangingPunct="1">
              <a:lnSpc>
                <a:spcPct val="80000"/>
              </a:lnSpc>
            </a:pPr>
            <a:endParaRPr lang="en-CA" sz="3000" dirty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sz="3000" b="1" u="sng" dirty="0">
                <a:solidFill>
                  <a:schemeClr val="accent2"/>
                </a:solidFill>
              </a:rPr>
              <a:t>Key Characteristics: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CA" sz="3000" b="1" u="sng" dirty="0"/>
              <a:t>Molecules Involved: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sz="3000" b="1" u="sng" dirty="0"/>
          </a:p>
          <a:p>
            <a:pPr>
              <a:lnSpc>
                <a:spcPct val="80000"/>
              </a:lnSpc>
            </a:pPr>
            <a:r>
              <a:rPr lang="en-CA" sz="3000" dirty="0"/>
              <a:t>Carbon, Hydrogen and Oxygen</a:t>
            </a:r>
          </a:p>
          <a:p>
            <a:pPr>
              <a:lnSpc>
                <a:spcPct val="80000"/>
              </a:lnSpc>
            </a:pPr>
            <a:endParaRPr lang="en-CA" sz="3000" dirty="0"/>
          </a:p>
          <a:p>
            <a:pPr marL="0" indent="0">
              <a:lnSpc>
                <a:spcPct val="80000"/>
              </a:lnSpc>
              <a:buNone/>
            </a:pPr>
            <a:r>
              <a:rPr lang="en-CA" sz="3000" b="1" u="sng" dirty="0"/>
              <a:t>Ratio of Molecules:</a:t>
            </a:r>
          </a:p>
          <a:p>
            <a:pPr lvl="1">
              <a:lnSpc>
                <a:spcPct val="80000"/>
              </a:lnSpc>
            </a:pPr>
            <a:r>
              <a:rPr lang="en-CA" sz="2800" dirty="0"/>
              <a:t>ratio of C:H:O  is 1:2:1  </a:t>
            </a:r>
          </a:p>
          <a:p>
            <a:pPr lvl="1">
              <a:lnSpc>
                <a:spcPct val="80000"/>
              </a:lnSpc>
            </a:pPr>
            <a:endParaRPr lang="en-CA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CA" sz="3000" b="1" u="sng" dirty="0"/>
              <a:t>General Molecular Formula:</a:t>
            </a:r>
          </a:p>
          <a:p>
            <a:pPr lvl="1">
              <a:lnSpc>
                <a:spcPct val="80000"/>
              </a:lnSpc>
            </a:pPr>
            <a:r>
              <a:rPr lang="en-CA" sz="2800" dirty="0"/>
              <a:t>generic equation for </a:t>
            </a:r>
            <a:r>
              <a:rPr lang="en-CA" sz="2800" dirty="0" err="1"/>
              <a:t>carbs</a:t>
            </a:r>
            <a:r>
              <a:rPr lang="en-CA" sz="2800" dirty="0"/>
              <a:t> C</a:t>
            </a:r>
            <a:r>
              <a:rPr lang="en-CA" sz="2800" baseline="-25000" dirty="0"/>
              <a:t>n</a:t>
            </a:r>
            <a:r>
              <a:rPr lang="en-CA" sz="2800" dirty="0"/>
              <a:t>H</a:t>
            </a:r>
            <a:r>
              <a:rPr lang="en-CA" sz="2800" baseline="-25000" dirty="0"/>
              <a:t>2n</a:t>
            </a:r>
            <a:r>
              <a:rPr lang="en-CA" sz="2800" dirty="0"/>
              <a:t>O</a:t>
            </a:r>
            <a:r>
              <a:rPr lang="en-CA" sz="2800" baseline="-25000" dirty="0"/>
              <a:t>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CA" sz="300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214812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b="1" u="sng" dirty="0">
                <a:solidFill>
                  <a:schemeClr val="accent2"/>
                </a:solidFill>
              </a:rPr>
              <a:t>I. Carbohydrates</a:t>
            </a:r>
          </a:p>
        </p:txBody>
      </p:sp>
      <p:sp>
        <p:nvSpPr>
          <p:cNvPr id="4" name="Hexagon 3"/>
          <p:cNvSpPr/>
          <p:nvPr/>
        </p:nvSpPr>
        <p:spPr>
          <a:xfrm>
            <a:off x="7099550" y="5157192"/>
            <a:ext cx="1500188" cy="1357312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6012160" y="4242196"/>
            <a:ext cx="1428750" cy="1143000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686800" cy="56057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CA" sz="2800" b="1" u="sng" dirty="0">
                <a:solidFill>
                  <a:srgbClr val="FFFF00"/>
                </a:solidFill>
              </a:rPr>
              <a:t>Simple Carbohydrates: Examples &amp; Diagrams</a:t>
            </a:r>
          </a:p>
          <a:p>
            <a:pPr>
              <a:lnSpc>
                <a:spcPct val="80000"/>
              </a:lnSpc>
              <a:buNone/>
            </a:pPr>
            <a:endParaRPr lang="en-CA" sz="2800" dirty="0"/>
          </a:p>
          <a:p>
            <a:pPr>
              <a:lnSpc>
                <a:spcPct val="80000"/>
              </a:lnSpc>
              <a:buNone/>
            </a:pPr>
            <a:r>
              <a:rPr lang="en-CA" sz="2800" dirty="0"/>
              <a:t>-any 3 to 7 carbon in a molecule is a simple sugar called a </a:t>
            </a:r>
            <a:r>
              <a:rPr lang="en-CA" sz="2800" u="sng" dirty="0">
                <a:solidFill>
                  <a:srgbClr val="00B0F0"/>
                </a:solidFill>
              </a:rPr>
              <a:t>mono</a:t>
            </a:r>
            <a:r>
              <a:rPr lang="en-CA" sz="2800" u="sng" dirty="0"/>
              <a:t>saccharide</a:t>
            </a:r>
            <a:r>
              <a:rPr lang="en-CA" sz="2800" dirty="0"/>
              <a:t>.  </a:t>
            </a:r>
          </a:p>
          <a:p>
            <a:pPr>
              <a:lnSpc>
                <a:spcPct val="80000"/>
              </a:lnSpc>
              <a:buNone/>
            </a:pPr>
            <a:endParaRPr lang="en-CA" sz="2800" dirty="0"/>
          </a:p>
          <a:p>
            <a:pPr>
              <a:lnSpc>
                <a:spcPct val="80000"/>
              </a:lnSpc>
              <a:buNone/>
            </a:pPr>
            <a:endParaRPr lang="en-CA" sz="2800" dirty="0"/>
          </a:p>
          <a:p>
            <a:pPr>
              <a:lnSpc>
                <a:spcPct val="80000"/>
              </a:lnSpc>
            </a:pPr>
            <a:r>
              <a:rPr lang="en-CA" sz="2800" dirty="0"/>
              <a:t>Ex:  </a:t>
            </a:r>
            <a:r>
              <a:rPr lang="en-CA" sz="2800" dirty="0">
                <a:solidFill>
                  <a:srgbClr val="FF0000"/>
                </a:solidFill>
              </a:rPr>
              <a:t>Any Pentose (5-carbon sugar) </a:t>
            </a:r>
          </a:p>
          <a:p>
            <a:pPr>
              <a:lnSpc>
                <a:spcPct val="80000"/>
              </a:lnSpc>
              <a:buNone/>
            </a:pP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Deoxyribose found in DNA</a:t>
            </a:r>
          </a:p>
          <a:p>
            <a:pPr>
              <a:lnSpc>
                <a:spcPct val="80000"/>
              </a:lnSpc>
              <a:buNone/>
            </a:pPr>
            <a:r>
              <a:rPr lang="en-CA" sz="2800" dirty="0">
                <a:solidFill>
                  <a:srgbClr val="FF0000"/>
                </a:solidFill>
                <a:sym typeface="Wingdings" panose="05000000000000000000" pitchFamily="2" charset="2"/>
              </a:rPr>
              <a:t>Ribose  in RNA</a:t>
            </a:r>
            <a:endParaRPr lang="en-CA" sz="28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CA" sz="2800" dirty="0">
              <a:solidFill>
                <a:srgbClr val="B3A2C7"/>
              </a:solidFill>
            </a:endParaRPr>
          </a:p>
          <a:p>
            <a:pPr>
              <a:lnSpc>
                <a:spcPct val="80000"/>
              </a:lnSpc>
            </a:pPr>
            <a:r>
              <a:rPr lang="en-CA" sz="2800" dirty="0"/>
              <a:t>Ex: </a:t>
            </a:r>
            <a:r>
              <a:rPr lang="en-CA" sz="2800" dirty="0">
                <a:solidFill>
                  <a:srgbClr val="B3A2C7"/>
                </a:solidFill>
              </a:rPr>
              <a:t>Any Hexose (6 carbon sugar)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CA" sz="2800" dirty="0">
                <a:solidFill>
                  <a:srgbClr val="B3A2C7"/>
                </a:solidFill>
              </a:rPr>
              <a:t>Glucose</a:t>
            </a:r>
            <a:r>
              <a:rPr lang="en-CA" sz="2800" dirty="0">
                <a:solidFill>
                  <a:srgbClr val="B3A2C7"/>
                </a:solidFill>
                <a:sym typeface="Wingdings" panose="05000000000000000000" pitchFamily="2" charset="2"/>
              </a:rPr>
              <a:t> in blood, cell’s main energy source</a:t>
            </a:r>
            <a:endParaRPr lang="en-CA" sz="2800" dirty="0">
              <a:solidFill>
                <a:srgbClr val="B3A2C7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CA" sz="2800" dirty="0">
                <a:solidFill>
                  <a:srgbClr val="B3A2C7"/>
                </a:solidFill>
              </a:rPr>
              <a:t>Fructose</a:t>
            </a:r>
            <a:r>
              <a:rPr lang="en-CA" sz="2800" dirty="0">
                <a:solidFill>
                  <a:srgbClr val="B3A2C7"/>
                </a:solidFill>
                <a:sym typeface="Wingdings" panose="05000000000000000000" pitchFamily="2" charset="2"/>
              </a:rPr>
              <a:t> in fruits, sweetest of monomers</a:t>
            </a:r>
            <a:endParaRPr lang="en-CA" sz="2800" dirty="0">
              <a:solidFill>
                <a:srgbClr val="B3A2C7"/>
              </a:solidFill>
            </a:endParaRPr>
          </a:p>
          <a:p>
            <a:endParaRPr lang="en-CA" dirty="0"/>
          </a:p>
        </p:txBody>
      </p:sp>
      <p:sp>
        <p:nvSpPr>
          <p:cNvPr id="4" name="Regular Pentagon 3"/>
          <p:cNvSpPr/>
          <p:nvPr/>
        </p:nvSpPr>
        <p:spPr>
          <a:xfrm>
            <a:off x="5687839" y="3356992"/>
            <a:ext cx="1428750" cy="1143000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7452320" y="5013176"/>
            <a:ext cx="1500188" cy="1357312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99443"/>
            <a:ext cx="82296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400" b="1" u="sng" dirty="0">
                <a:solidFill>
                  <a:srgbClr val="FFC000"/>
                </a:solidFill>
              </a:rPr>
              <a:t>Glucose </a:t>
            </a:r>
          </a:p>
          <a:p>
            <a:pPr marL="0" indent="0" eaLnBrk="1" hangingPunct="1">
              <a:buNone/>
            </a:pPr>
            <a:r>
              <a:rPr lang="en-CA" sz="4400" u="sng" dirty="0"/>
              <a:t>Found in:</a:t>
            </a:r>
          </a:p>
          <a:p>
            <a:pPr marL="0" indent="0" eaLnBrk="1" hangingPunct="1">
              <a:buNone/>
            </a:pPr>
            <a:r>
              <a:rPr lang="en-CA" sz="4400" dirty="0">
                <a:solidFill>
                  <a:srgbClr val="FFC000"/>
                </a:solidFill>
              </a:rPr>
              <a:t>Blood</a:t>
            </a:r>
          </a:p>
          <a:p>
            <a:pPr marL="0" indent="0" eaLnBrk="1" hangingPunct="1">
              <a:buNone/>
            </a:pPr>
            <a:r>
              <a:rPr lang="en-CA" sz="4400" u="sng" dirty="0"/>
              <a:t>Used for:</a:t>
            </a:r>
          </a:p>
          <a:p>
            <a:pPr marL="0" indent="0" eaLnBrk="1" hangingPunct="1">
              <a:buNone/>
            </a:pPr>
            <a:r>
              <a:rPr lang="en-CA" sz="4400" dirty="0">
                <a:solidFill>
                  <a:srgbClr val="FFC000"/>
                </a:solidFill>
              </a:rPr>
              <a:t>Cell’s main energy </a:t>
            </a:r>
          </a:p>
          <a:p>
            <a:pPr marL="0" indent="0" eaLnBrk="1" hangingPunct="1">
              <a:buNone/>
            </a:pPr>
            <a:r>
              <a:rPr lang="en-CA" sz="4400" dirty="0">
                <a:solidFill>
                  <a:srgbClr val="FFC000"/>
                </a:solidFill>
              </a:rPr>
              <a:t>Source</a:t>
            </a:r>
          </a:p>
          <a:p>
            <a:pPr marL="0" indent="0" eaLnBrk="1" hangingPunct="1">
              <a:buNone/>
            </a:pPr>
            <a:r>
              <a:rPr lang="en-CA" sz="4400" u="sng" dirty="0"/>
              <a:t>Diagram:</a:t>
            </a:r>
          </a:p>
          <a:p>
            <a:pPr marL="0" indent="0" eaLnBrk="1" hangingPunct="1">
              <a:buNone/>
            </a:pPr>
            <a:endParaRPr lang="en-CA" sz="4400" u="sng" dirty="0"/>
          </a:p>
        </p:txBody>
      </p:sp>
      <p:pic>
        <p:nvPicPr>
          <p:cNvPr id="20482" name="Picture 2" descr="http://harvardforest.fas.harvard.edu/research/leaves/images/glucose_form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76" y="299443"/>
            <a:ext cx="19685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http://www.walgreens.com/library/graphics/images/en/19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486" y="476671"/>
            <a:ext cx="3683609" cy="29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http://s3.amazonaws.com/pixmac-preview/glucose-level-blood-t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935" y="3140968"/>
            <a:ext cx="3643312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usercontent2.hubimg.com/6928079_f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24765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99443"/>
            <a:ext cx="82296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400" b="1" u="sng" dirty="0">
                <a:solidFill>
                  <a:srgbClr val="FFC000"/>
                </a:solidFill>
              </a:rPr>
              <a:t>Fructose </a:t>
            </a:r>
          </a:p>
          <a:p>
            <a:pPr marL="0" indent="0" eaLnBrk="1" hangingPunct="1">
              <a:buNone/>
            </a:pPr>
            <a:r>
              <a:rPr lang="en-CA" sz="4400" u="sng" dirty="0"/>
              <a:t>Found in:</a:t>
            </a:r>
          </a:p>
          <a:p>
            <a:pPr marL="0" indent="0" eaLnBrk="1" hangingPunct="1">
              <a:buNone/>
            </a:pPr>
            <a:r>
              <a:rPr lang="en-CA" sz="4400" dirty="0">
                <a:solidFill>
                  <a:srgbClr val="FFC000"/>
                </a:solidFill>
              </a:rPr>
              <a:t>Fruits</a:t>
            </a:r>
          </a:p>
          <a:p>
            <a:pPr marL="0" indent="0" eaLnBrk="1" hangingPunct="1">
              <a:buNone/>
            </a:pPr>
            <a:r>
              <a:rPr lang="en-CA" sz="4400" u="sng" dirty="0"/>
              <a:t>Used for:</a:t>
            </a:r>
          </a:p>
          <a:p>
            <a:pPr marL="0" indent="0" eaLnBrk="1" hangingPunct="1">
              <a:buNone/>
            </a:pPr>
            <a:r>
              <a:rPr lang="en-CA" sz="4400" dirty="0">
                <a:solidFill>
                  <a:srgbClr val="FFC000"/>
                </a:solidFill>
              </a:rPr>
              <a:t>Quick energy</a:t>
            </a:r>
          </a:p>
          <a:p>
            <a:pPr marL="0" indent="0" eaLnBrk="1" hangingPunct="1">
              <a:buNone/>
            </a:pPr>
            <a:r>
              <a:rPr lang="en-CA" sz="4400" u="sng" dirty="0"/>
              <a:t>Diagram:</a:t>
            </a:r>
          </a:p>
          <a:p>
            <a:pPr marL="0" indent="0" eaLnBrk="1" hangingPunct="1">
              <a:buNone/>
            </a:pPr>
            <a:endParaRPr lang="en-CA" sz="4400" u="sng" dirty="0"/>
          </a:p>
        </p:txBody>
      </p:sp>
      <p:pic>
        <p:nvPicPr>
          <p:cNvPr id="20482" name="Picture 2" descr="http://harvardforest.fas.harvard.edu/research/leaves/images/glucose_form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776" y="299443"/>
            <a:ext cx="19685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3.bp.blogspot.com/-WXcDpq1Atpc/U2Gcbg6F1PI/AAAAAAAAGJ0/Rfi2RYY4Fk4/s1600/Fructo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64" y="4221088"/>
            <a:ext cx="3814623" cy="23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food-additivesingredients.com/photo/pl1403129-marmalade_food_additives_sweeteners_crystalline_fructose_with_usp_cp_j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340768"/>
            <a:ext cx="4236765" cy="27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76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wrote the “Quest” on homeostasis &amp; water/acids/bases/</a:t>
            </a:r>
            <a:r>
              <a:rPr lang="en-US" dirty="0" err="1" smtClean="0"/>
              <a:t>ph</a:t>
            </a:r>
            <a:r>
              <a:rPr lang="en-US" dirty="0" smtClean="0"/>
              <a:t> Buffers</a:t>
            </a:r>
          </a:p>
          <a:p>
            <a:pPr lvl="1"/>
            <a:r>
              <a:rPr lang="en-US" dirty="0" smtClean="0"/>
              <a:t>If not please come WEDNESDAY AFTER SCHOOL</a:t>
            </a:r>
          </a:p>
          <a:p>
            <a:endParaRPr lang="en-US" dirty="0"/>
          </a:p>
          <a:p>
            <a:r>
              <a:rPr lang="en-US" dirty="0" smtClean="0"/>
              <a:t>You Read an Intro to Organic Molecules &amp; did a word search </a:t>
            </a:r>
            <a:r>
              <a:rPr lang="en-US" dirty="0" smtClean="0">
                <a:sym typeface="Wingdings"/>
              </a:rPr>
              <a:t> </a:t>
            </a:r>
            <a:endParaRPr lang="en-US" dirty="0" smtClean="0"/>
          </a:p>
          <a:p>
            <a:pPr lvl="1"/>
            <a:r>
              <a:rPr lang="en-US" dirty="0" smtClean="0"/>
              <a:t>If not please pick up a copy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30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299443"/>
            <a:ext cx="82296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400" b="1" u="sng" dirty="0">
                <a:solidFill>
                  <a:srgbClr val="FFC000"/>
                </a:solidFill>
              </a:rPr>
              <a:t>Maltose</a:t>
            </a:r>
          </a:p>
          <a:p>
            <a:r>
              <a:rPr lang="en-CA" sz="4400" u="sng" dirty="0"/>
              <a:t>Found in:</a:t>
            </a:r>
          </a:p>
          <a:p>
            <a:pPr marL="0" indent="0" eaLnBrk="1" hangingPunct="1">
              <a:buNone/>
            </a:pPr>
            <a:r>
              <a:rPr lang="en-CA" sz="3200" dirty="0"/>
              <a:t>Not often in natural food sources, made when amylase breaks down starch </a:t>
            </a:r>
          </a:p>
          <a:p>
            <a:pPr marL="0" indent="0" eaLnBrk="1" hangingPunct="1">
              <a:buNone/>
            </a:pPr>
            <a:r>
              <a:rPr lang="en-CA" sz="3200" dirty="0"/>
              <a:t>ex) </a:t>
            </a:r>
            <a:r>
              <a:rPr lang="en-CA" sz="3200" dirty="0" err="1"/>
              <a:t>carmelized</a:t>
            </a:r>
            <a:r>
              <a:rPr lang="en-CA" sz="3200" dirty="0"/>
              <a:t> glucose</a:t>
            </a:r>
          </a:p>
          <a:p>
            <a:pPr marL="0" indent="0" eaLnBrk="1" hangingPunct="1">
              <a:buNone/>
            </a:pPr>
            <a:r>
              <a:rPr lang="en-CA" sz="4400" u="sng" dirty="0"/>
              <a:t>Used for:</a:t>
            </a:r>
          </a:p>
          <a:p>
            <a:pPr marL="0" indent="0" eaLnBrk="1" hangingPunct="1">
              <a:buNone/>
            </a:pPr>
            <a:r>
              <a:rPr lang="en-CA" sz="4400" dirty="0"/>
              <a:t>Energy</a:t>
            </a:r>
          </a:p>
          <a:p>
            <a:pPr marL="0" indent="0" eaLnBrk="1" hangingPunct="1">
              <a:buNone/>
            </a:pPr>
            <a:r>
              <a:rPr lang="en-CA" sz="4400" u="sng" dirty="0"/>
              <a:t>Diagram:</a:t>
            </a:r>
          </a:p>
          <a:p>
            <a:pPr marL="0" indent="0" eaLnBrk="1" hangingPunct="1">
              <a:buNone/>
            </a:pPr>
            <a:endParaRPr lang="en-CA" sz="4400" u="sng" dirty="0"/>
          </a:p>
        </p:txBody>
      </p:sp>
      <p:pic>
        <p:nvPicPr>
          <p:cNvPr id="7170" name="Picture 2" descr="http://study.com/cimages/multimages/16/maltose_hawo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4797152"/>
            <a:ext cx="30670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48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Continue independently by reading Section 2.5 on Carbohydrates and Sec 2.6 on Lipids. </a:t>
            </a:r>
          </a:p>
          <a:p>
            <a:endParaRPr lang="en-US" sz="2800" dirty="0" smtClean="0"/>
          </a:p>
          <a:p>
            <a:r>
              <a:rPr lang="en-US" sz="2800" dirty="0" smtClean="0"/>
              <a:t>Complete both sides of the handout</a:t>
            </a:r>
          </a:p>
          <a:p>
            <a:endParaRPr lang="en-US" sz="2800" dirty="0" smtClean="0"/>
          </a:p>
          <a:p>
            <a:r>
              <a:rPr lang="en-US" sz="2800" dirty="0" smtClean="0"/>
              <a:t>On a separate page do the “Studying the Concepts Qs #10-13” from </a:t>
            </a:r>
            <a:r>
              <a:rPr lang="en-US" sz="2800" dirty="0" err="1" smtClean="0"/>
              <a:t>pg</a:t>
            </a:r>
            <a:r>
              <a:rPr lang="en-US" sz="2800" dirty="0" smtClean="0"/>
              <a:t> 43 in your textbook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1000"/>
          </a:xfrm>
        </p:spPr>
        <p:txBody>
          <a:bodyPr/>
          <a:lstStyle/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93961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Molecules made of </a:t>
            </a:r>
            <a:r>
              <a:rPr lang="en-US" sz="4000" dirty="0" smtClean="0">
                <a:solidFill>
                  <a:srgbClr val="FFFF00"/>
                </a:solidFill>
              </a:rPr>
              <a:t>Carbon</a:t>
            </a:r>
            <a:endParaRPr lang="en-US" sz="4000" dirty="0"/>
          </a:p>
          <a:p>
            <a:endParaRPr lang="en-US" sz="4000" dirty="0" smtClean="0">
              <a:solidFill>
                <a:srgbClr val="FFFF00"/>
              </a:solidFill>
            </a:endParaRPr>
          </a:p>
          <a:p>
            <a:r>
              <a:rPr lang="en-US" sz="4000" dirty="0" smtClean="0">
                <a:solidFill>
                  <a:srgbClr val="FFFFFF"/>
                </a:solidFill>
              </a:rPr>
              <a:t>The molecules of life!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Sooo</a:t>
            </a:r>
            <a:r>
              <a:rPr lang="mr-IN" dirty="0" smtClean="0"/>
              <a:t>…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dirty="0" smtClean="0"/>
              <a:t>  </a:t>
            </a:r>
            <a:r>
              <a:rPr lang="en-US" sz="4400" b="1" i="1" dirty="0" smtClean="0"/>
              <a:t>What are organic molecules!?</a:t>
            </a:r>
            <a:endParaRPr lang="en-US" sz="4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05064"/>
            <a:ext cx="3537931" cy="269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CA" b="1" dirty="0">
                <a:solidFill>
                  <a:srgbClr val="FFC000"/>
                </a:solidFill>
              </a:rPr>
              <a:t>1.  Carbohydrates</a:t>
            </a:r>
            <a:r>
              <a:rPr lang="en-CA" b="1" dirty="0"/>
              <a:t>	</a:t>
            </a:r>
            <a:r>
              <a:rPr lang="en-CA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CA" b="1" dirty="0">
                <a:solidFill>
                  <a:srgbClr val="14EC47"/>
                </a:solidFill>
              </a:rPr>
              <a:t>2. Lipids    </a:t>
            </a:r>
            <a:r>
              <a:rPr lang="en-CA" b="1" dirty="0">
                <a:solidFill>
                  <a:srgbClr val="002060"/>
                </a:solidFill>
              </a:rPr>
              <a:t>3. Proteins    </a:t>
            </a:r>
            <a:r>
              <a:rPr lang="en-CA" b="1" dirty="0">
                <a:solidFill>
                  <a:schemeClr val="tx2">
                    <a:lumMod val="90000"/>
                  </a:schemeClr>
                </a:solidFill>
              </a:rPr>
              <a:t>4. Nucleic Acids</a:t>
            </a:r>
          </a:p>
          <a:p>
            <a:pPr eaLnBrk="1" hangingPunct="1">
              <a:buFont typeface="Arial" charset="0"/>
              <a:buNone/>
            </a:pPr>
            <a:r>
              <a:rPr lang="en-CA" dirty="0"/>
              <a:t>		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48464" cy="7509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CA" b="1" u="sng" dirty="0">
                <a:solidFill>
                  <a:srgbClr val="C00000"/>
                </a:solidFill>
              </a:rPr>
              <a:t>4 Major Classes of Organic </a:t>
            </a:r>
            <a:r>
              <a:rPr lang="en-CA" b="1" u="sng" dirty="0" smtClean="0">
                <a:solidFill>
                  <a:srgbClr val="C00000"/>
                </a:solidFill>
              </a:rPr>
              <a:t>Molecules:</a:t>
            </a:r>
            <a:endParaRPr lang="en-CA" b="1" u="sng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www.medic.usm.my/~ssu/images/High%20Gl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43724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g.alibaba.com/photo/10909202/Organic_Edible_Oils_And_F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00773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renux.dmed.ed.ac.uk/EdREN/EdRenINFObits/dietimages/prote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278104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scienceprofonline.googlepages.com/dna_cpk_lg_wiki.jpg/dna_cpk_lg_wiki-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213" y="1628800"/>
            <a:ext cx="2184787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7544" y="5013176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These are all examples of large macromolecules! </a:t>
            </a:r>
          </a:p>
          <a:p>
            <a:r>
              <a:rPr lang="en-US" sz="2800" dirty="0" smtClean="0"/>
              <a:t>They are made up of smaller units called “monomers” that join together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5FD4E3-707C-46B2-A4C6-6C04E8219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09256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Condensation (Dehydration) Synthesis reactions BUILD </a:t>
            </a:r>
            <a:r>
              <a:rPr lang="en-US" sz="3200" dirty="0" smtClean="0"/>
              <a:t>macromolecules by joining monomers </a:t>
            </a:r>
            <a:r>
              <a:rPr lang="en-US" sz="3200" dirty="0"/>
              <a:t>and </a:t>
            </a:r>
            <a:r>
              <a:rPr lang="en-US" sz="3200" dirty="0" smtClean="0"/>
              <a:t>releasing water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C3886B3-782E-4C03-96CB-14CC31B6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How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do macromolecules form?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72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797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486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Draw this diagram: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251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Hydrolysis reactions- ADD WATER to break bonds and to separate large macromolecules into smaller units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How do macromolecules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break down?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0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diagram: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298700"/>
            <a:ext cx="8102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I) CARBOHYDRATES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Sugars!</a:t>
            </a:r>
          </a:p>
          <a:p>
            <a:endParaRPr lang="en-US" dirty="0"/>
          </a:p>
          <a:p>
            <a:r>
              <a:rPr lang="en-US" dirty="0" smtClean="0"/>
              <a:t>BRAINSTORM- Why are sugars important?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take a closer look at the first group of macromolecules: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3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1551</TotalTime>
  <Words>475</Words>
  <Application>Microsoft Macintosh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Paper</vt:lpstr>
      <vt:lpstr>PowerPoint Presentation</vt:lpstr>
      <vt:lpstr>Last Class…</vt:lpstr>
      <vt:lpstr>Sooo…   What are organic molecules!?</vt:lpstr>
      <vt:lpstr>4 Major Classes of Organic Molecules:</vt:lpstr>
      <vt:lpstr>How do macromolecules form?</vt:lpstr>
      <vt:lpstr>PowerPoint Presentation</vt:lpstr>
      <vt:lpstr>How do macromolecules break down?</vt:lpstr>
      <vt:lpstr>Draw diagram: </vt:lpstr>
      <vt:lpstr>Let’s take a closer look at the first group of macromolecules:</vt:lpstr>
      <vt:lpstr>Did you know… this drink has 7 teaspoons of sugar!?</vt:lpstr>
      <vt:lpstr>Did you know cell membranes use sugars for cell to cell recognition</vt:lpstr>
      <vt:lpstr>A sugary diet can lead to many health problems…</vt:lpstr>
      <vt:lpstr>Obesity is on the rise…</vt:lpstr>
      <vt:lpstr>PowerPoint Presentation</vt:lpstr>
      <vt:lpstr>Your Mission Today</vt:lpstr>
      <vt:lpstr>I. Carbohydrates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Owner</dc:creator>
  <cp:lastModifiedBy>Vanessa Norris</cp:lastModifiedBy>
  <cp:revision>106</cp:revision>
  <dcterms:created xsi:type="dcterms:W3CDTF">2008-09-16T04:06:50Z</dcterms:created>
  <dcterms:modified xsi:type="dcterms:W3CDTF">2019-09-30T04:29:13Z</dcterms:modified>
</cp:coreProperties>
</file>