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6"/>
          </a:solidFill>
        </a:fill>
      </a:tcStyle>
    </a:wholeTbl>
    <a:band2H>
      <a:tcTxStyle b="def" i="def"/>
      <a:tcStyle>
        <a:tcBdr/>
        <a:fill>
          <a:solidFill>
            <a:srgbClr val="E7EE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BCB"/>
          </a:solidFill>
        </a:fill>
      </a:tcStyle>
    </a:wholeTbl>
    <a:band2H>
      <a:tcTxStyle b="def" i="def"/>
      <a:tcStyle>
        <a:tcBdr/>
        <a:fill>
          <a:solidFill>
            <a:srgbClr val="F5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traight Connector 15"/>
          <p:cNvSpPr/>
          <p:nvPr/>
        </p:nvSpPr>
        <p:spPr>
          <a:xfrm flipH="1">
            <a:off x="8228011" y="8466"/>
            <a:ext cx="3810001" cy="3810002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Straight Connector 16"/>
          <p:cNvSpPr/>
          <p:nvPr/>
        </p:nvSpPr>
        <p:spPr>
          <a:xfrm flipH="1">
            <a:off x="6108170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Straight Connector 18"/>
          <p:cNvSpPr/>
          <p:nvPr/>
        </p:nvSpPr>
        <p:spPr>
          <a:xfrm flipH="1">
            <a:off x="7235824" y="228600"/>
            <a:ext cx="4953001" cy="4953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traight Connector 20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traight Connector 22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Picture Placeholder 2"/>
          <p:cNvSpPr/>
          <p:nvPr>
            <p:ph type="pic" idx="21"/>
          </p:nvPr>
        </p:nvSpPr>
        <p:spPr>
          <a:xfrm>
            <a:off x="685799" y="533400"/>
            <a:ext cx="10818814" cy="31242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914402" y="3843866"/>
            <a:ext cx="8304211" cy="45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684212" y="4114800"/>
            <a:ext cx="8535989" cy="1879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sz="quarter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2"/>
          <p:cNvSpPr/>
          <p:nvPr>
            <p:ph type="body" sz="quarter" idx="21"/>
          </p:nvPr>
        </p:nvSpPr>
        <p:spPr>
          <a:xfrm>
            <a:off x="684212" y="4301066"/>
            <a:ext cx="8534401" cy="168486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5" name="TextBox 13"/>
          <p:cNvSpPr txBox="1"/>
          <p:nvPr/>
        </p:nvSpPr>
        <p:spPr>
          <a:xfrm>
            <a:off x="577532" y="436589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6" name="TextBox 14"/>
          <p:cNvSpPr txBox="1"/>
          <p:nvPr/>
        </p:nvSpPr>
        <p:spPr>
          <a:xfrm>
            <a:off x="10331131" y="2392968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xfrm>
            <a:off x="684212" y="3429000"/>
            <a:ext cx="8534401" cy="16974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684210" y="5132980"/>
            <a:ext cx="8535991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1141412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684212" y="3928533"/>
            <a:ext cx="8534401" cy="104986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 sz="2400">
                <a:solidFill>
                  <a:srgbClr val="FFFFFF"/>
                </a:solidFill>
              </a:defRPr>
            </a:lvl1pPr>
            <a:lvl2pPr marL="838200" indent="-381000">
              <a:buClrTx/>
              <a:defRPr cap="all" sz="2400">
                <a:solidFill>
                  <a:srgbClr val="FFFFFF"/>
                </a:solidFill>
              </a:defRPr>
            </a:lvl2pPr>
            <a:lvl3pPr marL="1343025" indent="-428625">
              <a:buClrTx/>
              <a:defRPr cap="all" sz="2400">
                <a:solidFill>
                  <a:srgbClr val="FFFFFF"/>
                </a:solidFill>
              </a:defRPr>
            </a:lvl3pPr>
            <a:lvl4pPr marL="1665514" indent="-293914">
              <a:buClrTx/>
              <a:defRPr cap="all" sz="2400">
                <a:solidFill>
                  <a:srgbClr val="FFFFFF"/>
                </a:solidFill>
              </a:defRPr>
            </a:lvl4pPr>
            <a:lvl5pPr marL="2122714" indent="-293914">
              <a:buClrTx/>
              <a:defRPr cap="all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ext Placeholder 2"/>
          <p:cNvSpPr/>
          <p:nvPr>
            <p:ph type="body" sz="quarter" idx="2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46" name="TextBox 10"/>
          <p:cNvSpPr txBox="1"/>
          <p:nvPr/>
        </p:nvSpPr>
        <p:spPr>
          <a:xfrm>
            <a:off x="577532" y="436589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7" name="TextBox 11"/>
          <p:cNvSpPr txBox="1"/>
          <p:nvPr/>
        </p:nvSpPr>
        <p:spPr>
          <a:xfrm>
            <a:off x="10331131" y="2392968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quarter" idx="1"/>
          </p:nvPr>
        </p:nvSpPr>
        <p:spPr>
          <a:xfrm>
            <a:off x="684212" y="3928533"/>
            <a:ext cx="8534401" cy="83820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 sz="2400">
                <a:solidFill>
                  <a:srgbClr val="FFFFFF"/>
                </a:solidFill>
              </a:defRPr>
            </a:lvl1pPr>
            <a:lvl2pPr marL="838200" indent="-381000">
              <a:buClrTx/>
              <a:defRPr cap="all" sz="2400">
                <a:solidFill>
                  <a:srgbClr val="FFFFFF"/>
                </a:solidFill>
              </a:defRPr>
            </a:lvl2pPr>
            <a:lvl3pPr marL="1343025" indent="-428625">
              <a:buClrTx/>
              <a:defRPr cap="all" sz="2400">
                <a:solidFill>
                  <a:srgbClr val="FFFFFF"/>
                </a:solidFill>
              </a:defRPr>
            </a:lvl3pPr>
            <a:lvl4pPr marL="1665514" indent="-293914">
              <a:buClrTx/>
              <a:defRPr cap="all" sz="2400">
                <a:solidFill>
                  <a:srgbClr val="FFFFFF"/>
                </a:solidFill>
              </a:defRPr>
            </a:lvl4pPr>
            <a:lvl5pPr marL="2122714" indent="-293914">
              <a:buClrTx/>
              <a:defRPr cap="all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Text Placeholder 2"/>
          <p:cNvSpPr/>
          <p:nvPr>
            <p:ph type="body" sz="quarter" idx="21"/>
          </p:nvPr>
        </p:nvSpPr>
        <p:spPr>
          <a:xfrm>
            <a:off x="684211" y="4766731"/>
            <a:ext cx="8534401" cy="1227668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684212" y="685800"/>
            <a:ext cx="8534401" cy="36152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84210" y="2006600"/>
            <a:ext cx="8534402" cy="22816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684212" y="4495800"/>
            <a:ext cx="8534401" cy="14986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half" idx="1"/>
          </p:nvPr>
        </p:nvSpPr>
        <p:spPr>
          <a:xfrm>
            <a:off x="684210" y="685800"/>
            <a:ext cx="4937656" cy="36152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972080" y="685800"/>
            <a:ext cx="464978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ext Placeholder 4"/>
          <p:cNvSpPr/>
          <p:nvPr>
            <p:ph type="body" sz="quarter" idx="21"/>
          </p:nvPr>
        </p:nvSpPr>
        <p:spPr>
          <a:xfrm>
            <a:off x="6079066" y="685799"/>
            <a:ext cx="4665134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pP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7085011" y="685800"/>
            <a:ext cx="3657601" cy="1371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half" idx="1"/>
          </p:nvPr>
        </p:nvSpPr>
        <p:spPr>
          <a:xfrm>
            <a:off x="684212" y="685800"/>
            <a:ext cx="5943602" cy="5308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3"/>
          <p:cNvSpPr/>
          <p:nvPr>
            <p:ph type="body" sz="quarter" idx="21"/>
          </p:nvPr>
        </p:nvSpPr>
        <p:spPr>
          <a:xfrm>
            <a:off x="7085011" y="2209799"/>
            <a:ext cx="3657601" cy="20912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4722812" y="1447800"/>
            <a:ext cx="6019801" cy="11430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Picture Placeholder 2"/>
          <p:cNvSpPr/>
          <p:nvPr>
            <p:ph type="pic" sz="quarter" idx="21"/>
          </p:nvPr>
        </p:nvSpPr>
        <p:spPr>
          <a:xfrm>
            <a:off x="989011" y="914400"/>
            <a:ext cx="3280976" cy="45720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4722812" y="2777065"/>
            <a:ext cx="6021388" cy="204893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2"/>
            <a:ext cx="2981858" cy="3208869"/>
            <a:chOff x="0" y="0"/>
            <a:chExt cx="2981857" cy="3208867"/>
          </a:xfrm>
        </p:grpSpPr>
        <p:sp>
          <p:nvSpPr>
            <p:cNvPr id="2" name="Straight Connector 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traight Connector 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traight Connector 9"/>
            <p:cNvSpPr/>
            <p:nvPr/>
          </p:nvSpPr>
          <p:spPr>
            <a:xfrm flipH="1">
              <a:off x="1085322" y="321733"/>
              <a:ext cx="1896536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traight Connector 1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traight Connector 11"/>
            <p:cNvSpPr/>
            <p:nvPr/>
          </p:nvSpPr>
          <p:spPr>
            <a:xfrm flipH="1">
              <a:off x="1711857" y="719667"/>
              <a:ext cx="1270001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10950851" y="5661659"/>
            <a:ext cx="554595" cy="586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3200">
                <a:solidFill>
                  <a:srgbClr val="0A314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ctr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FLEXpectations! </a:t>
            </a:r>
          </a:p>
        </p:txBody>
      </p:sp>
      <p:sp>
        <p:nvSpPr>
          <p:cNvPr id="168" name="Subtitle 2"/>
          <p:cNvSpPr txBox="1"/>
          <p:nvPr>
            <p:ph type="subTitle" sz="quarter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FLEX Time for 2021-2022</a:t>
            </a:r>
          </a:p>
        </p:txBody>
      </p:sp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625" y="2057400"/>
            <a:ext cx="2743201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Title 1"/>
          <p:cNvSpPr txBox="1"/>
          <p:nvPr>
            <p:ph type="title"/>
          </p:nvPr>
        </p:nvSpPr>
        <p:spPr>
          <a:xfrm>
            <a:off x="684211" y="685798"/>
            <a:ext cx="3747112" cy="489204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What is it? </a:t>
            </a:r>
          </a:p>
        </p:txBody>
      </p:sp>
      <p:sp>
        <p:nvSpPr>
          <p:cNvPr id="173" name="Straight Connector 9"/>
          <p:cNvSpPr/>
          <p:nvPr/>
        </p:nvSpPr>
        <p:spPr>
          <a:xfrm flipH="1">
            <a:off x="4650783" y="1532373"/>
            <a:ext cx="1" cy="3198893"/>
          </a:xfrm>
          <a:prstGeom prst="line">
            <a:avLst/>
          </a:prstGeom>
          <a:ln w="19050" cap="rnd">
            <a:solidFill>
              <a:srgbClr val="FFFFFF">
                <a:alpha val="6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Content Placeholder 2"/>
          <p:cNvSpPr txBox="1"/>
          <p:nvPr>
            <p:ph type="body" sz="half" idx="1"/>
          </p:nvPr>
        </p:nvSpPr>
        <p:spPr>
          <a:xfrm>
            <a:off x="4979961" y="685798"/>
            <a:ext cx="6288261" cy="4892042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8:40-9:10 Monday-Friday except with extended FLEX on Collab Days (Beginning in October)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Flexible instructional time designed to support student success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This is your time. Use it wisely!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Title 1"/>
          <p:cNvSpPr txBox="1"/>
          <p:nvPr>
            <p:ph type="title"/>
          </p:nvPr>
        </p:nvSpPr>
        <p:spPr>
          <a:xfrm>
            <a:off x="684211" y="685798"/>
            <a:ext cx="3747112" cy="4892042"/>
          </a:xfrm>
          <a:prstGeom prst="rect">
            <a:avLst/>
          </a:prstGeom>
        </p:spPr>
        <p:txBody>
          <a:bodyPr/>
          <a:lstStyle>
            <a:lvl1pPr algn="r">
              <a:defRPr sz="3300"/>
            </a:lvl1pPr>
          </a:lstStyle>
          <a:p>
            <a:pPr/>
            <a:r>
              <a:t>FLEXpectations </a:t>
            </a:r>
          </a:p>
        </p:txBody>
      </p:sp>
      <p:sp>
        <p:nvSpPr>
          <p:cNvPr id="178" name="Straight Connector 9"/>
          <p:cNvSpPr/>
          <p:nvPr/>
        </p:nvSpPr>
        <p:spPr>
          <a:xfrm flipH="1">
            <a:off x="4650783" y="1532373"/>
            <a:ext cx="1" cy="3198893"/>
          </a:xfrm>
          <a:prstGeom prst="line">
            <a:avLst/>
          </a:prstGeom>
          <a:ln w="19050" cap="rnd">
            <a:solidFill>
              <a:srgbClr val="FFFFFF">
                <a:alpha val="6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4979961" y="685798"/>
            <a:ext cx="6288261" cy="6358532"/>
          </a:xfrm>
          <a:prstGeom prst="rect">
            <a:avLst/>
          </a:prstGeom>
        </p:spPr>
        <p:txBody>
          <a:bodyPr/>
          <a:lstStyle/>
          <a:p>
            <a:pPr marL="274320" indent="-274320" defTabSz="438911">
              <a:spcBef>
                <a:spcPts val="500"/>
              </a:spcBef>
              <a:defRPr sz="2496">
                <a:solidFill>
                  <a:srgbClr val="FFFFFF"/>
                </a:solidFill>
              </a:defRPr>
            </a:pPr>
            <a:r>
              <a:t>FLEX time is designed for student learning and therefore students should be focused on learning during FLEX </a:t>
            </a:r>
          </a:p>
          <a:p>
            <a:pPr marL="274320" indent="-274320" defTabSz="438911">
              <a:spcBef>
                <a:spcPts val="500"/>
              </a:spcBef>
              <a:defRPr sz="2496">
                <a:solidFill>
                  <a:srgbClr val="FFFFFF"/>
                </a:solidFill>
              </a:defRPr>
            </a:pPr>
            <a:r>
              <a:t>Students are expected to be purposeful and deliberate with their use of FLEX time</a:t>
            </a:r>
          </a:p>
          <a:p>
            <a:pPr lvl="1" marL="713231" indent="-274320" defTabSz="438911">
              <a:spcBef>
                <a:spcPts val="500"/>
              </a:spcBef>
              <a:defRPr sz="2496">
                <a:solidFill>
                  <a:srgbClr val="FFFFFF"/>
                </a:solidFill>
              </a:defRPr>
            </a:pPr>
            <a:r>
              <a:t>How will you use FLEX? Have a plan, bring all the learning materials needed </a:t>
            </a:r>
            <a:endParaRPr sz="1727"/>
          </a:p>
          <a:p>
            <a:pPr marL="274320" indent="-274320" defTabSz="438911">
              <a:spcBef>
                <a:spcPts val="500"/>
              </a:spcBef>
              <a:defRPr sz="2496">
                <a:solidFill>
                  <a:srgbClr val="FFFFFF"/>
                </a:solidFill>
              </a:defRPr>
            </a:pPr>
            <a:r>
              <a:t>FLEX time is NOT "hang out" time. As students enter the building during FLEX time they should move to a learning space and will be asked to do so. </a:t>
            </a:r>
          </a:p>
          <a:p>
            <a:pPr marL="274320" indent="-274320" defTabSz="438911">
              <a:spcBef>
                <a:spcPts val="500"/>
              </a:spcBef>
              <a:defRPr sz="1919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nip Diagonal Corner Rectangle 21"/>
          <p:cNvSpPr/>
          <p:nvPr/>
        </p:nvSpPr>
        <p:spPr>
          <a:xfrm>
            <a:off x="0" y="-3"/>
            <a:ext cx="8129873" cy="6858004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8" name="Group 25"/>
          <p:cNvGrpSpPr/>
          <p:nvPr/>
        </p:nvGrpSpPr>
        <p:grpSpPr>
          <a:xfrm>
            <a:off x="9206969" y="2963332"/>
            <a:ext cx="2981858" cy="3208869"/>
            <a:chOff x="0" y="0"/>
            <a:chExt cx="2981857" cy="3208867"/>
          </a:xfrm>
        </p:grpSpPr>
        <p:sp>
          <p:nvSpPr>
            <p:cNvPr id="183" name="Straight Connector 26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Straight Connector 27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Straight Connector 28"/>
            <p:cNvSpPr/>
            <p:nvPr/>
          </p:nvSpPr>
          <p:spPr>
            <a:xfrm flipH="1">
              <a:off x="1085322" y="321733"/>
              <a:ext cx="1896536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Straight Connector 29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Straight Connector 30"/>
            <p:cNvSpPr/>
            <p:nvPr/>
          </p:nvSpPr>
          <p:spPr>
            <a:xfrm flipH="1">
              <a:off x="1711857" y="719667"/>
              <a:ext cx="1270001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684211" y="64405"/>
            <a:ext cx="10008915" cy="6183255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If a room is full students must go to a different classroom.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Students should only be meeting with teachers they have for Semester 1.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Students will be able to use the Library Learning Commons during FLEX time but must meet the expectations of the Learning  Commons.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FLEX may be used to offer some assemblies or for </a:t>
            </a:r>
          </a:p>
          <a:p>
            <a:pPr marL="0" indent="0">
              <a:buSzTx/>
              <a:buFont typeface="Wingdings 3"/>
              <a:buNone/>
              <a:defRPr sz="2800">
                <a:solidFill>
                  <a:srgbClr val="FFFFFF"/>
                </a:solidFill>
              </a:defRPr>
            </a:pPr>
            <a:r>
              <a:t>CLC and students will be expected to attend.  </a:t>
            </a:r>
          </a:p>
          <a:p>
            <a:pPr>
              <a:defRPr sz="2800">
                <a:solidFill>
                  <a:srgbClr val="FFFFFF"/>
                </a:solidFill>
              </a:defRPr>
            </a:pPr>
          </a:p>
        </p:txBody>
      </p:sp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873" y="3968355"/>
            <a:ext cx="3113058" cy="2893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nip Diagonal Corner Rectangle 21"/>
          <p:cNvSpPr/>
          <p:nvPr/>
        </p:nvSpPr>
        <p:spPr>
          <a:xfrm>
            <a:off x="0" y="-3"/>
            <a:ext cx="8129873" cy="6858004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9" name="Group 18"/>
          <p:cNvGrpSpPr/>
          <p:nvPr/>
        </p:nvGrpSpPr>
        <p:grpSpPr>
          <a:xfrm>
            <a:off x="9206969" y="2963332"/>
            <a:ext cx="2981858" cy="3208869"/>
            <a:chOff x="0" y="0"/>
            <a:chExt cx="2981857" cy="3208867"/>
          </a:xfrm>
        </p:grpSpPr>
        <p:sp>
          <p:nvSpPr>
            <p:cNvPr id="194" name="Straight Connector 19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traight Connector 20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traight Connector 21"/>
            <p:cNvSpPr/>
            <p:nvPr/>
          </p:nvSpPr>
          <p:spPr>
            <a:xfrm flipH="1">
              <a:off x="1085322" y="321733"/>
              <a:ext cx="1896536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traight Connector 22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traight Connector 23"/>
            <p:cNvSpPr/>
            <p:nvPr/>
          </p:nvSpPr>
          <p:spPr>
            <a:xfrm flipH="1">
              <a:off x="1711857" y="719667"/>
              <a:ext cx="1270001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0" name="Content Placeholder 2"/>
          <p:cNvSpPr txBox="1"/>
          <p:nvPr>
            <p:ph type="body" idx="1"/>
          </p:nvPr>
        </p:nvSpPr>
        <p:spPr>
          <a:xfrm>
            <a:off x="684211" y="351953"/>
            <a:ext cx="10387640" cy="4588822"/>
          </a:xfrm>
          <a:prstGeom prst="rect">
            <a:avLst/>
          </a:prstGeom>
        </p:spPr>
        <p:txBody>
          <a:bodyPr/>
          <a:lstStyle/>
          <a:p>
            <a:pPr marL="457200" indent="-457200">
              <a:buChar char="➢"/>
              <a:defRPr sz="2800">
                <a:solidFill>
                  <a:srgbClr val="FFFFFF"/>
                </a:solidFill>
              </a:defRPr>
            </a:pPr>
            <a:r>
              <a:t>Only students currently enrolled in PHE will be able to use PHE spaces during FLEX. </a:t>
            </a:r>
          </a:p>
          <a:p>
            <a:pPr marL="457200" indent="-457200">
              <a:buChar char="➢"/>
              <a:defRPr sz="2800">
                <a:solidFill>
                  <a:srgbClr val="FFFFFF"/>
                </a:solidFill>
              </a:defRPr>
            </a:pPr>
            <a:r>
              <a:t>PHE will post schedule of availability and specific sports that will take place during FLEX time. </a:t>
            </a:r>
          </a:p>
          <a:p>
            <a:pPr marL="457200" indent="-457200">
              <a:buChar char="➢"/>
              <a:defRPr sz="2800">
                <a:solidFill>
                  <a:srgbClr val="FFFFFF"/>
                </a:solidFill>
              </a:defRPr>
            </a:pPr>
            <a:r>
              <a:t>PHE teachers will work through specific criteria with their classes</a:t>
            </a:r>
          </a:p>
          <a:p>
            <a:pPr lvl="1" marL="742950" indent="-285750">
              <a:defRPr sz="2800">
                <a:solidFill>
                  <a:srgbClr val="FFFFFF"/>
                </a:solidFill>
              </a:defRPr>
            </a:pPr>
            <a:r>
              <a:t>Students must wear non marking shoes at a minimum and follow PHE guidelines. </a:t>
            </a:r>
            <a:endParaRPr sz="1800"/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583" y="3983968"/>
            <a:ext cx="3319538" cy="2766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Title 1"/>
          <p:cNvSpPr txBox="1"/>
          <p:nvPr>
            <p:ph type="title"/>
          </p:nvPr>
        </p:nvSpPr>
        <p:spPr>
          <a:xfrm>
            <a:off x="684211" y="125083"/>
            <a:ext cx="3747112" cy="319551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What CAN I DO FLEX time? </a:t>
            </a:r>
          </a:p>
        </p:txBody>
      </p:sp>
      <p:sp>
        <p:nvSpPr>
          <p:cNvPr id="205" name="Straight Connector 9"/>
          <p:cNvSpPr/>
          <p:nvPr/>
        </p:nvSpPr>
        <p:spPr>
          <a:xfrm flipH="1">
            <a:off x="4650783" y="1532373"/>
            <a:ext cx="1" cy="3198893"/>
          </a:xfrm>
          <a:prstGeom prst="line">
            <a:avLst/>
          </a:prstGeom>
          <a:ln w="19050" cap="rnd">
            <a:solidFill>
              <a:srgbClr val="FFFFFF">
                <a:alpha val="6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4979961" y="685798"/>
            <a:ext cx="6288261" cy="6171626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Get extra support from your current teachers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Extending your learning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Make up missed work and or assessments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Work on group projects, meet with clubs 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MAKE GOOD DECISIONS and USE THIS TIME! </a:t>
            </a:r>
          </a:p>
          <a:p>
            <a:pPr marL="0" indent="0">
              <a:buSzTx/>
              <a:buFont typeface="Wingdings 3"/>
              <a:buNone/>
              <a:defRPr sz="2800">
                <a:solidFill>
                  <a:srgbClr val="FFFFFF"/>
                </a:solidFill>
              </a:defRPr>
            </a:pPr>
          </a:p>
        </p:txBody>
      </p:sp>
      <p:pic>
        <p:nvPicPr>
          <p:cNvPr id="2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777" y="2618019"/>
            <a:ext cx="4741653" cy="3893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lice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lice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