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2" r:id="rId3"/>
    <p:sldId id="273" r:id="rId4"/>
    <p:sldId id="271" r:id="rId5"/>
    <p:sldId id="257" r:id="rId6"/>
    <p:sldId id="270" r:id="rId7"/>
    <p:sldId id="260" r:id="rId8"/>
    <p:sldId id="259" r:id="rId9"/>
    <p:sldId id="269" r:id="rId10"/>
    <p:sldId id="262" r:id="rId11"/>
    <p:sldId id="261" r:id="rId12"/>
    <p:sldId id="258" r:id="rId13"/>
    <p:sldId id="264" r:id="rId14"/>
    <p:sldId id="263" r:id="rId15"/>
    <p:sldId id="265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Culture: General Frameworks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Adapted from Heather Tobe (Douglas College)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0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Yang Liu, </a:t>
            </a:r>
            <a:br>
              <a:rPr lang="en-CA" dirty="0" smtClean="0"/>
            </a:br>
            <a:r>
              <a:rPr lang="en-CA" dirty="0" smtClean="0"/>
              <a:t>“East meets West”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The Boss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913" y="1313053"/>
            <a:ext cx="8445500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Yang Liu, </a:t>
            </a:r>
            <a:br>
              <a:rPr lang="en-CA" dirty="0" smtClean="0"/>
            </a:br>
            <a:r>
              <a:rPr lang="en-CA" dirty="0" smtClean="0"/>
              <a:t>“East Meets West”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Complexity of self-expression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700" y="1268603"/>
            <a:ext cx="8623300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Indirect Communication </a:t>
            </a:r>
            <a:br>
              <a:rPr lang="en-CA" sz="3200" dirty="0" smtClean="0"/>
            </a:br>
            <a:r>
              <a:rPr lang="en-CA" sz="3200" dirty="0" smtClean="0"/>
              <a:t>vs </a:t>
            </a:r>
            <a:br>
              <a:rPr lang="en-CA" sz="3200" dirty="0" smtClean="0"/>
            </a:br>
            <a:r>
              <a:rPr lang="en-CA" sz="3200" dirty="0" smtClean="0"/>
              <a:t>Direct Communication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Indirect Communication</a:t>
            </a:r>
          </a:p>
          <a:p>
            <a:pPr lvl="1"/>
            <a:r>
              <a:rPr lang="en-CA" dirty="0" smtClean="0"/>
              <a:t>Context is very important</a:t>
            </a:r>
          </a:p>
          <a:p>
            <a:pPr lvl="1"/>
            <a:r>
              <a:rPr lang="en-CA" dirty="0" smtClean="0"/>
              <a:t>Communication through gesture, body language, implication</a:t>
            </a:r>
          </a:p>
          <a:p>
            <a:pPr lvl="1"/>
            <a:r>
              <a:rPr lang="en-CA" dirty="0" smtClean="0"/>
              <a:t>Prefer not to offend</a:t>
            </a:r>
          </a:p>
          <a:p>
            <a:pPr lvl="1"/>
            <a:r>
              <a:rPr lang="en-CA" dirty="0" smtClean="0"/>
              <a:t>Responsibility is with listener to understand</a:t>
            </a:r>
          </a:p>
          <a:p>
            <a:endParaRPr lang="en-CA" dirty="0" smtClean="0"/>
          </a:p>
          <a:p>
            <a:r>
              <a:rPr lang="en-CA" dirty="0" smtClean="0"/>
              <a:t>Direct Communication</a:t>
            </a:r>
          </a:p>
          <a:p>
            <a:pPr lvl="1"/>
            <a:r>
              <a:rPr lang="en-CA" dirty="0" smtClean="0"/>
              <a:t>Communication is through the words someone says</a:t>
            </a:r>
          </a:p>
          <a:p>
            <a:pPr lvl="1"/>
            <a:r>
              <a:rPr lang="en-CA" dirty="0" smtClean="0"/>
              <a:t>Context is not very important</a:t>
            </a:r>
          </a:p>
          <a:p>
            <a:pPr lvl="1"/>
            <a:r>
              <a:rPr lang="en-CA" dirty="0" smtClean="0"/>
              <a:t>Comfortable with bluntness/conflict</a:t>
            </a:r>
          </a:p>
          <a:p>
            <a:pPr lvl="1"/>
            <a:r>
              <a:rPr lang="en-CA" dirty="0" smtClean="0"/>
              <a:t>Responsibility is with speaker to be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Yang Liu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“Connections and Contacts”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613" y="1393126"/>
            <a:ext cx="8182628" cy="40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 Focus </a:t>
            </a:r>
            <a:br>
              <a:rPr lang="en-CA" dirty="0" smtClean="0"/>
            </a:br>
            <a:r>
              <a:rPr lang="en-CA" dirty="0" smtClean="0"/>
              <a:t>vs</a:t>
            </a:r>
            <a:br>
              <a:rPr lang="en-CA" dirty="0" smtClean="0"/>
            </a:br>
            <a:r>
              <a:rPr lang="en-CA" dirty="0" smtClean="0"/>
              <a:t>Task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Relationship</a:t>
            </a:r>
          </a:p>
          <a:p>
            <a:pPr lvl="1"/>
            <a:r>
              <a:rPr lang="en-CA" dirty="0" smtClean="0"/>
              <a:t>Trust is formed through relationship building</a:t>
            </a:r>
          </a:p>
          <a:p>
            <a:pPr lvl="1"/>
            <a:r>
              <a:rPr lang="en-CA" dirty="0" smtClean="0"/>
              <a:t>Greetings and social time comes before doing business</a:t>
            </a:r>
          </a:p>
          <a:p>
            <a:pPr lvl="1"/>
            <a:r>
              <a:rPr lang="en-CA" dirty="0" smtClean="0"/>
              <a:t>May not say “no”</a:t>
            </a:r>
          </a:p>
          <a:p>
            <a:r>
              <a:rPr lang="en-CA" dirty="0" smtClean="0"/>
              <a:t>Task</a:t>
            </a:r>
          </a:p>
          <a:p>
            <a:pPr lvl="1"/>
            <a:r>
              <a:rPr lang="en-CA" dirty="0" smtClean="0"/>
              <a:t>Trust is formed through success on a task</a:t>
            </a:r>
          </a:p>
          <a:p>
            <a:pPr lvl="1"/>
            <a:r>
              <a:rPr lang="en-CA" dirty="0" smtClean="0"/>
              <a:t>Success is measured through achievements</a:t>
            </a:r>
          </a:p>
          <a:p>
            <a:pPr lvl="1"/>
            <a:r>
              <a:rPr lang="en-CA" dirty="0" smtClean="0"/>
              <a:t>Social interactions not a big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Universalism vs</a:t>
            </a:r>
            <a:br>
              <a:rPr lang="en-CA" dirty="0" smtClean="0"/>
            </a:br>
            <a:r>
              <a:rPr lang="en-CA" dirty="0" smtClean="0"/>
              <a:t>Particularism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Universalism</a:t>
            </a:r>
            <a:endParaRPr lang="en-CA" dirty="0"/>
          </a:p>
          <a:p>
            <a:pPr lvl="1"/>
            <a:r>
              <a:rPr lang="en-CA" dirty="0" smtClean="0"/>
              <a:t>The same rules should apply to everyone</a:t>
            </a:r>
            <a:endParaRPr lang="en-CA" dirty="0"/>
          </a:p>
          <a:p>
            <a:pPr lvl="1"/>
            <a:r>
              <a:rPr lang="en-CA" dirty="0" smtClean="0"/>
              <a:t>Focus more on rules than relationships</a:t>
            </a:r>
            <a:endParaRPr lang="en-CA" dirty="0"/>
          </a:p>
          <a:p>
            <a:pPr lvl="1"/>
            <a:r>
              <a:rPr lang="en-CA" dirty="0" smtClean="0"/>
              <a:t>A trustworthy person honours the rules </a:t>
            </a:r>
            <a:endParaRPr lang="en-CA" dirty="0"/>
          </a:p>
          <a:p>
            <a:r>
              <a:rPr lang="en-CA" dirty="0" smtClean="0"/>
              <a:t>Particularism</a:t>
            </a:r>
            <a:endParaRPr lang="en-CA" dirty="0"/>
          </a:p>
          <a:p>
            <a:pPr lvl="1"/>
            <a:r>
              <a:rPr lang="en-CA" dirty="0" smtClean="0"/>
              <a:t>Different people and relationships require different responses</a:t>
            </a:r>
            <a:endParaRPr lang="en-CA" dirty="0"/>
          </a:p>
          <a:p>
            <a:pPr lvl="1"/>
            <a:r>
              <a:rPr lang="en-CA" dirty="0" smtClean="0"/>
              <a:t>Rules are thought of as flexible and changeable</a:t>
            </a:r>
          </a:p>
          <a:p>
            <a:pPr lvl="1"/>
            <a:r>
              <a:rPr lang="en-CA" dirty="0" smtClean="0"/>
              <a:t>There are several perspectives on reality or an event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Yang Liu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3200" dirty="0" smtClean="0"/>
              <a:t>“Independent vs Interdependent”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694" y="1256601"/>
            <a:ext cx="8671306" cy="43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Any conclusions?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frameworks are a part of shaping how people think and behave</a:t>
            </a:r>
          </a:p>
          <a:p>
            <a:r>
              <a:rPr lang="en-CA" dirty="0" smtClean="0"/>
              <a:t>There is lots of individual variation within cultures</a:t>
            </a:r>
          </a:p>
          <a:p>
            <a:r>
              <a:rPr lang="en-CA" dirty="0" smtClean="0"/>
              <a:t>To be good global citizens, we need to understand how people may behave and communicate differently depending on their culture of origin</a:t>
            </a:r>
          </a:p>
          <a:p>
            <a:r>
              <a:rPr lang="en-CA" dirty="0" smtClean="0"/>
              <a:t>Different frameworks probably have different strengths in different situations. Markus and Conner (in </a:t>
            </a:r>
            <a:r>
              <a:rPr lang="en-CA" i="1" dirty="0" smtClean="0"/>
              <a:t>Clash</a:t>
            </a:r>
            <a:r>
              <a:rPr lang="en-CA" dirty="0" smtClean="0"/>
              <a:t>) argue that we should all strengthen both our independent and interdependent selves, for different circumstances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 – </a:t>
            </a:r>
            <a:r>
              <a:rPr lang="en-CA" u="sng" dirty="0" smtClean="0"/>
              <a:t>The Giver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The Giver </a:t>
            </a:r>
            <a:r>
              <a:rPr lang="en-CA" dirty="0" smtClean="0"/>
              <a:t> is a </a:t>
            </a:r>
            <a:r>
              <a:rPr lang="en-CA" dirty="0" err="1" smtClean="0"/>
              <a:t>childrens</a:t>
            </a:r>
            <a:r>
              <a:rPr lang="en-CA" dirty="0" smtClean="0"/>
              <a:t>’ novel set in a dystopian future. According to the back of the book:</a:t>
            </a:r>
          </a:p>
          <a:p>
            <a:endParaRPr lang="en-CA" u="sng" dirty="0"/>
          </a:p>
          <a:p>
            <a:pPr lvl="1"/>
            <a:r>
              <a:rPr lang="en-CA" i="1" dirty="0" smtClean="0"/>
              <a:t>Jonas’s world is perfect. Everything is under control. There is no war or fear or pain. There are no choices. Every person is assigned a role in the community. </a:t>
            </a:r>
          </a:p>
          <a:p>
            <a:pPr lvl="1"/>
            <a:endParaRPr lang="en-CA" i="1" dirty="0"/>
          </a:p>
          <a:p>
            <a:pPr lvl="1"/>
            <a:endParaRPr lang="en-CA" i="1" dirty="0"/>
          </a:p>
          <a:p>
            <a:pPr marL="502920" lvl="1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We will explore these cultural frameworks by discussing parts of the story – the values that Jonas’s community is formed based on, and the values that he learns about. </a:t>
            </a:r>
          </a:p>
        </p:txBody>
      </p:sp>
    </p:spTree>
    <p:extLst>
      <p:ext uri="{BB962C8B-B14F-4D97-AF65-F5344CB8AC3E}">
        <p14:creationId xmlns:p14="http://schemas.microsoft.com/office/powerpoint/2010/main" val="322905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Individualism vs Collectivism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398" t="6038" r="2130" b="4817"/>
          <a:stretch/>
        </p:blipFill>
        <p:spPr>
          <a:xfrm>
            <a:off x="3200400" y="365760"/>
            <a:ext cx="8343900" cy="587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792" y="2011680"/>
            <a:ext cx="239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Collectivist</a:t>
            </a:r>
          </a:p>
          <a:p>
            <a:pPr algn="ctr"/>
            <a:r>
              <a:rPr lang="en-CA" sz="3200" dirty="0"/>
              <a:t>Vs.</a:t>
            </a:r>
          </a:p>
          <a:p>
            <a:pPr algn="ctr"/>
            <a:r>
              <a:rPr lang="en-CA" sz="3200" dirty="0"/>
              <a:t>Individualist</a:t>
            </a:r>
          </a:p>
        </p:txBody>
      </p:sp>
    </p:spTree>
    <p:extLst>
      <p:ext uri="{BB962C8B-B14F-4D97-AF65-F5344CB8AC3E}">
        <p14:creationId xmlns:p14="http://schemas.microsoft.com/office/powerpoint/2010/main" val="39572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47" y="182879"/>
            <a:ext cx="10058400" cy="691102"/>
          </a:xfrm>
        </p:spPr>
        <p:txBody>
          <a:bodyPr>
            <a:normAutofit/>
          </a:bodyPr>
          <a:lstStyle/>
          <a:p>
            <a:r>
              <a:rPr lang="en-CA" dirty="0"/>
              <a:t>For example: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00" t="12265" r="19692" b="17136"/>
          <a:stretch/>
        </p:blipFill>
        <p:spPr>
          <a:xfrm>
            <a:off x="886932" y="873980"/>
            <a:ext cx="10437559" cy="58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Time </a:t>
            </a:r>
            <a:br>
              <a:rPr lang="en-CA" dirty="0" smtClean="0"/>
            </a:br>
            <a:r>
              <a:rPr lang="en-CA" dirty="0" smtClean="0"/>
              <a:t>vs</a:t>
            </a:r>
            <a:br>
              <a:rPr lang="en-CA" dirty="0" smtClean="0"/>
            </a:br>
            <a:r>
              <a:rPr lang="en-CA" dirty="0" smtClean="0"/>
              <a:t>Flexible Time and Cyclical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Linear Time</a:t>
            </a:r>
          </a:p>
          <a:p>
            <a:pPr lvl="1"/>
            <a:r>
              <a:rPr lang="en-CA" dirty="0" smtClean="0"/>
              <a:t>Time moves constantly forward; future is important</a:t>
            </a:r>
          </a:p>
          <a:p>
            <a:pPr lvl="1"/>
            <a:r>
              <a:rPr lang="en-CA" dirty="0" smtClean="0"/>
              <a:t>Schedules and punctuality is important</a:t>
            </a:r>
          </a:p>
          <a:p>
            <a:pPr lvl="1"/>
            <a:r>
              <a:rPr lang="en-CA" dirty="0" smtClean="0"/>
              <a:t>Time at work = success</a:t>
            </a:r>
          </a:p>
          <a:p>
            <a:pPr lvl="1"/>
            <a:r>
              <a:rPr lang="en-CA" dirty="0" smtClean="0"/>
              <a:t>Best to do one thing at a time</a:t>
            </a:r>
          </a:p>
          <a:p>
            <a:r>
              <a:rPr lang="en-CA" dirty="0" smtClean="0"/>
              <a:t>Flexible Time</a:t>
            </a:r>
          </a:p>
          <a:p>
            <a:pPr lvl="1"/>
            <a:r>
              <a:rPr lang="en-CA" dirty="0" smtClean="0"/>
              <a:t>Present more important than future</a:t>
            </a:r>
          </a:p>
          <a:p>
            <a:pPr lvl="1"/>
            <a:r>
              <a:rPr lang="en-CA" dirty="0" smtClean="0"/>
              <a:t>Do many things at the same time</a:t>
            </a:r>
          </a:p>
          <a:p>
            <a:pPr lvl="1"/>
            <a:r>
              <a:rPr lang="en-CA" dirty="0" smtClean="0"/>
              <a:t>Schedules and punctuality are not important</a:t>
            </a:r>
          </a:p>
          <a:p>
            <a:pPr lvl="1"/>
            <a:r>
              <a:rPr lang="en-CA" dirty="0" smtClean="0"/>
              <a:t>Use of time shaped by activity or people involved</a:t>
            </a:r>
          </a:p>
          <a:p>
            <a:pPr marL="502920" lvl="1" indent="0">
              <a:buNone/>
            </a:pPr>
            <a:endParaRPr lang="en-CA" dirty="0"/>
          </a:p>
          <a:p>
            <a:pPr marL="502920" lvl="1" indent="0">
              <a:buNone/>
            </a:pPr>
            <a:r>
              <a:rPr lang="en-CA" dirty="0" smtClean="0"/>
              <a:t>Cyclical time = focus on things that happen over and over again</a:t>
            </a:r>
          </a:p>
        </p:txBody>
      </p:sp>
    </p:spTree>
    <p:extLst>
      <p:ext uri="{BB962C8B-B14F-4D97-AF65-F5344CB8AC3E}">
        <p14:creationId xmlns:p14="http://schemas.microsoft.com/office/powerpoint/2010/main" val="234084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20" y="254967"/>
            <a:ext cx="8755954" cy="6348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342" y="2044005"/>
            <a:ext cx="223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/>
              <a:t>Monocrhonic</a:t>
            </a:r>
            <a:endParaRPr lang="en-CA" sz="2800" dirty="0"/>
          </a:p>
          <a:p>
            <a:pPr algn="ctr"/>
            <a:r>
              <a:rPr lang="en-CA" sz="2800" dirty="0"/>
              <a:t>Vs.</a:t>
            </a:r>
          </a:p>
          <a:p>
            <a:pPr algn="ctr"/>
            <a:r>
              <a:rPr lang="en-CA" sz="2800" dirty="0" err="1"/>
              <a:t>Polychronic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7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Yang Liu, “East Meets West”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Attitude towards punctuality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413" y="1123837"/>
            <a:ext cx="8318500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Egalitarian vs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Egalitarian (Low power </a:t>
            </a:r>
            <a:r>
              <a:rPr lang="en-CA" dirty="0"/>
              <a:t>d</a:t>
            </a:r>
            <a:r>
              <a:rPr lang="en-CA" dirty="0" smtClean="0"/>
              <a:t>istance)</a:t>
            </a:r>
          </a:p>
          <a:p>
            <a:pPr lvl="1"/>
            <a:r>
              <a:rPr lang="en-CA" dirty="0" smtClean="0"/>
              <a:t>People should be thought of as equals</a:t>
            </a:r>
          </a:p>
          <a:p>
            <a:pPr lvl="1"/>
            <a:r>
              <a:rPr lang="en-CA" dirty="0" smtClean="0"/>
              <a:t>People should direct their own choices and activities</a:t>
            </a:r>
          </a:p>
          <a:p>
            <a:pPr lvl="1"/>
            <a:r>
              <a:rPr lang="en-CA" dirty="0" smtClean="0"/>
              <a:t>Prefer less formality</a:t>
            </a:r>
          </a:p>
          <a:p>
            <a:pPr lvl="1"/>
            <a:r>
              <a:rPr lang="en-CA" dirty="0" smtClean="0"/>
              <a:t>People in power should be challenged</a:t>
            </a:r>
          </a:p>
          <a:p>
            <a:r>
              <a:rPr lang="en-CA" dirty="0" smtClean="0"/>
              <a:t>Hierarchy (High power distance)</a:t>
            </a:r>
          </a:p>
          <a:p>
            <a:pPr lvl="1"/>
            <a:r>
              <a:rPr lang="en-CA" dirty="0" smtClean="0"/>
              <a:t>People should take direction from above</a:t>
            </a:r>
          </a:p>
          <a:p>
            <a:pPr lvl="1"/>
            <a:r>
              <a:rPr lang="en-CA" dirty="0" smtClean="0"/>
              <a:t>Don’t challenge people in power</a:t>
            </a:r>
          </a:p>
          <a:p>
            <a:pPr lvl="1"/>
            <a:r>
              <a:rPr lang="en-CA" dirty="0" smtClean="0"/>
              <a:t>Prefer rules about behaviour and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3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69" y="477660"/>
            <a:ext cx="7805572" cy="5854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769239"/>
            <a:ext cx="3601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High Power Distance</a:t>
            </a:r>
          </a:p>
          <a:p>
            <a:pPr algn="ctr"/>
            <a:r>
              <a:rPr lang="en-CA" sz="3600" dirty="0"/>
              <a:t>Vs.</a:t>
            </a:r>
          </a:p>
          <a:p>
            <a:pPr algn="ctr"/>
            <a:r>
              <a:rPr lang="en-CA" sz="3600" dirty="0"/>
              <a:t>Low Power Distance</a:t>
            </a:r>
          </a:p>
        </p:txBody>
      </p:sp>
    </p:spTree>
    <p:extLst>
      <p:ext uri="{BB962C8B-B14F-4D97-AF65-F5344CB8AC3E}">
        <p14:creationId xmlns:p14="http://schemas.microsoft.com/office/powerpoint/2010/main" val="13854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486</TotalTime>
  <Words>489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 2</vt:lpstr>
      <vt:lpstr>Frame</vt:lpstr>
      <vt:lpstr>Culture: General Frameworks</vt:lpstr>
      <vt:lpstr>Individualism vs Collectivism</vt:lpstr>
      <vt:lpstr>PowerPoint Presentation</vt:lpstr>
      <vt:lpstr>For example:</vt:lpstr>
      <vt:lpstr>Linear Time  vs Flexible Time and Cyclical Time</vt:lpstr>
      <vt:lpstr>PowerPoint Presentation</vt:lpstr>
      <vt:lpstr>Yang Liu, “East Meets West”  Attitude towards punctuality</vt:lpstr>
      <vt:lpstr>Egalitarian vs Hierarchy</vt:lpstr>
      <vt:lpstr>PowerPoint Presentation</vt:lpstr>
      <vt:lpstr>Yang Liu,  “East meets West”  The Boss</vt:lpstr>
      <vt:lpstr>Yang Liu,  “East Meets West”  Complexity of self-expression</vt:lpstr>
      <vt:lpstr>Indirect Communication  vs  Direct Communication</vt:lpstr>
      <vt:lpstr>Yang Liu  “Connections and Contacts”</vt:lpstr>
      <vt:lpstr>Relationship Focus  vs Task Focus</vt:lpstr>
      <vt:lpstr>Universalism vs Particularism</vt:lpstr>
      <vt:lpstr>Yang Liu  “Independent vs Interdependent”  </vt:lpstr>
      <vt:lpstr>Any conclusions?</vt:lpstr>
      <vt:lpstr>Case Study – The Giver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Culture: General Frameworks</dc:title>
  <dc:creator>Alison Atkinson</dc:creator>
  <cp:lastModifiedBy>Alison Atkinson</cp:lastModifiedBy>
  <cp:revision>12</cp:revision>
  <dcterms:created xsi:type="dcterms:W3CDTF">2017-09-25T18:15:50Z</dcterms:created>
  <dcterms:modified xsi:type="dcterms:W3CDTF">2018-11-06T18:23:24Z</dcterms:modified>
</cp:coreProperties>
</file>